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3"/>
  </p:notesMasterIdLst>
  <p:sldIdLst>
    <p:sldId id="256" r:id="rId5"/>
    <p:sldId id="260" r:id="rId6"/>
    <p:sldId id="276" r:id="rId7"/>
    <p:sldId id="273" r:id="rId8"/>
    <p:sldId id="277" r:id="rId9"/>
    <p:sldId id="278" r:id="rId10"/>
    <p:sldId id="279" r:id="rId11"/>
    <p:sldId id="261" r:id="rId12"/>
  </p:sldIdLst>
  <p:sldSz cx="10693400" cy="7556500"/>
  <p:notesSz cx="6807200" cy="9939338"/>
  <p:embeddedFontLst>
    <p:embeddedFont>
      <p:font typeface="Aptos Bold" panose="020B0004020202020204" pitchFamily="34" charset="0"/>
      <p:bold r:id="rId14"/>
    </p:embeddedFont>
    <p:embeddedFont>
      <p:font typeface="Canva Sans" panose="020B0604020202020204" charset="0"/>
      <p:regular r:id="rId15"/>
    </p:embeddedFont>
    <p:embeddedFont>
      <p:font typeface="Canva Sans Bold" panose="020B0604020202020204" charset="0"/>
      <p:regular r:id="rId16"/>
    </p:embeddedFont>
    <p:embeddedFont>
      <p:font typeface="Canva Sans Italics" panose="020B0604020202020204" charset="0"/>
      <p:regular r:id="rId17"/>
    </p:embeddedFont>
    <p:embeddedFont>
      <p:font typeface="Roboto" panose="02000000000000000000" pitchFamily="2"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D41930-1C28-D6A8-1A45-19FB26FB6783}" name="Alana Court" initials="AC" userId="S::alana.court@brisbanenorthphn.org.au::ea78443b-cd2d-42f3-8f2a-e4602552b498" providerId="AD"/>
  <p188:author id="{DCC4D878-2593-B2A7-81B3-18E683D69ADC}" name="Lauren Hickson" initials="LH" userId="S::lauren.hickson@brisbanenorthphn.org.au::a495100f-020f-43a3-aa69-ddc70731d4c2" providerId="AD"/>
  <p188:author id="{8C15D2FA-78D0-F501-803A-C44AE45B8829}" name="Anthony Elliott" initials="AE" userId="S::Anthony.Elliott@brisbanenorthphn.org.au::bd7906ad-0cc4-45f6-9dff-5e8c404b87e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74C5"/>
    <a:srgbClr val="00CC99"/>
    <a:srgbClr val="33CCCC"/>
    <a:srgbClr val="58CB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E186A9-B7C9-4452-8322-DB8FB1130FAA}" v="3" dt="2025-10-28T03:38:55.115"/>
  </p1510:revLst>
</p1510:revInfo>
</file>

<file path=ppt/tableStyles.xml><?xml version="1.0" encoding="utf-8"?>
<a:tblStyleLst xmlns:a="http://schemas.openxmlformats.org/drawingml/2006/main" def="{5C22544A-7EE6-4342-B048-85BDC9FD1C3A}">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160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font" Target="fonts/font8.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presProps" Target="presProps.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962A87DB-4B6B-4F1A-899D-16C2C543EED2}" type="datetimeFigureOut">
              <a:rPr lang="en-AU" smtClean="0"/>
              <a:t>28/10/2025</a:t>
            </a:fld>
            <a:endParaRPr lang="en-AU"/>
          </a:p>
        </p:txBody>
      </p:sp>
      <p:sp>
        <p:nvSpPr>
          <p:cNvPr id="4" name="Slide Image Placeholder 3"/>
          <p:cNvSpPr>
            <a:spLocks noGrp="1" noRot="1" noChangeAspect="1"/>
          </p:cNvSpPr>
          <p:nvPr>
            <p:ph type="sldImg" idx="2"/>
          </p:nvPr>
        </p:nvSpPr>
        <p:spPr>
          <a:xfrm>
            <a:off x="1030288" y="1243013"/>
            <a:ext cx="4746625" cy="33543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BFDF4968-6F17-433C-BED2-1E28F27FDC5B}" type="slidenum">
              <a:rPr lang="en-AU" smtClean="0"/>
              <a:t>‹#›</a:t>
            </a:fld>
            <a:endParaRPr lang="en-AU"/>
          </a:p>
        </p:txBody>
      </p:sp>
    </p:spTree>
    <p:extLst>
      <p:ext uri="{BB962C8B-B14F-4D97-AF65-F5344CB8AC3E}">
        <p14:creationId xmlns:p14="http://schemas.microsoft.com/office/powerpoint/2010/main" val="1188305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FDF4968-6F17-433C-BED2-1E28F27FDC5B}" type="slidenum">
              <a:rPr lang="en-AU" smtClean="0"/>
              <a:t>8</a:t>
            </a:fld>
            <a:endParaRPr lang="en-AU"/>
          </a:p>
        </p:txBody>
      </p:sp>
    </p:spTree>
    <p:extLst>
      <p:ext uri="{BB962C8B-B14F-4D97-AF65-F5344CB8AC3E}">
        <p14:creationId xmlns:p14="http://schemas.microsoft.com/office/powerpoint/2010/main" val="1872294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9.health.gov.au/mbs/fullDisplay.cfm?type=note&amp;q=AN.0.9&amp;criteria=item%20numbers" TargetMode="External"/><Relationship Id="rId2" Type="http://schemas.openxmlformats.org/officeDocument/2006/relationships/hyperlink" Target="https://mentalhealth.racgp.org.au/guidelinessection/index/86939954-1d7c-4442-9b74-25726081f7f7/mental-health-training-standards-2023-25" TargetMode="Externa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hyperlink" Target="https://www.mbsonline.gov.au/" TargetMode="External"/><Relationship Id="rId4" Type="http://schemas.openxmlformats.org/officeDocument/2006/relationships/hyperlink" Target="https://www.health.gov.au/our-work/better-access-initiative" TargetMode="External"/></Relationships>
</file>

<file path=ppt/slides/_rels/slide2.xml.rels><?xml version="1.0" encoding="UTF-8" standalone="yes"?>
<Relationships xmlns="http://schemas.openxmlformats.org/package/2006/relationships"><Relationship Id="rId13" Type="http://schemas.openxmlformats.org/officeDocument/2006/relationships/hyperlink" Target="https://www9.health.gov.au/mbs/search.cfm?q=933&amp;Submit=&amp;sopt=S" TargetMode="External"/><Relationship Id="rId18" Type="http://schemas.openxmlformats.org/officeDocument/2006/relationships/hyperlink" Target="https://www9.health.gov.au/mbs/search.cfm?q=937&amp;Submit=&amp;sopt=S" TargetMode="External"/><Relationship Id="rId26" Type="http://schemas.openxmlformats.org/officeDocument/2006/relationships/hyperlink" Target="https://www9.health.gov.au/mbs/fullDisplay.cfm?type=item&amp;qt=ItemID&amp;q=2700" TargetMode="External"/><Relationship Id="rId39" Type="http://schemas.openxmlformats.org/officeDocument/2006/relationships/hyperlink" Target="https://www9.health.gov.au/mbs/fullDisplay.cfm?type=note&amp;q=AN.0.9&amp;criteria=item%20numbers" TargetMode="External"/><Relationship Id="rId21" Type="http://schemas.microsoft.com/office/2007/relationships/hdphoto" Target="../media/hdphoto1.wdp"/><Relationship Id="rId34" Type="http://schemas.openxmlformats.org/officeDocument/2006/relationships/hyperlink" Target="https://www9.health.gov.au/mbs/fullDisplay.cfm?type=item&amp;qt=ItemID&amp;q=272" TargetMode="External"/><Relationship Id="rId7" Type="http://schemas.openxmlformats.org/officeDocument/2006/relationships/hyperlink" Target="https://www.servicesaustralia.gov.au/check-mbs-item-numbers?context=20" TargetMode="External"/><Relationship Id="rId12" Type="http://schemas.openxmlformats.org/officeDocument/2006/relationships/hyperlink" Target="https://www9.health.gov.au/mbs/search.cfm?q=930&amp;sopt=S" TargetMode="External"/><Relationship Id="rId17" Type="http://schemas.openxmlformats.org/officeDocument/2006/relationships/hyperlink" Target="https://www9.health.gov.au/mbs/search.cfm?q=972&amp;Submit=&amp;sopt=S" TargetMode="External"/><Relationship Id="rId25" Type="http://schemas.openxmlformats.org/officeDocument/2006/relationships/hyperlink" Target="https://www9.health.gov.au/mbs/fullDisplay.cfm?type=item&amp;qt=ItemID&amp;q=92117" TargetMode="External"/><Relationship Id="rId33" Type="http://schemas.openxmlformats.org/officeDocument/2006/relationships/hyperlink" Target="https://www9.health.gov.au/mbs/fullDisplay.cfm?type=item&amp;qt=ItemID&amp;q=92123" TargetMode="External"/><Relationship Id="rId38" Type="http://schemas.openxmlformats.org/officeDocument/2006/relationships/hyperlink" Target="https://www.mbsonline.gov.au/internet/mbsonline/publishing.nsf/Content/Factsheet-Telehealth-Updates-April%202023" TargetMode="External"/><Relationship Id="rId2" Type="http://schemas.openxmlformats.org/officeDocument/2006/relationships/image" Target="../media/image1.png"/><Relationship Id="rId16" Type="http://schemas.openxmlformats.org/officeDocument/2006/relationships/hyperlink" Target="https://www9.health.gov.au/mbs/search.cfm?q=971&amp;Submit=&amp;sopt=S" TargetMode="External"/><Relationship Id="rId20" Type="http://schemas.openxmlformats.org/officeDocument/2006/relationships/image" Target="../media/image2.png"/><Relationship Id="rId29" Type="http://schemas.openxmlformats.org/officeDocument/2006/relationships/hyperlink" Target="https://www9.health.gov.au/mbs/fullDisplay.cfm?type=item&amp;qt=ItemID&amp;q=92113" TargetMode="External"/><Relationship Id="rId1" Type="http://schemas.openxmlformats.org/officeDocument/2006/relationships/slideLayout" Target="../slideLayouts/slideLayout7.xml"/><Relationship Id="rId6" Type="http://schemas.openxmlformats.org/officeDocument/2006/relationships/hyperlink" Target="https://www.mbsonline.gov.au/internet/mbsonline/publishing.nsf/Content/news" TargetMode="External"/><Relationship Id="rId11" Type="http://schemas.openxmlformats.org/officeDocument/2006/relationships/hyperlink" Target="https://www9.health.gov.au/mbs/fullDisplay.cfm?type=note&amp;q=AN.15.1&amp;qt=noteID&amp;criteria=AN%2E15%2E1" TargetMode="External"/><Relationship Id="rId24" Type="http://schemas.openxmlformats.org/officeDocument/2006/relationships/hyperlink" Target="https://www9.health.gov.au/mbs/fullDisplay.cfm?type=item&amp;qt=ItemID&amp;q=92116" TargetMode="External"/><Relationship Id="rId32" Type="http://schemas.openxmlformats.org/officeDocument/2006/relationships/hyperlink" Target="https://www9.health.gov.au/mbs/fullDisplay.cfm?type=item&amp;qt=ItemID&amp;q=92122" TargetMode="External"/><Relationship Id="rId37" Type="http://schemas.openxmlformats.org/officeDocument/2006/relationships/hyperlink" Target="https://www9.health.gov.au/mbs/fullDisplay.cfm?type=item&amp;qt=ItemID&amp;q=92119" TargetMode="External"/><Relationship Id="rId5" Type="http://schemas.openxmlformats.org/officeDocument/2006/relationships/hyperlink" Target="https://www.mbsonline.gov.au/internet/mbsonline/publishing.nsf/Content/downloads" TargetMode="External"/><Relationship Id="rId15" Type="http://schemas.openxmlformats.org/officeDocument/2006/relationships/hyperlink" Target="https://www9.health.gov.au/mbs/search.cfm?q=969&amp;Submit=&amp;sopt=S" TargetMode="External"/><Relationship Id="rId23" Type="http://schemas.openxmlformats.org/officeDocument/2006/relationships/hyperlink" Target="https://www9.health.gov.au/mbs/fullDisplay.cfm?type=item&amp;qt=ItemID&amp;q=2717" TargetMode="External"/><Relationship Id="rId28" Type="http://schemas.openxmlformats.org/officeDocument/2006/relationships/hyperlink" Target="https://www9.health.gov.au/mbs/fullDisplay.cfm?type=item&amp;qt=ItemID&amp;q=92112" TargetMode="External"/><Relationship Id="rId36" Type="http://schemas.openxmlformats.org/officeDocument/2006/relationships/hyperlink" Target="https://www9.health.gov.au/mbs/fullDisplay.cfm?type=item&amp;qt=ItemID&amp;q=92118" TargetMode="External"/><Relationship Id="rId10" Type="http://schemas.openxmlformats.org/officeDocument/2006/relationships/hyperlink" Target="mailto:askMBS@health.gov.au" TargetMode="External"/><Relationship Id="rId19" Type="http://schemas.openxmlformats.org/officeDocument/2006/relationships/hyperlink" Target="https://www9.health.gov.au/mbs/search.cfm?q=986&amp;Submit=&amp;sopt=S" TargetMode="External"/><Relationship Id="rId31" Type="http://schemas.openxmlformats.org/officeDocument/2006/relationships/hyperlink" Target="https://www9.health.gov.au/mbs/fullDisplay.cfm?type=item&amp;qt=ItemID&amp;q=282" TargetMode="External"/><Relationship Id="rId4" Type="http://schemas.openxmlformats.org/officeDocument/2006/relationships/hyperlink" Target="https://www.mbsonline.gov.au/internet/mbsonline/publishing.nsf/Content/factsheet-current" TargetMode="External"/><Relationship Id="rId9" Type="http://schemas.openxmlformats.org/officeDocument/2006/relationships/hyperlink" Target="http://www.mbsonline.gov.au/" TargetMode="External"/><Relationship Id="rId14" Type="http://schemas.openxmlformats.org/officeDocument/2006/relationships/hyperlink" Target="https://www9.health.gov.au/mbs/search.cfm?q=935&amp;Submit=&amp;sopt=S" TargetMode="External"/><Relationship Id="rId22" Type="http://schemas.openxmlformats.org/officeDocument/2006/relationships/hyperlink" Target="https://www9.health.gov.au/mbs/fullDisplay.cfm?type=item&amp;qt=ItemID&amp;q=2715" TargetMode="External"/><Relationship Id="rId27" Type="http://schemas.openxmlformats.org/officeDocument/2006/relationships/hyperlink" Target="https://www9.health.gov.au/mbs/fullDisplay.cfm?type=item&amp;qt=ItemID&amp;q=2701" TargetMode="External"/><Relationship Id="rId30" Type="http://schemas.openxmlformats.org/officeDocument/2006/relationships/hyperlink" Target="https://www9.health.gov.au/mbs/fullDisplay.cfm?type=item&amp;qt=ItemID&amp;q=281" TargetMode="External"/><Relationship Id="rId35" Type="http://schemas.openxmlformats.org/officeDocument/2006/relationships/hyperlink" Target="https://www9.health.gov.au/mbs/fullDisplay.cfm?type=item&amp;qt=ItemID&amp;q=276" TargetMode="External"/><Relationship Id="rId8" Type="http://schemas.openxmlformats.org/officeDocument/2006/relationships/hyperlink" Target="https://www.digitalhealth.gov.au/healthcare-providers/initiatives-and-programs/my-health-record" TargetMode="External"/><Relationship Id="rId3" Type="http://schemas.openxmlformats.org/officeDocument/2006/relationships/hyperlink" Target="https://www9.health.gov.au/mbs/search.cfm"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9.health.gov.au/mbs/fullDisplay.cfm?type=item&amp;qt=ItemID&amp;q=92112" TargetMode="External"/><Relationship Id="rId13" Type="http://schemas.openxmlformats.org/officeDocument/2006/relationships/hyperlink" Target="https://www9.health.gov.au/mbs/fullDisplay.cfm?type=item&amp;qt=ItemID&amp;q=92123" TargetMode="External"/><Relationship Id="rId18" Type="http://schemas.openxmlformats.org/officeDocument/2006/relationships/image" Target="../media/image1.png"/><Relationship Id="rId3" Type="http://schemas.openxmlformats.org/officeDocument/2006/relationships/hyperlink" Target="https://www9.health.gov.au/mbs/fullDisplay.cfm?type=item&amp;qt=ItemID&amp;q=2717" TargetMode="External"/><Relationship Id="rId7" Type="http://schemas.openxmlformats.org/officeDocument/2006/relationships/hyperlink" Target="https://www9.health.gov.au/mbs/fullDisplay.cfm?type=item&amp;qt=ItemID&amp;q=2701" TargetMode="External"/><Relationship Id="rId12" Type="http://schemas.openxmlformats.org/officeDocument/2006/relationships/hyperlink" Target="https://www9.health.gov.au/mbs/fullDisplay.cfm?type=item&amp;qt=ItemID&amp;q=92122" TargetMode="External"/><Relationship Id="rId17" Type="http://schemas.openxmlformats.org/officeDocument/2006/relationships/hyperlink" Target="https://www9.health.gov.au/mbs/fullDisplay.cfm?type=item&amp;qt=ItemID&amp;q=92119" TargetMode="External"/><Relationship Id="rId2" Type="http://schemas.openxmlformats.org/officeDocument/2006/relationships/hyperlink" Target="https://www9.health.gov.au/mbs/fullDisplay.cfm?type=item&amp;qt=ItemID&amp;q=2715" TargetMode="External"/><Relationship Id="rId16" Type="http://schemas.openxmlformats.org/officeDocument/2006/relationships/hyperlink" Target="https://www9.health.gov.au/mbs/fullDisplay.cfm?type=item&amp;qt=ItemID&amp;q=92118" TargetMode="External"/><Relationship Id="rId1" Type="http://schemas.openxmlformats.org/officeDocument/2006/relationships/slideLayout" Target="../slideLayouts/slideLayout7.xml"/><Relationship Id="rId6" Type="http://schemas.openxmlformats.org/officeDocument/2006/relationships/hyperlink" Target="https://www9.health.gov.au/mbs/fullDisplay.cfm?type=item&amp;qt=ItemID&amp;q=2700" TargetMode="External"/><Relationship Id="rId11" Type="http://schemas.openxmlformats.org/officeDocument/2006/relationships/hyperlink" Target="https://www9.health.gov.au/mbs/fullDisplay.cfm?type=item&amp;qt=ItemID&amp;q=282" TargetMode="External"/><Relationship Id="rId5" Type="http://schemas.openxmlformats.org/officeDocument/2006/relationships/hyperlink" Target="https://www9.health.gov.au/mbs/fullDisplay.cfm?type=item&amp;qt=ItemID&amp;q=92117" TargetMode="External"/><Relationship Id="rId15" Type="http://schemas.openxmlformats.org/officeDocument/2006/relationships/hyperlink" Target="https://www9.health.gov.au/mbs/fullDisplay.cfm?type=item&amp;qt=ItemID&amp;q=276" TargetMode="External"/><Relationship Id="rId10" Type="http://schemas.openxmlformats.org/officeDocument/2006/relationships/hyperlink" Target="https://www9.health.gov.au/mbs/fullDisplay.cfm?type=item&amp;qt=ItemID&amp;q=281" TargetMode="External"/><Relationship Id="rId19" Type="http://schemas.openxmlformats.org/officeDocument/2006/relationships/hyperlink" Target="https://mentalhealth.racgp.org.au/ResourceSection/Index/aa96bb9f-b39c-4c90-821f-5a9be3a42d20" TargetMode="External"/><Relationship Id="rId4" Type="http://schemas.openxmlformats.org/officeDocument/2006/relationships/hyperlink" Target="https://www9.health.gov.au/mbs/fullDisplay.cfm?type=item&amp;qt=ItemID&amp;q=92116" TargetMode="External"/><Relationship Id="rId9" Type="http://schemas.openxmlformats.org/officeDocument/2006/relationships/hyperlink" Target="https://www9.health.gov.au/mbs/fullDisplay.cfm?type=item&amp;qt=ItemID&amp;q=92113" TargetMode="External"/><Relationship Id="rId14" Type="http://schemas.openxmlformats.org/officeDocument/2006/relationships/hyperlink" Target="https://www9.health.gov.au/mbs/fullDisplay.cfm?type=item&amp;qt=ItemID&amp;q=272" TargetMode="External"/></Relationships>
</file>

<file path=ppt/slides/_rels/slide4.xml.rels><?xml version="1.0" encoding="UTF-8" standalone="yes"?>
<Relationships xmlns="http://schemas.openxmlformats.org/package/2006/relationships"><Relationship Id="rId13" Type="http://schemas.openxmlformats.org/officeDocument/2006/relationships/image" Target="../media/image14.png"/><Relationship Id="rId18" Type="http://schemas.openxmlformats.org/officeDocument/2006/relationships/hyperlink" Target="https://www9.health.gov.au/mbs/fullDisplay.cfm?type=note&amp;q=MN.6.3&amp;qt=noteID&amp;criteria=MN%2E6%2E3" TargetMode="External"/><Relationship Id="rId26" Type="http://schemas.openxmlformats.org/officeDocument/2006/relationships/hyperlink" Target="https://www9.health.gov.au/mbs/search.cfm?q=972&amp;Submit=&amp;sopt=S" TargetMode="External"/><Relationship Id="rId39" Type="http://schemas.openxmlformats.org/officeDocument/2006/relationships/image" Target="../media/image20.png"/><Relationship Id="rId21" Type="http://schemas.openxmlformats.org/officeDocument/2006/relationships/hyperlink" Target="https://www9.health.gov.au/mbs/search.cfm?q=930&amp;sopt=S" TargetMode="External"/><Relationship Id="rId34" Type="http://schemas.openxmlformats.org/officeDocument/2006/relationships/hyperlink" Target="https://www9.health.gov.au/mbs/fullDisplay.cfm?type=note&amp;q=MN.7.4&amp;qt=noteID&amp;criteria=MN%2E7%2E4%20" TargetMode="External"/><Relationship Id="rId7" Type="http://schemas.openxmlformats.org/officeDocument/2006/relationships/image" Target="../media/image8.svg"/><Relationship Id="rId12" Type="http://schemas.openxmlformats.org/officeDocument/2006/relationships/image" Target="../media/image13.svg"/><Relationship Id="rId17" Type="http://schemas.openxmlformats.org/officeDocument/2006/relationships/hyperlink" Target="https://www9.health.gov.au/mbs/search.cfm?q=AN.0.56+&amp;sopt=S" TargetMode="External"/><Relationship Id="rId25" Type="http://schemas.openxmlformats.org/officeDocument/2006/relationships/hyperlink" Target="https://www9.health.gov.au/mbs/search.cfm?q=971&amp;Submit=&amp;sopt=S" TargetMode="External"/><Relationship Id="rId33" Type="http://schemas.openxmlformats.org/officeDocument/2006/relationships/hyperlink" Target="https://www9.health.gov.au/mbs/fullDisplay.cfm?type=note&amp;q=MN.6.2&amp;qt=noteID&amp;criteria=MN%2E6%2E2%20" TargetMode="External"/><Relationship Id="rId38" Type="http://schemas.openxmlformats.org/officeDocument/2006/relationships/image" Target="../media/image19.png"/><Relationship Id="rId2" Type="http://schemas.openxmlformats.org/officeDocument/2006/relationships/image" Target="../media/image3.png"/><Relationship Id="rId16" Type="http://schemas.openxmlformats.org/officeDocument/2006/relationships/image" Target="../media/image17.svg"/><Relationship Id="rId20" Type="http://schemas.openxmlformats.org/officeDocument/2006/relationships/hyperlink" Target="https://www9.health.gov.au/mbs/fullDisplay.cfm?type=item&amp;qt=ItemID&amp;q=2717" TargetMode="External"/><Relationship Id="rId29" Type="http://schemas.openxmlformats.org/officeDocument/2006/relationships/hyperlink" Target="https://www9.health.gov.au/mbs/fullDisplay.cfm?type=item&amp;qt=ItemID&amp;q=92117" TargetMode="Externa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hyperlink" Target="https://www9.health.gov.au/mbs/search.cfm?q=969&amp;Submit=&amp;sopt=S" TargetMode="External"/><Relationship Id="rId32" Type="http://schemas.openxmlformats.org/officeDocument/2006/relationships/hyperlink" Target="https://www9.health.gov.au/mbs/fullDisplay.cfm?type=note&amp;q=GN.15.39&amp;qt=noteID&amp;criteria=GN%2E15%2E39" TargetMode="External"/><Relationship Id="rId37" Type="http://schemas.openxmlformats.org/officeDocument/2006/relationships/image" Target="../media/image18.png"/><Relationship Id="rId5" Type="http://schemas.openxmlformats.org/officeDocument/2006/relationships/image" Target="../media/image6.svg"/><Relationship Id="rId15" Type="http://schemas.openxmlformats.org/officeDocument/2006/relationships/image" Target="../media/image16.png"/><Relationship Id="rId23" Type="http://schemas.openxmlformats.org/officeDocument/2006/relationships/hyperlink" Target="https://www9.health.gov.au/mbs/search.cfm?q=935&amp;Submit=&amp;sopt=S" TargetMode="External"/><Relationship Id="rId28" Type="http://schemas.openxmlformats.org/officeDocument/2006/relationships/hyperlink" Target="https://www9.health.gov.au/mbs/fullDisplay.cfm?type=item&amp;qt=ItemID&amp;q=92116" TargetMode="External"/><Relationship Id="rId36" Type="http://schemas.openxmlformats.org/officeDocument/2006/relationships/hyperlink" Target="https://www9.health.gov.au/mbs/fullDisplay.cfm?type=note&amp;q=MN.7.4&amp;qt=noteID&amp;criteria=MN%2E7%2E4" TargetMode="External"/><Relationship Id="rId10" Type="http://schemas.openxmlformats.org/officeDocument/2006/relationships/image" Target="../media/image11.png"/><Relationship Id="rId19" Type="http://schemas.openxmlformats.org/officeDocument/2006/relationships/hyperlink" Target="https://www9.health.gov.au/mbs/fullDisplay.cfm?type=item&amp;qt=ItemID&amp;q=2715" TargetMode="External"/><Relationship Id="rId31" Type="http://schemas.openxmlformats.org/officeDocument/2006/relationships/hyperlink" Target="https://www9.health.gov.au/mbs/fullDisplay.cfm?type=note&amp;q=AN.0.9&amp;criteria=item%20numbers" TargetMode="External"/><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svg"/><Relationship Id="rId22" Type="http://schemas.openxmlformats.org/officeDocument/2006/relationships/hyperlink" Target="https://www9.health.gov.au/mbs/search.cfm?q=933&amp;Submit=&amp;sopt=S" TargetMode="External"/><Relationship Id="rId27" Type="http://schemas.openxmlformats.org/officeDocument/2006/relationships/hyperlink" Target="https://www9.health.gov.au/mbs/search.cfm?q=937&amp;Submit=&amp;sopt=S" TargetMode="External"/><Relationship Id="rId30" Type="http://schemas.openxmlformats.org/officeDocument/2006/relationships/hyperlink" Target="https://www9.health.gov.au/mbs/fullDisplay.cfm?type=note&amp;q=MN.7.5&amp;qt=noteID&amp;criteria=MN%2E7%2E5" TargetMode="External"/><Relationship Id="rId35" Type="http://schemas.openxmlformats.org/officeDocument/2006/relationships/hyperlink" Target="https://www9.health.gov.au/mbs/fullDisplay.cfm?type=note&amp;q=MN.6.2&amp;qt=noteID&amp;criteria=mn%2E6%2E2" TargetMode="External"/><Relationship Id="rId8" Type="http://schemas.openxmlformats.org/officeDocument/2006/relationships/image" Target="../media/image9.png"/><Relationship Id="rId3" Type="http://schemas.openxmlformats.org/officeDocument/2006/relationships/image" Target="../media/image4.svg"/></Relationships>
</file>

<file path=ppt/slides/_rels/slide5.xml.rels><?xml version="1.0" encoding="UTF-8" standalone="yes"?>
<Relationships xmlns="http://schemas.openxmlformats.org/package/2006/relationships"><Relationship Id="rId13" Type="http://schemas.openxmlformats.org/officeDocument/2006/relationships/image" Target="../media/image13.svg"/><Relationship Id="rId18" Type="http://schemas.openxmlformats.org/officeDocument/2006/relationships/hyperlink" Target="https://www9.health.gov.au/mbs/search.cfm?q=AN.0.56+&amp;sopt=S" TargetMode="External"/><Relationship Id="rId26" Type="http://schemas.openxmlformats.org/officeDocument/2006/relationships/hyperlink" Target="https://www9.health.gov.au/mbs/search.cfm?q=971&amp;Submit=&amp;sopt=S" TargetMode="External"/><Relationship Id="rId39" Type="http://schemas.openxmlformats.org/officeDocument/2006/relationships/image" Target="../media/image19.png"/><Relationship Id="rId21" Type="http://schemas.openxmlformats.org/officeDocument/2006/relationships/hyperlink" Target="https://www9.health.gov.au/mbs/fullDisplay.cfm?type=item&amp;qt=ItemID&amp;q=2701" TargetMode="External"/><Relationship Id="rId34" Type="http://schemas.openxmlformats.org/officeDocument/2006/relationships/hyperlink" Target="https://www9.health.gov.au/mbs/fullDisplay.cfm?type=note&amp;q=MN.6.2&amp;qt=noteID&amp;criteria=MN%2E6%2E2%20" TargetMode="External"/><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svg"/><Relationship Id="rId25" Type="http://schemas.openxmlformats.org/officeDocument/2006/relationships/hyperlink" Target="https://www9.health.gov.au/mbs/search.cfm?q=969&amp;Submit=&amp;sopt=S" TargetMode="External"/><Relationship Id="rId33" Type="http://schemas.openxmlformats.org/officeDocument/2006/relationships/hyperlink" Target="https://www9.health.gov.au/mbs/fullDisplay.cfm?type=note&amp;q=GN.15.39&amp;qt=noteID&amp;criteria=GN%2E15%2E39" TargetMode="External"/><Relationship Id="rId38" Type="http://schemas.openxmlformats.org/officeDocument/2006/relationships/image" Target="../media/image18.png"/><Relationship Id="rId2" Type="http://schemas.openxmlformats.org/officeDocument/2006/relationships/image" Target="../media/image21.png"/><Relationship Id="rId16" Type="http://schemas.openxmlformats.org/officeDocument/2006/relationships/image" Target="../media/image16.png"/><Relationship Id="rId20" Type="http://schemas.openxmlformats.org/officeDocument/2006/relationships/hyperlink" Target="https://www9.health.gov.au/mbs/fullDisplay.cfm?type=item&amp;qt=ItemID&amp;q=2700" TargetMode="External"/><Relationship Id="rId29" Type="http://schemas.openxmlformats.org/officeDocument/2006/relationships/hyperlink" Target="https://www9.health.gov.au/mbs/fullDisplay.cfm?type=item&amp;qt=ItemID&amp;q=92112" TargetMode="External"/><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24" Type="http://schemas.openxmlformats.org/officeDocument/2006/relationships/hyperlink" Target="https://www9.health.gov.au/mbs/search.cfm?q=935&amp;Submit=&amp;sopt=S" TargetMode="External"/><Relationship Id="rId32" Type="http://schemas.openxmlformats.org/officeDocument/2006/relationships/hyperlink" Target="https://www9.health.gov.au/mbs/fullDisplay.cfm?type=note&amp;q=AN.0.9&amp;criteria=item%20numbers" TargetMode="External"/><Relationship Id="rId37" Type="http://schemas.openxmlformats.org/officeDocument/2006/relationships/hyperlink" Target="https://www9.health.gov.au/mbs/fullDisplay.cfm?type=note&amp;q=MN.7.4&amp;qt=noteID&amp;criteria=MN%2E7%2E4" TargetMode="External"/><Relationship Id="rId40" Type="http://schemas.openxmlformats.org/officeDocument/2006/relationships/image" Target="../media/image20.png"/><Relationship Id="rId5" Type="http://schemas.openxmlformats.org/officeDocument/2006/relationships/image" Target="../media/image5.png"/><Relationship Id="rId15" Type="http://schemas.openxmlformats.org/officeDocument/2006/relationships/image" Target="../media/image15.svg"/><Relationship Id="rId23" Type="http://schemas.openxmlformats.org/officeDocument/2006/relationships/hyperlink" Target="https://www9.health.gov.au/mbs/search.cfm?q=933&amp;Submit=&amp;sopt=S" TargetMode="External"/><Relationship Id="rId28" Type="http://schemas.openxmlformats.org/officeDocument/2006/relationships/hyperlink" Target="https://www9.health.gov.au/mbs/search.cfm?q=937&amp;Submit=&amp;sopt=S" TargetMode="External"/><Relationship Id="rId36" Type="http://schemas.openxmlformats.org/officeDocument/2006/relationships/hyperlink" Target="https://www9.health.gov.au/mbs/fullDisplay.cfm?type=note&amp;q=MN.6.2&amp;qt=noteID&amp;criteria=mn%2E6%2E2" TargetMode="External"/><Relationship Id="rId10" Type="http://schemas.openxmlformats.org/officeDocument/2006/relationships/image" Target="../media/image10.svg"/><Relationship Id="rId19" Type="http://schemas.openxmlformats.org/officeDocument/2006/relationships/hyperlink" Target="https://www9.health.gov.au/mbs/fullDisplay.cfm?type=note&amp;q=MN.6.3&amp;qt=noteID&amp;criteria=MN%2E6%2E3" TargetMode="External"/><Relationship Id="rId31" Type="http://schemas.openxmlformats.org/officeDocument/2006/relationships/hyperlink" Target="https://www9.health.gov.au/mbs/fullDisplay.cfm?type=note&amp;q=MN.7.5&amp;qt=noteID&amp;criteria=MN%2E7%2E5" TargetMode="External"/><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hyperlink" Target="https://www9.health.gov.au/mbs/search.cfm?q=930&amp;sopt=S" TargetMode="External"/><Relationship Id="rId27" Type="http://schemas.openxmlformats.org/officeDocument/2006/relationships/hyperlink" Target="https://www9.health.gov.au/mbs/search.cfm?q=972&amp;Submit=&amp;sopt=S" TargetMode="External"/><Relationship Id="rId30" Type="http://schemas.openxmlformats.org/officeDocument/2006/relationships/hyperlink" Target="https://www9.health.gov.au/mbs/fullDisplay.cfm?type=item&amp;qt=ItemID&amp;q=92113" TargetMode="External"/><Relationship Id="rId35" Type="http://schemas.openxmlformats.org/officeDocument/2006/relationships/hyperlink" Target="https://www9.health.gov.au/mbs/fullDisplay.cfm?type=note&amp;q=MN.7.4&amp;qt=noteID&amp;criteria=MN%2E7%2E4%20" TargetMode="External"/><Relationship Id="rId8" Type="http://schemas.openxmlformats.org/officeDocument/2006/relationships/image" Target="../media/image8.svg"/><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3" Type="http://schemas.openxmlformats.org/officeDocument/2006/relationships/image" Target="../media/image14.png"/><Relationship Id="rId18" Type="http://schemas.openxmlformats.org/officeDocument/2006/relationships/hyperlink" Target="https://www9.health.gov.au/mbs/fullDisplay.cfm?type=note&amp;q=MN.6.3&amp;qt=noteID&amp;criteria=MN%2E6%2E3" TargetMode="External"/><Relationship Id="rId26" Type="http://schemas.openxmlformats.org/officeDocument/2006/relationships/hyperlink" Target="https://www9.health.gov.au/mbs/search.cfm?q=972&amp;Submit=&amp;sopt=S" TargetMode="External"/><Relationship Id="rId39" Type="http://schemas.openxmlformats.org/officeDocument/2006/relationships/image" Target="../media/image20.png"/><Relationship Id="rId21" Type="http://schemas.openxmlformats.org/officeDocument/2006/relationships/hyperlink" Target="https://www9.health.gov.au/mbs/search.cfm?q=930&amp;sopt=S" TargetMode="External"/><Relationship Id="rId34" Type="http://schemas.openxmlformats.org/officeDocument/2006/relationships/hyperlink" Target="https://www9.health.gov.au/mbs/fullDisplay.cfm?type=note&amp;q=MN.7.4&amp;qt=noteID&amp;criteria=MN%2E7%2E4%20" TargetMode="External"/><Relationship Id="rId7" Type="http://schemas.openxmlformats.org/officeDocument/2006/relationships/image" Target="../media/image8.svg"/><Relationship Id="rId12" Type="http://schemas.openxmlformats.org/officeDocument/2006/relationships/image" Target="../media/image13.svg"/><Relationship Id="rId17" Type="http://schemas.openxmlformats.org/officeDocument/2006/relationships/hyperlink" Target="https://www9.health.gov.au/mbs/search.cfm?q=AN.0.56+&amp;sopt=S" TargetMode="External"/><Relationship Id="rId25" Type="http://schemas.openxmlformats.org/officeDocument/2006/relationships/hyperlink" Target="https://www9.health.gov.au/mbs/search.cfm?q=971&amp;Submit=&amp;sopt=S" TargetMode="External"/><Relationship Id="rId33" Type="http://schemas.openxmlformats.org/officeDocument/2006/relationships/hyperlink" Target="https://www9.health.gov.au/mbs/fullDisplay.cfm?type=note&amp;q=MN.6.2&amp;qt=noteID&amp;criteria=MN%2E6%2E2%20" TargetMode="External"/><Relationship Id="rId38" Type="http://schemas.openxmlformats.org/officeDocument/2006/relationships/image" Target="../media/image19.png"/><Relationship Id="rId2" Type="http://schemas.openxmlformats.org/officeDocument/2006/relationships/image" Target="../media/image3.png"/><Relationship Id="rId16" Type="http://schemas.openxmlformats.org/officeDocument/2006/relationships/image" Target="../media/image17.svg"/><Relationship Id="rId20" Type="http://schemas.openxmlformats.org/officeDocument/2006/relationships/hyperlink" Target="https://www9.health.gov.au/mbs/fullDisplay.cfm?type=item&amp;qt=ItemID&amp;q=282" TargetMode="External"/><Relationship Id="rId29" Type="http://schemas.openxmlformats.org/officeDocument/2006/relationships/hyperlink" Target="https://www9.health.gov.au/mbs/fullDisplay.cfm?type=item&amp;qt=ItemID&amp;q=92123" TargetMode="Externa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hyperlink" Target="https://www9.health.gov.au/mbs/search.cfm?q=969&amp;Submit=&amp;sopt=S" TargetMode="External"/><Relationship Id="rId32" Type="http://schemas.openxmlformats.org/officeDocument/2006/relationships/hyperlink" Target="https://www9.health.gov.au/mbs/fullDisplay.cfm?type=note&amp;q=GN.15.39&amp;qt=noteID&amp;criteria=GN%2E15%2E39" TargetMode="External"/><Relationship Id="rId37" Type="http://schemas.openxmlformats.org/officeDocument/2006/relationships/image" Target="../media/image18.png"/><Relationship Id="rId5" Type="http://schemas.openxmlformats.org/officeDocument/2006/relationships/image" Target="../media/image6.svg"/><Relationship Id="rId15" Type="http://schemas.openxmlformats.org/officeDocument/2006/relationships/image" Target="../media/image16.png"/><Relationship Id="rId23" Type="http://schemas.openxmlformats.org/officeDocument/2006/relationships/hyperlink" Target="https://www9.health.gov.au/mbs/search.cfm?q=935&amp;Submit=&amp;sopt=S" TargetMode="External"/><Relationship Id="rId28" Type="http://schemas.openxmlformats.org/officeDocument/2006/relationships/hyperlink" Target="https://www9.health.gov.au/mbs/fullDisplay.cfm?type=item&amp;qt=ItemID&amp;q=92122" TargetMode="External"/><Relationship Id="rId36" Type="http://schemas.openxmlformats.org/officeDocument/2006/relationships/hyperlink" Target="https://www9.health.gov.au/mbs/fullDisplay.cfm?type=note&amp;q=MN.7.4&amp;qt=noteID&amp;criteria=MN%2E7%2E4" TargetMode="External"/><Relationship Id="rId10" Type="http://schemas.openxmlformats.org/officeDocument/2006/relationships/image" Target="../media/image11.png"/><Relationship Id="rId19" Type="http://schemas.openxmlformats.org/officeDocument/2006/relationships/hyperlink" Target="https://www9.health.gov.au/mbs/fullDisplay.cfm?type=item&amp;qt=ItemID&amp;q=281" TargetMode="External"/><Relationship Id="rId31" Type="http://schemas.openxmlformats.org/officeDocument/2006/relationships/hyperlink" Target="https://www9.health.gov.au/mbs/fullDisplay.cfm?type=note&amp;q=AN.0.9&amp;criteria=item%20numbers" TargetMode="External"/><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svg"/><Relationship Id="rId22" Type="http://schemas.openxmlformats.org/officeDocument/2006/relationships/hyperlink" Target="https://www9.health.gov.au/mbs/search.cfm?q=933&amp;Submit=&amp;sopt=S" TargetMode="External"/><Relationship Id="rId27" Type="http://schemas.openxmlformats.org/officeDocument/2006/relationships/hyperlink" Target="https://www9.health.gov.au/mbs/search.cfm?q=937&amp;Submit=&amp;sopt=S" TargetMode="External"/><Relationship Id="rId30" Type="http://schemas.openxmlformats.org/officeDocument/2006/relationships/hyperlink" Target="https://www9.health.gov.au/mbs/fullDisplay.cfm?type=note&amp;q=MN.7.5&amp;qt=noteID&amp;criteria=MN%2E7%2E5" TargetMode="External"/><Relationship Id="rId35" Type="http://schemas.openxmlformats.org/officeDocument/2006/relationships/hyperlink" Target="https://www9.health.gov.au/mbs/fullDisplay.cfm?type=note&amp;q=MN.6.2&amp;qt=noteID&amp;criteria=mn%2E6%2E2" TargetMode="External"/><Relationship Id="rId8" Type="http://schemas.openxmlformats.org/officeDocument/2006/relationships/image" Target="../media/image9.png"/><Relationship Id="rId3" Type="http://schemas.openxmlformats.org/officeDocument/2006/relationships/image" Target="../media/image4.svg"/></Relationships>
</file>

<file path=ppt/slides/_rels/slide7.xml.rels><?xml version="1.0" encoding="UTF-8" standalone="yes"?>
<Relationships xmlns="http://schemas.openxmlformats.org/package/2006/relationships"><Relationship Id="rId13" Type="http://schemas.openxmlformats.org/officeDocument/2006/relationships/image" Target="../media/image14.png"/><Relationship Id="rId18" Type="http://schemas.openxmlformats.org/officeDocument/2006/relationships/hyperlink" Target="https://www9.health.gov.au/mbs/fullDisplay.cfm?type=note&amp;q=MN.6.3&amp;qt=noteID&amp;criteria=MN%2E6%2E3" TargetMode="External"/><Relationship Id="rId26" Type="http://schemas.openxmlformats.org/officeDocument/2006/relationships/hyperlink" Target="https://www9.health.gov.au/mbs/search.cfm?q=972&amp;Submit=&amp;sopt=S" TargetMode="External"/><Relationship Id="rId39" Type="http://schemas.openxmlformats.org/officeDocument/2006/relationships/image" Target="../media/image20.png"/><Relationship Id="rId21" Type="http://schemas.openxmlformats.org/officeDocument/2006/relationships/hyperlink" Target="https://www9.health.gov.au/mbs/search.cfm?q=930&amp;sopt=S" TargetMode="External"/><Relationship Id="rId34" Type="http://schemas.openxmlformats.org/officeDocument/2006/relationships/hyperlink" Target="https://www9.health.gov.au/mbs/fullDisplay.cfm?type=note&amp;q=MN.7.4&amp;qt=noteID&amp;criteria=MN%2E7%2E4%20" TargetMode="External"/><Relationship Id="rId7" Type="http://schemas.openxmlformats.org/officeDocument/2006/relationships/image" Target="../media/image8.svg"/><Relationship Id="rId12" Type="http://schemas.openxmlformats.org/officeDocument/2006/relationships/image" Target="../media/image13.svg"/><Relationship Id="rId17" Type="http://schemas.openxmlformats.org/officeDocument/2006/relationships/hyperlink" Target="https://www9.health.gov.au/mbs/search.cfm?q=AN.0.56+&amp;sopt=S" TargetMode="External"/><Relationship Id="rId25" Type="http://schemas.openxmlformats.org/officeDocument/2006/relationships/hyperlink" Target="https://www9.health.gov.au/mbs/search.cfm?q=971&amp;Submit=&amp;sopt=S" TargetMode="External"/><Relationship Id="rId33" Type="http://schemas.openxmlformats.org/officeDocument/2006/relationships/hyperlink" Target="https://www9.health.gov.au/mbs/fullDisplay.cfm?type=note&amp;q=MN.6.2&amp;qt=noteID&amp;criteria=MN%2E6%2E2%20" TargetMode="External"/><Relationship Id="rId38" Type="http://schemas.openxmlformats.org/officeDocument/2006/relationships/image" Target="../media/image19.png"/><Relationship Id="rId2" Type="http://schemas.openxmlformats.org/officeDocument/2006/relationships/image" Target="../media/image3.png"/><Relationship Id="rId16" Type="http://schemas.openxmlformats.org/officeDocument/2006/relationships/image" Target="../media/image17.svg"/><Relationship Id="rId20" Type="http://schemas.openxmlformats.org/officeDocument/2006/relationships/hyperlink" Target="https://www9.health.gov.au/mbs/fullDisplay.cfm?type=item&amp;qt=ItemID&amp;q=276" TargetMode="External"/><Relationship Id="rId29" Type="http://schemas.openxmlformats.org/officeDocument/2006/relationships/hyperlink" Target="https://www9.health.gov.au/mbs/fullDisplay.cfm?type=item&amp;qt=ItemID&amp;q=92119" TargetMode="Externa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hyperlink" Target="https://www9.health.gov.au/mbs/search.cfm?q=969&amp;Submit=&amp;sopt=S" TargetMode="External"/><Relationship Id="rId32" Type="http://schemas.openxmlformats.org/officeDocument/2006/relationships/hyperlink" Target="https://www9.health.gov.au/mbs/fullDisplay.cfm?type=note&amp;q=GN.15.39&amp;qt=noteID&amp;criteria=GN%2E15%2E39" TargetMode="External"/><Relationship Id="rId37" Type="http://schemas.openxmlformats.org/officeDocument/2006/relationships/image" Target="../media/image18.png"/><Relationship Id="rId5" Type="http://schemas.openxmlformats.org/officeDocument/2006/relationships/image" Target="../media/image6.svg"/><Relationship Id="rId15" Type="http://schemas.openxmlformats.org/officeDocument/2006/relationships/image" Target="../media/image16.png"/><Relationship Id="rId23" Type="http://schemas.openxmlformats.org/officeDocument/2006/relationships/hyperlink" Target="https://www9.health.gov.au/mbs/search.cfm?q=935&amp;Submit=&amp;sopt=S" TargetMode="External"/><Relationship Id="rId28" Type="http://schemas.openxmlformats.org/officeDocument/2006/relationships/hyperlink" Target="https://www9.health.gov.au/mbs/fullDisplay.cfm?type=item&amp;qt=ItemID&amp;q=92118" TargetMode="External"/><Relationship Id="rId36" Type="http://schemas.openxmlformats.org/officeDocument/2006/relationships/hyperlink" Target="https://www9.health.gov.au/mbs/fullDisplay.cfm?type=note&amp;q=MN.7.4&amp;qt=noteID&amp;criteria=MN%2E7%2E4" TargetMode="External"/><Relationship Id="rId10" Type="http://schemas.openxmlformats.org/officeDocument/2006/relationships/image" Target="../media/image11.png"/><Relationship Id="rId19" Type="http://schemas.openxmlformats.org/officeDocument/2006/relationships/hyperlink" Target="https://www9.health.gov.au/mbs/fullDisplay.cfm?type=item&amp;qt=ItemID&amp;q=272" TargetMode="External"/><Relationship Id="rId31" Type="http://schemas.openxmlformats.org/officeDocument/2006/relationships/hyperlink" Target="https://www9.health.gov.au/mbs/fullDisplay.cfm?type=note&amp;q=AN.0.9&amp;criteria=item%20numbers" TargetMode="External"/><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svg"/><Relationship Id="rId22" Type="http://schemas.openxmlformats.org/officeDocument/2006/relationships/hyperlink" Target="https://www9.health.gov.au/mbs/search.cfm?q=933&amp;Submit=&amp;sopt=S" TargetMode="External"/><Relationship Id="rId27" Type="http://schemas.openxmlformats.org/officeDocument/2006/relationships/hyperlink" Target="https://www9.health.gov.au/mbs/search.cfm?q=937&amp;Submit=&amp;sopt=S" TargetMode="External"/><Relationship Id="rId30" Type="http://schemas.openxmlformats.org/officeDocument/2006/relationships/hyperlink" Target="https://www9.health.gov.au/mbs/fullDisplay.cfm?type=note&amp;q=MN.7.5&amp;qt=noteID&amp;criteria=MN%2E7%2E5" TargetMode="External"/><Relationship Id="rId35" Type="http://schemas.openxmlformats.org/officeDocument/2006/relationships/hyperlink" Target="https://www9.health.gov.au/mbs/fullDisplay.cfm?type=note&amp;q=MN.6.2&amp;qt=noteID&amp;criteria=mn%2E6%2E2" TargetMode="External"/><Relationship Id="rId8" Type="http://schemas.openxmlformats.org/officeDocument/2006/relationships/image" Target="../media/image9.png"/><Relationship Id="rId3" Type="http://schemas.openxmlformats.org/officeDocument/2006/relationships/image" Target="../media/image4.svg"/></Relationships>
</file>

<file path=ppt/slides/_rels/slide8.xml.rels><?xml version="1.0" encoding="UTF-8" standalone="yes"?>
<Relationships xmlns="http://schemas.openxmlformats.org/package/2006/relationships"><Relationship Id="rId13" Type="http://schemas.openxmlformats.org/officeDocument/2006/relationships/image" Target="../media/image32.svg"/><Relationship Id="rId18" Type="http://schemas.openxmlformats.org/officeDocument/2006/relationships/image" Target="../media/image37.png"/><Relationship Id="rId26" Type="http://schemas.openxmlformats.org/officeDocument/2006/relationships/hyperlink" Target="https://www9.health.gov.au/mbs/fullDisplay.cfm?type=note&amp;q=AN.0.47&amp;qt=noteID&amp;criteria=GPCCMP" TargetMode="External"/><Relationship Id="rId39" Type="http://schemas.openxmlformats.org/officeDocument/2006/relationships/image" Target="../media/image47.png"/><Relationship Id="rId21" Type="http://schemas.openxmlformats.org/officeDocument/2006/relationships/image" Target="../media/image40.svg"/><Relationship Id="rId34" Type="http://schemas.openxmlformats.org/officeDocument/2006/relationships/image" Target="../media/image45.png"/><Relationship Id="rId42" Type="http://schemas.openxmlformats.org/officeDocument/2006/relationships/image" Target="../media/image50.svg"/><Relationship Id="rId7" Type="http://schemas.openxmlformats.org/officeDocument/2006/relationships/image" Target="../media/image26.svg"/><Relationship Id="rId2" Type="http://schemas.openxmlformats.org/officeDocument/2006/relationships/notesSlide" Target="../notesSlides/notesSlide1.xml"/><Relationship Id="rId16" Type="http://schemas.openxmlformats.org/officeDocument/2006/relationships/image" Target="../media/image35.png"/><Relationship Id="rId29"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svg"/><Relationship Id="rId24" Type="http://schemas.openxmlformats.org/officeDocument/2006/relationships/hyperlink" Target="https://iar-dst.online/#/" TargetMode="External"/><Relationship Id="rId32" Type="http://schemas.openxmlformats.org/officeDocument/2006/relationships/image" Target="../media/image43.png"/><Relationship Id="rId37" Type="http://schemas.openxmlformats.org/officeDocument/2006/relationships/hyperlink" Target="https://www9.health.gov.au/mbs/fullDisplay.cfm?type=note&amp;q=MN.6.2&amp;qt=noteID&amp;criteria=MN%2E6%2E2" TargetMode="External"/><Relationship Id="rId40" Type="http://schemas.openxmlformats.org/officeDocument/2006/relationships/image" Target="../media/image48.svg"/><Relationship Id="rId45" Type="http://schemas.openxmlformats.org/officeDocument/2006/relationships/image" Target="../media/image53.png"/><Relationship Id="rId5" Type="http://schemas.openxmlformats.org/officeDocument/2006/relationships/image" Target="../media/image24.svg"/><Relationship Id="rId15" Type="http://schemas.openxmlformats.org/officeDocument/2006/relationships/image" Target="../media/image34.svg"/><Relationship Id="rId23" Type="http://schemas.openxmlformats.org/officeDocument/2006/relationships/hyperlink" Target="https://www9.health.gov.au/mbs/fullDisplay.cfm?type=note&amp;q=AN.0.78&amp;qt=noteID&amp;criteria=Better%20Access%20initiative" TargetMode="External"/><Relationship Id="rId28" Type="http://schemas.openxmlformats.org/officeDocument/2006/relationships/hyperlink" Target="https://www9.health.gov.au/mbs/fullDisplay.cfm?type=note&amp;q=AN.0.30&amp;qt=noteID&amp;criteria=psychiatrist%20assessment%20and%20management%20plan" TargetMode="External"/><Relationship Id="rId36" Type="http://schemas.openxmlformats.org/officeDocument/2006/relationships/hyperlink" Target="https://mhdirectory.cesphn.org.au/services/?cat_service=2" TargetMode="External"/><Relationship Id="rId10" Type="http://schemas.openxmlformats.org/officeDocument/2006/relationships/image" Target="../media/image29.png"/><Relationship Id="rId19" Type="http://schemas.openxmlformats.org/officeDocument/2006/relationships/image" Target="../media/image38.svg"/><Relationship Id="rId31" Type="http://schemas.openxmlformats.org/officeDocument/2006/relationships/hyperlink" Target="https://www9.health.gov.au/mbs/fullDisplay.cfm?type=note&amp;q=AN.36.4&amp;qt=noteID&amp;criteria=Eating%20disorder%20support" TargetMode="External"/><Relationship Id="rId44" Type="http://schemas.openxmlformats.org/officeDocument/2006/relationships/image" Target="../media/image52.svg"/><Relationship Id="rId4" Type="http://schemas.openxmlformats.org/officeDocument/2006/relationships/image" Target="../media/image23.png"/><Relationship Id="rId9" Type="http://schemas.openxmlformats.org/officeDocument/2006/relationships/image" Target="../media/image28.svg"/><Relationship Id="rId14" Type="http://schemas.openxmlformats.org/officeDocument/2006/relationships/image" Target="../media/image33.png"/><Relationship Id="rId22" Type="http://schemas.openxmlformats.org/officeDocument/2006/relationships/hyperlink" Target="https://www9.health.gov.au/mbs/fullDisplay.cfm?type=note&amp;q=MN.6.3&amp;qt=noteID&amp;criteria=MN%2E6%2E3%20" TargetMode="External"/><Relationship Id="rId27" Type="http://schemas.openxmlformats.org/officeDocument/2006/relationships/hyperlink" Target="https://cesphn.org.au/general-practice/healthpathways" TargetMode="External"/><Relationship Id="rId30" Type="http://schemas.openxmlformats.org/officeDocument/2006/relationships/image" Target="../media/image42.svg"/><Relationship Id="rId35" Type="http://schemas.openxmlformats.org/officeDocument/2006/relationships/image" Target="../media/image46.svg"/><Relationship Id="rId43" Type="http://schemas.openxmlformats.org/officeDocument/2006/relationships/image" Target="../media/image51.png"/><Relationship Id="rId8" Type="http://schemas.openxmlformats.org/officeDocument/2006/relationships/image" Target="../media/image27.png"/><Relationship Id="rId3" Type="http://schemas.openxmlformats.org/officeDocument/2006/relationships/image" Target="../media/image22.png"/><Relationship Id="rId12" Type="http://schemas.openxmlformats.org/officeDocument/2006/relationships/image" Target="../media/image31.png"/><Relationship Id="rId17" Type="http://schemas.openxmlformats.org/officeDocument/2006/relationships/image" Target="../media/image36.svg"/><Relationship Id="rId25" Type="http://schemas.openxmlformats.org/officeDocument/2006/relationships/hyperlink" Target="https://www9.health.gov.au/mbs/fullDisplay.cfm?type=note&amp;q=MN.7.5&amp;qt=noteID&amp;criteria=MN%2E7%2E5" TargetMode="External"/><Relationship Id="rId33" Type="http://schemas.openxmlformats.org/officeDocument/2006/relationships/image" Target="../media/image44.svg"/><Relationship Id="rId38" Type="http://schemas.openxmlformats.org/officeDocument/2006/relationships/hyperlink" Target="https://www9.health.gov.au/mbs/fullDisplay.cfm?type=note&amp;q=MN.7.4&amp;qt=noteID&amp;criteria=Psychology%20Services%20better%20access" TargetMode="External"/><Relationship Id="rId20" Type="http://schemas.openxmlformats.org/officeDocument/2006/relationships/image" Target="../media/image39.png"/><Relationship Id="rId41"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25438" y="1407174"/>
            <a:ext cx="10242524" cy="6654770"/>
          </a:xfrm>
          <a:prstGeom prst="rect">
            <a:avLst/>
          </a:prstGeom>
        </p:spPr>
        <p:txBody>
          <a:bodyPr wrap="square" lIns="0" tIns="0" rIns="0" bIns="0" rtlCol="0" anchor="t">
            <a:spAutoFit/>
          </a:bodyPr>
          <a:lstStyle/>
          <a:p>
            <a:pPr algn="just">
              <a:spcAft>
                <a:spcPts val="600"/>
              </a:spcAft>
              <a:buNone/>
            </a:pPr>
            <a:r>
              <a:rPr lang="en-US" sz="1050" kern="100" dirty="0">
                <a:effectLst/>
                <a:latin typeface="Aptos" panose="020B0004020202020204" pitchFamily="34" charset="0"/>
                <a:ea typeface="Aptos" panose="020B0004020202020204" pitchFamily="34" charset="0"/>
                <a:cs typeface="Times New Roman" panose="02020603050405020304" pitchFamily="18" charset="0"/>
              </a:rPr>
              <a:t>The purpose of this resource is to support general practices to effectively use Better Access Mental Health MBS items to deliver comprehensive, planned care for patients.   MBS benefits are available for the creation and review of Mental Health Treatment Plans (MHTP) for people with an assessed mental disorder and conditions. The conditions classified as mental disorders for the purposes of Better Access services are informed by the World Health Organisation, 1996, Diagnostic and Management Guidelines for Mental Disorders in Primary Care: ICD-10 Chapter V Primary Care Version. Under Better Access, dementia, delirium, tobacco use disorder and mental retardation are excluded.</a:t>
            </a:r>
            <a:r>
              <a:rPr lang="en-US" sz="1050" b="1" kern="100" dirty="0">
                <a:effectLst/>
                <a:latin typeface="Aptos" panose="020B0004020202020204" pitchFamily="34" charset="0"/>
                <a:ea typeface="Aptos" panose="020B0004020202020204" pitchFamily="34" charset="0"/>
                <a:cs typeface="Times New Roman" panose="02020603050405020304" pitchFamily="18" charset="0"/>
              </a:rPr>
              <a:t> </a:t>
            </a:r>
            <a:endParaRPr lang="en-AU" sz="1050" kern="100" dirty="0">
              <a:effectLst/>
              <a:latin typeface="Aptos" panose="020B0004020202020204" pitchFamily="34" charset="0"/>
              <a:ea typeface="Aptos" panose="020B0004020202020204" pitchFamily="34" charset="0"/>
              <a:cs typeface="Times New Roman" panose="02020603050405020304" pitchFamily="18" charset="0"/>
            </a:endParaRPr>
          </a:p>
          <a:p>
            <a:pPr algn="just">
              <a:spcAft>
                <a:spcPts val="600"/>
              </a:spcAft>
              <a:buNone/>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From 1 November 2025, </a:t>
            </a:r>
            <a:r>
              <a:rPr lang="en-US" sz="1050" kern="100" dirty="0">
                <a:effectLst/>
                <a:latin typeface="Aptos" panose="020B0004020202020204" pitchFamily="34" charset="0"/>
                <a:ea typeface="Aptos" panose="020B0004020202020204" pitchFamily="34" charset="0"/>
                <a:cs typeface="Times New Roman" panose="02020603050405020304" pitchFamily="18" charset="0"/>
              </a:rPr>
              <a:t>Medicare benefits will be payable for Better Access services where the mental health treatment plan, review of the mental health treatment plan and referrals has been undertaken by a GP or PMP at the general practice they are enrolled in for MyMedicare, or their usual medical practitioner. </a:t>
            </a:r>
            <a:endParaRPr lang="en-AU" sz="1050" kern="100" dirty="0">
              <a:effectLst/>
              <a:latin typeface="Aptos" panose="020B0004020202020204" pitchFamily="34" charset="0"/>
              <a:ea typeface="Aptos" panose="020B0004020202020204" pitchFamily="34" charset="0"/>
              <a:cs typeface="Times New Roman" panose="02020603050405020304" pitchFamily="18" charset="0"/>
            </a:endParaRPr>
          </a:p>
          <a:p>
            <a:pPr marL="171450" lvl="0" indent="-171450" algn="just">
              <a:spcAft>
                <a:spcPts val="600"/>
              </a:spcAft>
              <a:buFont typeface="Arial" panose="020B0604020202020204" pitchFamily="34" charset="0"/>
              <a:buChar char="•"/>
              <a:tabLst>
                <a:tab pos="457200" algn="l"/>
              </a:tabLst>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A patient’s usual medical practitioner is someone who has provided the majority of services to the person in the past 12 months or who is likely to provide the majority of services to the person in the following 12 months. </a:t>
            </a:r>
            <a:r>
              <a:rPr lang="en-US" sz="1050" kern="100" dirty="0">
                <a:effectLst/>
                <a:latin typeface="Aptos" panose="020B0004020202020204" pitchFamily="34" charset="0"/>
                <a:ea typeface="Aptos" panose="020B0004020202020204" pitchFamily="34" charset="0"/>
                <a:cs typeface="Times New Roman" panose="02020603050405020304" pitchFamily="18" charset="0"/>
              </a:rPr>
              <a:t>This includes other GPs and PMPs who are employed at the patient’s usual medical practice. </a:t>
            </a:r>
            <a:endParaRPr lang="en-AU" sz="1050" kern="100" dirty="0">
              <a:effectLst/>
              <a:latin typeface="Aptos" panose="020B0004020202020204" pitchFamily="34" charset="0"/>
              <a:ea typeface="Aptos" panose="020B0004020202020204" pitchFamily="34" charset="0"/>
              <a:cs typeface="Times New Roman" panose="02020603050405020304" pitchFamily="18" charset="0"/>
            </a:endParaRPr>
          </a:p>
          <a:p>
            <a:pPr marL="171450" lvl="0" indent="-171450" algn="just">
              <a:spcAft>
                <a:spcPts val="600"/>
              </a:spcAft>
              <a:buFont typeface="Arial" panose="020B0604020202020204" pitchFamily="34" charset="0"/>
              <a:buChar char="•"/>
              <a:tabLst>
                <a:tab pos="457200" algn="l"/>
              </a:tabLst>
            </a:pPr>
            <a:r>
              <a:rPr lang="en-US" sz="1050" kern="100" dirty="0">
                <a:effectLst/>
                <a:latin typeface="Aptos" panose="020B0004020202020204" pitchFamily="34" charset="0"/>
                <a:ea typeface="Aptos" panose="020B0004020202020204" pitchFamily="34" charset="0"/>
                <a:cs typeface="Times New Roman" panose="02020603050405020304" pitchFamily="18" charset="0"/>
              </a:rPr>
              <a:t>It is important to note that </a:t>
            </a:r>
            <a:r>
              <a:rPr lang="en-US" sz="1050" b="1" kern="100" dirty="0">
                <a:effectLst/>
                <a:latin typeface="Aptos" panose="020B0004020202020204" pitchFamily="34" charset="0"/>
                <a:ea typeface="Aptos" panose="020B0004020202020204" pitchFamily="34" charset="0"/>
                <a:cs typeface="Times New Roman" panose="02020603050405020304" pitchFamily="18" charset="0"/>
              </a:rPr>
              <a:t>patients can choose to see their usual medical practitioner irrespective of their existing MyMedicare registered status</a:t>
            </a:r>
            <a:r>
              <a:rPr lang="en-US" sz="1050" kern="100" dirty="0">
                <a:effectLst/>
                <a:latin typeface="Aptos" panose="020B0004020202020204" pitchFamily="34" charset="0"/>
                <a:ea typeface="Aptos" panose="020B0004020202020204" pitchFamily="34" charset="0"/>
                <a:cs typeface="Times New Roman" panose="02020603050405020304" pitchFamily="18" charset="0"/>
              </a:rPr>
              <a:t>. This is because patients may choose to seek mental health support through a separate GP or PMP for a range of reasons, and the changes on 1 November will not impact the ability for patients to continue to do this. For example - if a patient is registered with a MyMedicare practice but wishes to see a GP at another practice (e.g. a headspace GP, or a </a:t>
            </a:r>
            <a:r>
              <a:rPr lang="en-US" sz="105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GP with Mental Health Skills Training</a:t>
            </a:r>
            <a:r>
              <a:rPr lang="en-US" sz="1050" kern="100" dirty="0">
                <a:effectLst/>
                <a:latin typeface="Aptos" panose="020B0004020202020204" pitchFamily="34" charset="0"/>
                <a:ea typeface="Aptos" panose="020B0004020202020204" pitchFamily="34" charset="0"/>
                <a:cs typeface="Times New Roman" panose="02020603050405020304" pitchFamily="18" charset="0"/>
              </a:rPr>
              <a:t>) as they consider them to be their ‘usual medical practitioner’ for their mental health support needs, they can continue to do so.</a:t>
            </a:r>
            <a:endParaRPr lang="en-AU" sz="1050" kern="100" dirty="0">
              <a:effectLst/>
              <a:latin typeface="Aptos" panose="020B0004020202020204" pitchFamily="34" charset="0"/>
              <a:ea typeface="Aptos" panose="020B0004020202020204" pitchFamily="34" charset="0"/>
              <a:cs typeface="Times New Roman" panose="02020603050405020304" pitchFamily="18" charset="0"/>
            </a:endParaRPr>
          </a:p>
          <a:p>
            <a:pPr algn="just">
              <a:spcAft>
                <a:spcPts val="600"/>
              </a:spcAft>
              <a:buNone/>
            </a:pPr>
            <a:r>
              <a:rPr lang="en-US" sz="1050" kern="100" dirty="0">
                <a:effectLst/>
                <a:latin typeface="Aptos" panose="020B0004020202020204" pitchFamily="34" charset="0"/>
                <a:ea typeface="Aptos" panose="020B0004020202020204" pitchFamily="34" charset="0"/>
                <a:cs typeface="Times New Roman" panose="02020603050405020304" pitchFamily="18" charset="0"/>
              </a:rPr>
              <a:t> </a:t>
            </a:r>
            <a:endParaRPr lang="en-AU" sz="1050" kern="100" dirty="0">
              <a:effectLst/>
              <a:latin typeface="Aptos" panose="020B0004020202020204" pitchFamily="34" charset="0"/>
              <a:ea typeface="Aptos" panose="020B0004020202020204" pitchFamily="34" charset="0"/>
              <a:cs typeface="Times New Roman" panose="02020603050405020304" pitchFamily="18" charset="0"/>
            </a:endParaRPr>
          </a:p>
          <a:p>
            <a:pPr algn="just">
              <a:spcAft>
                <a:spcPts val="600"/>
              </a:spcAft>
              <a:buNone/>
            </a:pPr>
            <a:r>
              <a:rPr lang="en-US" sz="1050" b="1" kern="100" dirty="0">
                <a:effectLst/>
                <a:latin typeface="Aptos" panose="020B0004020202020204" pitchFamily="34" charset="0"/>
                <a:ea typeface="Aptos" panose="020B0004020202020204" pitchFamily="34" charset="0"/>
                <a:cs typeface="Times New Roman" panose="02020603050405020304" pitchFamily="18" charset="0"/>
              </a:rPr>
              <a:t>Other</a:t>
            </a:r>
            <a:r>
              <a:rPr lang="en-US" sz="1050" kern="100" dirty="0">
                <a:effectLst/>
                <a:latin typeface="Aptos" panose="020B0004020202020204" pitchFamily="34" charset="0"/>
                <a:ea typeface="Aptos" panose="020B0004020202020204" pitchFamily="34" charset="0"/>
                <a:cs typeface="Times New Roman" panose="02020603050405020304" pitchFamily="18" charset="0"/>
              </a:rPr>
              <a:t> </a:t>
            </a:r>
            <a:r>
              <a:rPr lang="en-US" sz="1050" b="1" kern="100" dirty="0">
                <a:effectLst/>
                <a:latin typeface="Aptos" panose="020B0004020202020204" pitchFamily="34" charset="0"/>
                <a:ea typeface="Aptos" panose="020B0004020202020204" pitchFamily="34" charset="0"/>
                <a:cs typeface="Times New Roman" panose="02020603050405020304" pitchFamily="18" charset="0"/>
              </a:rPr>
              <a:t>changes to the Better Access include</a:t>
            </a:r>
            <a:r>
              <a:rPr lang="en-US" sz="1050" kern="100" dirty="0">
                <a:effectLst/>
                <a:latin typeface="Aptos" panose="020B0004020202020204" pitchFamily="34" charset="0"/>
                <a:ea typeface="Aptos" panose="020B0004020202020204" pitchFamily="34" charset="0"/>
                <a:cs typeface="Times New Roman" panose="02020603050405020304" pitchFamily="18" charset="0"/>
              </a:rPr>
              <a:t>: </a:t>
            </a:r>
            <a:endParaRPr lang="en-AU" sz="1050" kern="100" dirty="0">
              <a:effectLst/>
              <a:latin typeface="Aptos" panose="020B0004020202020204" pitchFamily="34" charset="0"/>
              <a:ea typeface="Aptos" panose="020B0004020202020204" pitchFamily="34" charset="0"/>
              <a:cs typeface="Times New Roman" panose="02020603050405020304" pitchFamily="18" charset="0"/>
            </a:endParaRPr>
          </a:p>
          <a:p>
            <a:pPr marL="171450" lvl="0" indent="-171450" algn="just">
              <a:spcAft>
                <a:spcPts val="600"/>
              </a:spcAft>
              <a:buFont typeface="Arial" panose="020B0604020202020204" pitchFamily="34" charset="0"/>
              <a:buChar char="•"/>
              <a:tabLst>
                <a:tab pos="457200" algn="l"/>
              </a:tabLst>
            </a:pPr>
            <a:r>
              <a:rPr lang="en-US" sz="1050" kern="100" dirty="0">
                <a:effectLst/>
                <a:latin typeface="Aptos" panose="020B0004020202020204" pitchFamily="34" charset="0"/>
                <a:ea typeface="Aptos" panose="020B0004020202020204" pitchFamily="34" charset="0"/>
                <a:cs typeface="Times New Roman" panose="02020603050405020304" pitchFamily="18" charset="0"/>
              </a:rPr>
              <a:t>Removal of MHTP review and mental health consultation items under the Medicare Benefit Schedule (MBS).  GPs and PMPs will now be able to use </a:t>
            </a:r>
            <a:r>
              <a:rPr lang="en-US" sz="105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time-tiered professional (general attendance) items</a:t>
            </a:r>
            <a:r>
              <a:rPr lang="en-US" sz="105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 </a:t>
            </a:r>
            <a:r>
              <a:rPr lang="en-US" sz="1050" kern="100" dirty="0">
                <a:effectLst/>
                <a:latin typeface="Aptos" panose="020B0004020202020204" pitchFamily="34" charset="0"/>
                <a:ea typeface="Aptos" panose="020B0004020202020204" pitchFamily="34" charset="0"/>
                <a:cs typeface="Times New Roman" panose="02020603050405020304" pitchFamily="18" charset="0"/>
              </a:rPr>
              <a:t>to review, refer and/or provide ongoing mental health consultation for a patient’s mental health. This allows GPs greater flexibility in both delivering care for multiple conditions at a single appointment and</a:t>
            </a:r>
            <a:r>
              <a:rPr lang="en-US" sz="1050" kern="100" dirty="0">
                <a:latin typeface="Aptos" panose="020B0004020202020204" pitchFamily="34" charset="0"/>
                <a:ea typeface="Aptos" panose="020B0004020202020204" pitchFamily="34" charset="0"/>
                <a:cs typeface="Times New Roman" panose="02020603050405020304" pitchFamily="18" charset="0"/>
              </a:rPr>
              <a:t> in</a:t>
            </a:r>
            <a:r>
              <a:rPr lang="en-US" sz="1050" kern="100" dirty="0">
                <a:effectLst/>
                <a:latin typeface="Aptos" panose="020B0004020202020204" pitchFamily="34" charset="0"/>
                <a:ea typeface="Aptos" panose="020B0004020202020204" pitchFamily="34" charset="0"/>
                <a:cs typeface="Times New Roman" panose="02020603050405020304" pitchFamily="18" charset="0"/>
              </a:rPr>
              <a:t> </a:t>
            </a:r>
            <a:r>
              <a:rPr lang="en-US" sz="1050" kern="100" dirty="0">
                <a:latin typeface="Aptos" panose="020B0004020202020204" pitchFamily="34" charset="0"/>
                <a:ea typeface="Aptos" panose="020B0004020202020204" pitchFamily="34" charset="0"/>
                <a:cs typeface="Times New Roman" panose="02020603050405020304" pitchFamily="18" charset="0"/>
              </a:rPr>
              <a:t>determining the</a:t>
            </a:r>
            <a:r>
              <a:rPr lang="en-US" sz="1050" kern="100" dirty="0">
                <a:effectLst/>
                <a:latin typeface="Aptos" panose="020B0004020202020204" pitchFamily="34" charset="0"/>
                <a:ea typeface="Aptos" panose="020B0004020202020204" pitchFamily="34" charset="0"/>
                <a:cs typeface="Times New Roman" panose="02020603050405020304" pitchFamily="18" charset="0"/>
              </a:rPr>
              <a:t> amount of time they need to spend with the patient based on their individual circumstances. </a:t>
            </a:r>
            <a:endParaRPr lang="en-AU" sz="1050" kern="100" dirty="0">
              <a:effectLst/>
              <a:latin typeface="Aptos" panose="020B0004020202020204" pitchFamily="34" charset="0"/>
              <a:ea typeface="Aptos" panose="020B0004020202020204" pitchFamily="34" charset="0"/>
              <a:cs typeface="Times New Roman" panose="02020603050405020304" pitchFamily="18" charset="0"/>
            </a:endParaRPr>
          </a:p>
          <a:p>
            <a:pPr marL="171450" lvl="0" indent="-171450" algn="just">
              <a:spcAft>
                <a:spcPts val="600"/>
              </a:spcAft>
              <a:buFont typeface="Arial" panose="020B0604020202020204" pitchFamily="34" charset="0"/>
              <a:buChar char="•"/>
              <a:tabLst>
                <a:tab pos="457200" algn="l"/>
              </a:tabLst>
            </a:pPr>
            <a:r>
              <a:rPr lang="en-US" sz="1050" kern="100" dirty="0">
                <a:effectLst/>
                <a:latin typeface="Aptos" panose="020B0004020202020204" pitchFamily="34" charset="0"/>
                <a:ea typeface="Aptos" panose="020B0004020202020204" pitchFamily="34" charset="0"/>
                <a:cs typeface="Times New Roman" panose="02020603050405020304" pitchFamily="18" charset="0"/>
              </a:rPr>
              <a:t>GPs and PMPs will be encouraged to refer patients who require at least a moderate level of support for Better Access treatment services and, where psychological intervention under the Better Access initiative is not appropriate, to consider other interventions or pathways.</a:t>
            </a:r>
          </a:p>
          <a:p>
            <a:pPr marL="171450" lvl="0" indent="-171450" algn="just">
              <a:spcAft>
                <a:spcPts val="600"/>
              </a:spcAft>
              <a:buFont typeface="Arial" panose="020B0604020202020204" pitchFamily="34" charset="0"/>
              <a:buChar char="•"/>
              <a:tabLst>
                <a:tab pos="457200" algn="l"/>
              </a:tabLst>
            </a:pPr>
            <a:r>
              <a:rPr lang="en-US" sz="1050" kern="100" dirty="0">
                <a:effectLst/>
                <a:latin typeface="Aptos" panose="020B0004020202020204" pitchFamily="34" charset="0"/>
                <a:ea typeface="Aptos" panose="020B0004020202020204" pitchFamily="34" charset="0"/>
                <a:cs typeface="Times New Roman" panose="02020603050405020304" pitchFamily="18" charset="0"/>
              </a:rPr>
              <a:t>Aligning the MyMedicare and usual medical practitioner requirements for Mental Health Treatment Plan telehealth items with face-to-face services, with these services no longer exempt from the established clinical relationship rule. Better Access telehealth focussed psychological strategy treatment services provided by GPs and PMPs will continue to be exempt from the clinical relationship rule.</a:t>
            </a:r>
            <a:endParaRPr lang="en-AU" sz="1050" kern="100" dirty="0">
              <a:effectLst/>
              <a:latin typeface="Aptos" panose="020B0004020202020204" pitchFamily="34" charset="0"/>
              <a:ea typeface="Aptos" panose="020B0004020202020204" pitchFamily="34" charset="0"/>
              <a:cs typeface="Times New Roman" panose="02020603050405020304" pitchFamily="18" charset="0"/>
            </a:endParaRPr>
          </a:p>
          <a:p>
            <a:pPr algn="just">
              <a:spcAft>
                <a:spcPts val="600"/>
              </a:spcAft>
              <a:buNone/>
            </a:pPr>
            <a:r>
              <a:rPr lang="en-US" sz="1050" kern="100" dirty="0">
                <a:effectLst/>
                <a:latin typeface="Aptos" panose="020B0004020202020204" pitchFamily="34" charset="0"/>
                <a:ea typeface="Aptos" panose="020B0004020202020204" pitchFamily="34" charset="0"/>
                <a:cs typeface="Times New Roman" panose="02020603050405020304" pitchFamily="18" charset="0"/>
              </a:rPr>
              <a:t>The Department has developed guidance materials for GPs/PMPs and their patients to raise awareness of the available Australian Government-funded mental health supports available across the stepped care continuum to support referral of patients. These will be shared with the sector and will be made available on the department’s website once finalised. </a:t>
            </a:r>
            <a:endParaRPr lang="en-AU" sz="1050" kern="100" dirty="0">
              <a:effectLst/>
              <a:latin typeface="Aptos" panose="020B0004020202020204" pitchFamily="34" charset="0"/>
              <a:ea typeface="Aptos" panose="020B0004020202020204" pitchFamily="34" charset="0"/>
              <a:cs typeface="Times New Roman" panose="02020603050405020304" pitchFamily="18" charset="0"/>
            </a:endParaRPr>
          </a:p>
          <a:p>
            <a:pPr algn="just">
              <a:spcAft>
                <a:spcPts val="600"/>
              </a:spcAft>
              <a:buNone/>
            </a:pPr>
            <a:r>
              <a:rPr lang="en-US" sz="1050" kern="100" dirty="0">
                <a:effectLst/>
                <a:latin typeface="Aptos" panose="020B0004020202020204" pitchFamily="34" charset="0"/>
                <a:ea typeface="Aptos" panose="020B0004020202020204" pitchFamily="34" charset="0"/>
                <a:cs typeface="Times New Roman" panose="02020603050405020304" pitchFamily="18" charset="0"/>
              </a:rPr>
              <a:t>For more information about the Better Access Initiative go to: </a:t>
            </a:r>
            <a:r>
              <a:rPr lang="en-US" sz="1050" b="1" u="sng"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Better Access initiative | Australian Government Department of Health, Disability and Ageing</a:t>
            </a:r>
            <a:endParaRPr lang="en-US" sz="1050" b="1" u="sng" kern="100" dirty="0">
              <a:solidFill>
                <a:schemeClr val="tx2"/>
              </a:solidFill>
              <a:effectLst/>
              <a:latin typeface="Aptos" panose="020B0004020202020204" pitchFamily="34" charset="0"/>
              <a:ea typeface="Aptos" panose="020B0004020202020204" pitchFamily="34" charset="0"/>
              <a:cs typeface="Times New Roman" panose="02020603050405020304" pitchFamily="18" charset="0"/>
            </a:endParaRPr>
          </a:p>
          <a:p>
            <a:pPr algn="just">
              <a:spcAft>
                <a:spcPts val="600"/>
              </a:spcAft>
              <a:buNone/>
            </a:pPr>
            <a:endParaRPr lang="en-US" sz="1000" b="1" u="sng" kern="100" dirty="0">
              <a:solidFill>
                <a:srgbClr val="467886"/>
              </a:solidFill>
              <a:latin typeface="Calibri" panose="020F0502020204030204" pitchFamily="34" charset="0"/>
              <a:ea typeface="Aptos" panose="020B0004020202020204" pitchFamily="34" charset="0"/>
              <a:cs typeface="Times New Roman" panose="02020603050405020304" pitchFamily="18" charset="0"/>
            </a:endParaRPr>
          </a:p>
          <a:p>
            <a:pPr algn="just">
              <a:spcAft>
                <a:spcPts val="600"/>
              </a:spcAft>
              <a:buNone/>
            </a:pPr>
            <a:endParaRPr lang="en-AU" sz="1000" kern="100" dirty="0">
              <a:effectLst/>
              <a:latin typeface="Calibri" panose="020F0502020204030204" pitchFamily="34" charset="0"/>
              <a:ea typeface="Aptos" panose="020B0004020202020204" pitchFamily="34" charset="0"/>
              <a:cs typeface="Times New Roman" panose="02020603050405020304" pitchFamily="18" charset="0"/>
            </a:endParaRPr>
          </a:p>
          <a:p>
            <a:pPr algn="just">
              <a:spcAft>
                <a:spcPts val="600"/>
              </a:spcAft>
              <a:buNone/>
            </a:pPr>
            <a:r>
              <a:rPr lang="en-US" sz="1000" kern="100" dirty="0">
                <a:effectLst/>
                <a:latin typeface="Calibri" panose="020F0502020204030204" pitchFamily="34" charset="0"/>
                <a:ea typeface="Aptos" panose="020B0004020202020204" pitchFamily="34" charset="0"/>
                <a:cs typeface="Times New Roman" panose="02020603050405020304" pitchFamily="18" charset="0"/>
              </a:rPr>
              <a:t>Disclaimer: </a:t>
            </a:r>
            <a:r>
              <a:rPr lang="en-US" sz="1000" i="1" kern="100" dirty="0">
                <a:effectLst/>
                <a:latin typeface="Calibri" panose="020F0502020204030204" pitchFamily="34" charset="0"/>
                <a:ea typeface="Aptos" panose="020B0004020202020204" pitchFamily="34" charset="0"/>
                <a:cs typeface="Times New Roman" panose="02020603050405020304" pitchFamily="18" charset="0"/>
              </a:rPr>
              <a:t>This resource provides examples of how Better Access Mental Health MBS Items can be used by general practices and should be used as a guide only. General practices or Aboriginal Community Controlled Health Organisations (ACCHO) should consider their model of care, clinical judgement and team structure to inform their application of Better Access Mental Health MBS items. </a:t>
            </a:r>
            <a:r>
              <a:rPr lang="en-US" sz="1000" kern="100" dirty="0">
                <a:effectLst/>
                <a:latin typeface="Calibri" panose="020F0502020204030204" pitchFamily="34" charset="0"/>
                <a:ea typeface="Aptos" panose="020B0004020202020204" pitchFamily="34" charset="0"/>
                <a:cs typeface="Times New Roman" panose="02020603050405020304" pitchFamily="18" charset="0"/>
              </a:rPr>
              <a:t>Please refer to MBS online for the most current and detailed information on all MBS items.</a:t>
            </a:r>
            <a:r>
              <a:rPr lang="en-AU" sz="1000" u="sng" kern="100" dirty="0">
                <a:solidFill>
                  <a:srgbClr val="0000FF"/>
                </a:solidFill>
                <a:effectLst/>
                <a:latin typeface="Calibri" panose="020F0502020204030204" pitchFamily="34" charset="0"/>
                <a:ea typeface="Aptos" panose="020B0004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r>
              <a:rPr lang="en-US" sz="1000" u="sng" kern="100" dirty="0">
                <a:solidFill>
                  <a:schemeClr val="tx2"/>
                </a:solidFill>
                <a:effectLst/>
                <a:latin typeface="Calibri" panose="020F0502020204030204" pitchFamily="34" charset="0"/>
                <a:ea typeface="Aptos" panose="020B0004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https://www.mbsonline.gov.au/</a:t>
            </a:r>
            <a:r>
              <a:rPr lang="en-AU" sz="1000" kern="100" dirty="0">
                <a:solidFill>
                  <a:schemeClr val="tx2"/>
                </a:solidFill>
                <a:effectLst/>
                <a:latin typeface="Calibri" panose="020F0502020204030204" pitchFamily="34" charset="0"/>
                <a:ea typeface="Aptos" panose="020B0004020202020204" pitchFamily="34" charset="0"/>
                <a:cs typeface="Times New Roman" panose="02020603050405020304" pitchFamily="18" charset="0"/>
              </a:rPr>
              <a:t> </a:t>
            </a:r>
          </a:p>
          <a:p>
            <a:pPr algn="just">
              <a:lnSpc>
                <a:spcPts val="1400"/>
              </a:lnSpc>
            </a:pPr>
            <a:endParaRPr lang="en-US" sz="1000" i="1" dirty="0">
              <a:solidFill>
                <a:srgbClr val="000000"/>
              </a:solidFill>
              <a:latin typeface="Aptos"/>
              <a:ea typeface="Canva Sans Italics"/>
              <a:cs typeface="Canva Sans Italics"/>
            </a:endParaRPr>
          </a:p>
          <a:p>
            <a:pPr algn="ctr">
              <a:lnSpc>
                <a:spcPts val="1679"/>
              </a:lnSpc>
              <a:spcBef>
                <a:spcPct val="0"/>
              </a:spcBef>
            </a:pPr>
            <a:endParaRPr lang="en-US" sz="1000" i="1" dirty="0">
              <a:solidFill>
                <a:srgbClr val="000000"/>
              </a:solidFill>
              <a:latin typeface="Canva Sans Italics"/>
              <a:ea typeface="Canva Sans Italics"/>
              <a:cs typeface="Canva Sans Italics"/>
              <a:sym typeface="Canva Sans Italics"/>
            </a:endParaRPr>
          </a:p>
        </p:txBody>
      </p:sp>
      <p:sp>
        <p:nvSpPr>
          <p:cNvPr id="8" name="Freeform 5">
            <a:extLst>
              <a:ext uri="{FF2B5EF4-FFF2-40B4-BE49-F238E27FC236}">
                <a16:creationId xmlns:a16="http://schemas.microsoft.com/office/drawing/2014/main" id="{A366FBD8-C793-C6F2-C608-C1B1C8E13CFB}"/>
              </a:ext>
            </a:extLst>
          </p:cNvPr>
          <p:cNvSpPr/>
          <p:nvPr/>
        </p:nvSpPr>
        <p:spPr>
          <a:xfrm>
            <a:off x="6841706" y="351919"/>
            <a:ext cx="3634383" cy="653198"/>
          </a:xfrm>
          <a:custGeom>
            <a:avLst/>
            <a:gdLst/>
            <a:ahLst/>
            <a:cxnLst/>
            <a:rect l="l" t="t" r="r" b="b"/>
            <a:pathLst>
              <a:path w="3634383" h="653198">
                <a:moveTo>
                  <a:pt x="0" y="0"/>
                </a:moveTo>
                <a:lnTo>
                  <a:pt x="3634383" y="0"/>
                </a:lnTo>
                <a:lnTo>
                  <a:pt x="3634383" y="653198"/>
                </a:lnTo>
                <a:lnTo>
                  <a:pt x="0" y="653198"/>
                </a:lnTo>
                <a:lnTo>
                  <a:pt x="0" y="0"/>
                </a:lnTo>
                <a:close/>
              </a:path>
            </a:pathLst>
          </a:custGeom>
          <a:blipFill>
            <a:blip r:embed="rId6"/>
            <a:stretch>
              <a:fillRect l="-43559" t="-28518" b="-7291"/>
            </a:stretch>
          </a:blipFill>
        </p:spPr>
        <p:txBody>
          <a:bodyPr/>
          <a:lstStyle/>
          <a:p>
            <a:endParaRPr lang="en-AU"/>
          </a:p>
        </p:txBody>
      </p:sp>
      <p:sp>
        <p:nvSpPr>
          <p:cNvPr id="4" name="Rectangle: Rounded Corners 3">
            <a:extLst>
              <a:ext uri="{FF2B5EF4-FFF2-40B4-BE49-F238E27FC236}">
                <a16:creationId xmlns:a16="http://schemas.microsoft.com/office/drawing/2014/main" id="{571B1A80-BD6F-6C81-3AA6-469E9BF2C9BF}"/>
              </a:ext>
            </a:extLst>
          </p:cNvPr>
          <p:cNvSpPr/>
          <p:nvPr/>
        </p:nvSpPr>
        <p:spPr>
          <a:xfrm>
            <a:off x="199741" y="101600"/>
            <a:ext cx="6246215" cy="1098687"/>
          </a:xfrm>
          <a:prstGeom prst="roundRect">
            <a:avLst/>
          </a:prstGeom>
          <a:solidFill>
            <a:schemeClr val="accent5">
              <a:lumMod val="40000"/>
              <a:lumOff val="6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lnSpc>
                <a:spcPts val="3919"/>
              </a:lnSpc>
            </a:pPr>
            <a:r>
              <a:rPr lang="en-US" sz="2400" b="1">
                <a:solidFill>
                  <a:schemeClr val="accent1">
                    <a:lumMod val="50000"/>
                  </a:schemeClr>
                </a:solidFill>
                <a:latin typeface="Canva Sans Bold"/>
                <a:ea typeface="Canva Sans Bold"/>
                <a:cs typeface="Canva Sans Bold"/>
                <a:sym typeface="Canva Sans Bold"/>
              </a:rPr>
              <a:t>Better Access Mental Health</a:t>
            </a:r>
          </a:p>
          <a:p>
            <a:pPr algn="ctr">
              <a:lnSpc>
                <a:spcPts val="3919"/>
              </a:lnSpc>
            </a:pPr>
            <a:r>
              <a:rPr lang="en-US" sz="2400" b="1">
                <a:solidFill>
                  <a:schemeClr val="accent1">
                    <a:lumMod val="50000"/>
                  </a:schemeClr>
                </a:solidFill>
                <a:latin typeface="Canva Sans Bold"/>
                <a:ea typeface="Canva Sans Bold"/>
                <a:cs typeface="Canva Sans Bold"/>
                <a:sym typeface="Canva Sans Bold"/>
              </a:rPr>
              <a:t>MBS User Guide</a:t>
            </a:r>
          </a:p>
        </p:txBody>
      </p:sp>
      <p:sp>
        <p:nvSpPr>
          <p:cNvPr id="2" name="Slide Number Placeholder 1">
            <a:extLst>
              <a:ext uri="{FF2B5EF4-FFF2-40B4-BE49-F238E27FC236}">
                <a16:creationId xmlns:a16="http://schemas.microsoft.com/office/drawing/2014/main" id="{14C848F5-FCFF-3564-173E-A058D73E0160}"/>
              </a:ext>
            </a:extLst>
          </p:cNvPr>
          <p:cNvSpPr>
            <a:spLocks noGrp="1"/>
          </p:cNvSpPr>
          <p:nvPr>
            <p:ph type="sldNum" sz="quarter" idx="12"/>
          </p:nvPr>
        </p:nvSpPr>
        <p:spPr>
          <a:xfrm>
            <a:off x="8427156" y="7101416"/>
            <a:ext cx="2133600" cy="365125"/>
          </a:xfrm>
        </p:spPr>
        <p:txBody>
          <a:bodyPr/>
          <a:lstStyle/>
          <a:p>
            <a:fld id="{B6F15528-21DE-4FAA-801E-634DDDAF4B2B}" type="slidenum">
              <a:rPr lang="en-US" smtClean="0"/>
              <a:pPr/>
              <a:t>1</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479BE0DC-D32E-0727-9D48-5DE2ECB94A78}"/>
              </a:ext>
            </a:extLst>
          </p:cNvPr>
          <p:cNvSpPr/>
          <p:nvPr/>
        </p:nvSpPr>
        <p:spPr>
          <a:xfrm>
            <a:off x="7064664" y="890864"/>
            <a:ext cx="3124200" cy="704555"/>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reeform 5"/>
          <p:cNvSpPr/>
          <p:nvPr/>
        </p:nvSpPr>
        <p:spPr>
          <a:xfrm>
            <a:off x="7983904" y="23344"/>
            <a:ext cx="2709496" cy="672321"/>
          </a:xfrm>
          <a:custGeom>
            <a:avLst/>
            <a:gdLst/>
            <a:ahLst/>
            <a:cxnLst/>
            <a:rect l="l" t="t" r="r" b="b"/>
            <a:pathLst>
              <a:path w="2709496" h="672321">
                <a:moveTo>
                  <a:pt x="0" y="0"/>
                </a:moveTo>
                <a:lnTo>
                  <a:pt x="2709496" y="0"/>
                </a:lnTo>
                <a:lnTo>
                  <a:pt x="2709496" y="672321"/>
                </a:lnTo>
                <a:lnTo>
                  <a:pt x="0" y="672321"/>
                </a:lnTo>
                <a:lnTo>
                  <a:pt x="0" y="0"/>
                </a:lnTo>
                <a:close/>
              </a:path>
            </a:pathLst>
          </a:custGeom>
          <a:blipFill>
            <a:blip r:embed="rId2"/>
            <a:stretch>
              <a:fillRect l="-43859" r="-6140" b="-2781"/>
            </a:stretch>
          </a:blipFill>
        </p:spPr>
        <p:txBody>
          <a:bodyPr/>
          <a:lstStyle/>
          <a:p>
            <a:endParaRPr lang="en-AU"/>
          </a:p>
        </p:txBody>
      </p:sp>
      <p:sp>
        <p:nvSpPr>
          <p:cNvPr id="6" name="Text Box 5">
            <a:extLst>
              <a:ext uri="{FF2B5EF4-FFF2-40B4-BE49-F238E27FC236}">
                <a16:creationId xmlns:a16="http://schemas.microsoft.com/office/drawing/2014/main" id="{0122823E-1CD3-8AA6-8067-EAA18CF8439A}"/>
              </a:ext>
            </a:extLst>
          </p:cNvPr>
          <p:cNvSpPr txBox="1"/>
          <p:nvPr/>
        </p:nvSpPr>
        <p:spPr>
          <a:xfrm>
            <a:off x="216793" y="720465"/>
            <a:ext cx="1799590" cy="1058409"/>
          </a:xfrm>
          <a:prstGeom prst="rect">
            <a:avLst/>
          </a:prstGeom>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buNone/>
            </a:pPr>
            <a:r>
              <a:rPr lang="en-AU" sz="1200" b="1" dirty="0">
                <a:solidFill>
                  <a:schemeClr val="accent5"/>
                </a:solidFill>
                <a:effectLst/>
                <a:latin typeface="Aptos" panose="020B0004020202020204" pitchFamily="34" charset="0"/>
                <a:ea typeface="Aptos" panose="020B0004020202020204" pitchFamily="34" charset="0"/>
                <a:cs typeface="Calibri" panose="020F0502020204030204" pitchFamily="34" charset="0"/>
              </a:rPr>
              <a:t>MBS ONLINE</a:t>
            </a:r>
            <a:endParaRPr lang="en-AU" sz="1200" dirty="0">
              <a:solidFill>
                <a:schemeClr val="accent5"/>
              </a:solidFill>
              <a:effectLst/>
              <a:latin typeface="Aptos" panose="020B0004020202020204" pitchFamily="34" charset="0"/>
              <a:ea typeface="Aptos" panose="020B0004020202020204" pitchFamily="34" charset="0"/>
              <a:cs typeface="Times New Roman" panose="02020603050405020304" pitchFamily="18" charset="0"/>
            </a:endParaRPr>
          </a:p>
          <a:p>
            <a:pPr marL="180975" indent="-180975">
              <a:lnSpc>
                <a:spcPct val="107000"/>
              </a:lnSpc>
              <a:buFont typeface="Arial" panose="020B0604020202020204" pitchFamily="34" charset="0"/>
              <a:buChar char="•"/>
            </a:pPr>
            <a:r>
              <a:rPr lang="en-AU" sz="1000" b="1" u="sng" dirty="0">
                <a:solidFill>
                  <a:schemeClr val="accent1"/>
                </a:solidFill>
                <a:effectLst/>
                <a:latin typeface="Aptos" panose="020B0004020202020204" pitchFamily="34" charset="0"/>
                <a:ea typeface="Aptos" panose="020B000402020202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Search for Item Number</a:t>
            </a:r>
            <a:r>
              <a:rPr lang="en-AU" sz="1000" dirty="0">
                <a:solidFill>
                  <a:schemeClr val="accent1"/>
                </a:solidFill>
                <a:effectLst/>
                <a:latin typeface="Aptos" panose="020B0004020202020204" pitchFamily="34" charset="0"/>
                <a:ea typeface="Aptos" panose="020B0004020202020204" pitchFamily="34" charset="0"/>
                <a:cs typeface="Calibri" panose="020F0502020204030204" pitchFamily="34" charset="0"/>
              </a:rPr>
              <a:t> </a:t>
            </a:r>
            <a:endParaRPr lang="en-AU" sz="10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marL="180975" indent="-180975">
              <a:lnSpc>
                <a:spcPct val="107000"/>
              </a:lnSpc>
              <a:buFont typeface="Arial" panose="020B0604020202020204" pitchFamily="34" charset="0"/>
              <a:buChar char="•"/>
            </a:pPr>
            <a:r>
              <a:rPr lang="en-AU" sz="1000" b="1" u="sng" dirty="0">
                <a:solidFill>
                  <a:schemeClr val="accent1"/>
                </a:solidFill>
                <a:effectLst/>
                <a:latin typeface="Aptos" panose="020B0004020202020204" pitchFamily="34" charset="0"/>
                <a:ea typeface="Aptos" panose="020B000402020202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Fact Sheets</a:t>
            </a:r>
            <a:r>
              <a:rPr lang="en-AU" sz="1000" dirty="0">
                <a:solidFill>
                  <a:schemeClr val="accent1"/>
                </a:solidFill>
                <a:effectLst/>
                <a:latin typeface="Aptos" panose="020B0004020202020204" pitchFamily="34" charset="0"/>
                <a:ea typeface="Aptos" panose="020B0004020202020204" pitchFamily="34" charset="0"/>
                <a:cs typeface="Calibri" panose="020F0502020204030204" pitchFamily="34" charset="0"/>
              </a:rPr>
              <a:t> </a:t>
            </a:r>
            <a:endParaRPr lang="en-AU" sz="10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marL="180975" indent="-180975">
              <a:lnSpc>
                <a:spcPct val="107000"/>
              </a:lnSpc>
              <a:buFont typeface="Arial" panose="020B0604020202020204" pitchFamily="34" charset="0"/>
              <a:buChar char="•"/>
            </a:pPr>
            <a:r>
              <a:rPr lang="en-AU" sz="1000" b="1" u="sng" dirty="0">
                <a:solidFill>
                  <a:schemeClr val="accent1"/>
                </a:solidFill>
                <a:effectLst/>
                <a:latin typeface="Aptos" panose="020B0004020202020204" pitchFamily="34" charset="0"/>
                <a:ea typeface="Aptos" panose="020B000402020202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Updates (XML Files)</a:t>
            </a:r>
            <a:endParaRPr lang="en-AU" sz="10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a:p>
            <a:pPr marL="180975" indent="-180975">
              <a:lnSpc>
                <a:spcPct val="107000"/>
              </a:lnSpc>
              <a:spcAft>
                <a:spcPts val="800"/>
              </a:spcAft>
              <a:buFont typeface="Arial" panose="020B0604020202020204" pitchFamily="34" charset="0"/>
              <a:buChar char="•"/>
            </a:pPr>
            <a:r>
              <a:rPr lang="en-AU" sz="1000" b="1" u="sng" dirty="0">
                <a:solidFill>
                  <a:schemeClr val="accent1"/>
                </a:solidFill>
                <a:effectLst/>
                <a:latin typeface="Aptos" panose="020B0004020202020204" pitchFamily="34" charset="0"/>
                <a:ea typeface="Aptos" panose="020B000402020202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MBS News</a:t>
            </a:r>
            <a:endParaRPr lang="en-AU" sz="1000"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 Box 5">
            <a:extLst>
              <a:ext uri="{FF2B5EF4-FFF2-40B4-BE49-F238E27FC236}">
                <a16:creationId xmlns:a16="http://schemas.microsoft.com/office/drawing/2014/main" id="{341D6467-F8A4-EA14-CBDE-F0CD30A4D54E}"/>
              </a:ext>
            </a:extLst>
          </p:cNvPr>
          <p:cNvSpPr txBox="1"/>
          <p:nvPr/>
        </p:nvSpPr>
        <p:spPr>
          <a:xfrm>
            <a:off x="2146300" y="720466"/>
            <a:ext cx="1799590" cy="1058409"/>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800"/>
              </a:spcAft>
              <a:buNone/>
            </a:pPr>
            <a:r>
              <a:rPr lang="en-AU" sz="1200" b="1" dirty="0">
                <a:solidFill>
                  <a:srgbClr val="002060"/>
                </a:solidFill>
                <a:effectLst/>
                <a:latin typeface="Aptos" panose="020B0004020202020204" pitchFamily="34" charset="0"/>
                <a:ea typeface="Aptos" panose="020B0004020202020204" pitchFamily="34" charset="0"/>
                <a:cs typeface="Calibri" panose="020F0502020204030204" pitchFamily="34" charset="0"/>
              </a:rPr>
              <a:t>ELIGIBILITY</a:t>
            </a:r>
            <a:r>
              <a:rPr lang="en-AU" sz="1200" dirty="0">
                <a:solidFill>
                  <a:srgbClr val="595959"/>
                </a:solidFill>
                <a:effectLst/>
                <a:latin typeface="Aptos" panose="020B0004020202020204" pitchFamily="34" charset="0"/>
                <a:ea typeface="Aptos" panose="020B0004020202020204" pitchFamily="34" charset="0"/>
                <a:cs typeface="Calibri" panose="020F0502020204030204" pitchFamily="34" charset="0"/>
              </a:rPr>
              <a:t> </a:t>
            </a:r>
            <a:br>
              <a:rPr lang="en-AU" sz="1000" dirty="0">
                <a:solidFill>
                  <a:srgbClr val="595959"/>
                </a:solidFill>
                <a:effectLst/>
                <a:latin typeface="Aptos" panose="020B0004020202020204" pitchFamily="34" charset="0"/>
                <a:ea typeface="Aptos" panose="020B0004020202020204" pitchFamily="34" charset="0"/>
                <a:cs typeface="Calibri" panose="020F0502020204030204" pitchFamily="34" charset="0"/>
              </a:rPr>
            </a:br>
            <a:r>
              <a:rPr lang="en-AU" sz="1000" dirty="0">
                <a:solidFill>
                  <a:schemeClr val="tx1"/>
                </a:solidFill>
                <a:effectLst/>
                <a:latin typeface="Aptos" panose="020B0004020202020204" pitchFamily="34" charset="0"/>
                <a:ea typeface="Aptos" panose="020B0004020202020204" pitchFamily="34" charset="0"/>
                <a:cs typeface="Calibri" panose="020F0502020204030204" pitchFamily="34" charset="0"/>
              </a:rPr>
              <a:t>Ensure patient meets billing criteria. </a:t>
            </a:r>
            <a:endParaRPr lang="en-AU" sz="10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171450" lvl="0" indent="-171450">
              <a:buClr>
                <a:srgbClr val="653D79"/>
              </a:buClr>
              <a:buSzPts val="950"/>
              <a:buFont typeface="Arial" panose="020B0604020202020204" pitchFamily="34" charset="0"/>
              <a:buChar char="•"/>
            </a:pPr>
            <a:r>
              <a:rPr lang="en-AU" sz="1000" b="1" u="sng" dirty="0">
                <a:solidFill>
                  <a:schemeClr val="accent1"/>
                </a:solidFill>
                <a:effectLst/>
                <a:latin typeface="Aptos" panose="020B0004020202020204" pitchFamily="34" charset="0"/>
                <a:ea typeface="Times New Roman" panose="02020603050405020304" pitchFamily="18" charset="0"/>
                <a:cs typeface="Calibri" panose="020F0502020204030204" pitchFamily="34" charset="0"/>
                <a:hlinkClick r:id="rId7">
                  <a:extLst>
                    <a:ext uri="{A12FA001-AC4F-418D-AE19-62706E023703}">
                      <ahyp:hlinkClr xmlns:ahyp="http://schemas.microsoft.com/office/drawing/2018/hyperlinkcolor" val="tx"/>
                    </a:ext>
                  </a:extLst>
                </a:hlinkClick>
              </a:rPr>
              <a:t>HPOS MBS checker</a:t>
            </a:r>
            <a:r>
              <a:rPr lang="en-AU" sz="1000" dirty="0">
                <a:solidFill>
                  <a:schemeClr val="accent1"/>
                </a:solidFill>
                <a:effectLst/>
                <a:latin typeface="Aptos" panose="020B0004020202020204" pitchFamily="34" charset="0"/>
                <a:ea typeface="Times New Roman" panose="02020603050405020304" pitchFamily="18" charset="0"/>
                <a:cs typeface="Calibri" panose="020F0502020204030204" pitchFamily="34" charset="0"/>
              </a:rPr>
              <a:t> </a:t>
            </a:r>
            <a:endParaRPr lang="en-AU" sz="1000" dirty="0">
              <a:solidFill>
                <a:schemeClr val="accent1"/>
              </a:solidFill>
              <a:effectLst/>
              <a:latin typeface="Aptos" panose="020B0004020202020204" pitchFamily="34" charset="0"/>
              <a:ea typeface="Calibri" panose="020F0502020204030204" pitchFamily="34" charset="0"/>
              <a:cs typeface="Calibri" panose="020F0502020204030204" pitchFamily="34" charset="0"/>
            </a:endParaRPr>
          </a:p>
          <a:p>
            <a:pPr marL="171450" lvl="0" indent="-171450">
              <a:buClr>
                <a:srgbClr val="653D79"/>
              </a:buClr>
              <a:buSzPts val="950"/>
              <a:buFont typeface="Arial" panose="020B0604020202020204" pitchFamily="34" charset="0"/>
              <a:buChar char="•"/>
            </a:pPr>
            <a:r>
              <a:rPr lang="en-AU" sz="1000" b="1" u="sng" dirty="0">
                <a:solidFill>
                  <a:schemeClr val="accent1"/>
                </a:solidFill>
                <a:effectLst/>
                <a:latin typeface="Aptos" panose="020B000402020202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My Health Record</a:t>
            </a:r>
            <a:r>
              <a:rPr lang="en-AU" sz="1000" dirty="0">
                <a:solidFill>
                  <a:schemeClr val="accent1"/>
                </a:solidFill>
                <a:effectLst/>
                <a:latin typeface="Aptos" panose="020B0004020202020204" pitchFamily="34" charset="0"/>
                <a:ea typeface="Calibri" panose="020F0502020204030204" pitchFamily="34" charset="0"/>
                <a:cs typeface="Calibri" panose="020F0502020204030204" pitchFamily="34" charset="0"/>
              </a:rPr>
              <a:t> </a:t>
            </a:r>
          </a:p>
        </p:txBody>
      </p:sp>
      <p:sp>
        <p:nvSpPr>
          <p:cNvPr id="8" name="Text Box 5">
            <a:extLst>
              <a:ext uri="{FF2B5EF4-FFF2-40B4-BE49-F238E27FC236}">
                <a16:creationId xmlns:a16="http://schemas.microsoft.com/office/drawing/2014/main" id="{151B5A84-4924-0085-389C-5B9BB39A1FA0}"/>
              </a:ext>
            </a:extLst>
          </p:cNvPr>
          <p:cNvSpPr txBox="1"/>
          <p:nvPr/>
        </p:nvSpPr>
        <p:spPr>
          <a:xfrm>
            <a:off x="4075807" y="707576"/>
            <a:ext cx="2032893" cy="1078679"/>
          </a:xfrm>
          <a:prstGeom prst="rect">
            <a:avLst/>
          </a:prstGeom>
          <a:ln>
            <a:solidFill>
              <a:schemeClr val="accent5">
                <a:lumMod val="75000"/>
              </a:schemeClr>
            </a:solidFill>
          </a:ln>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buNone/>
            </a:pPr>
            <a:r>
              <a:rPr lang="en-AU" sz="1200" b="1" dirty="0">
                <a:solidFill>
                  <a:schemeClr val="accent5">
                    <a:lumMod val="75000"/>
                  </a:schemeClr>
                </a:solidFill>
                <a:effectLst/>
                <a:latin typeface="Aptos" panose="020B0004020202020204" pitchFamily="34" charset="0"/>
                <a:ea typeface="Aptos" panose="020B0004020202020204" pitchFamily="34" charset="0"/>
                <a:cs typeface="Calibri" panose="020F0502020204030204" pitchFamily="34" charset="0"/>
              </a:rPr>
              <a:t>MORE INFORMATION</a:t>
            </a:r>
            <a:endParaRPr lang="en-AU" sz="1200" dirty="0">
              <a:solidFill>
                <a:schemeClr val="accent5">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171450" lvl="0" indent="-171450">
              <a:lnSpc>
                <a:spcPct val="107000"/>
              </a:lnSpc>
              <a:buClr>
                <a:srgbClr val="653D79"/>
              </a:buClr>
              <a:buSzPts val="950"/>
              <a:buFont typeface="Arial" panose="020B0604020202020204" pitchFamily="34" charset="0"/>
              <a:buChar char="•"/>
            </a:pPr>
            <a:r>
              <a:rPr lang="en-AU" sz="1000" b="1" u="sng" dirty="0">
                <a:solidFill>
                  <a:schemeClr val="accent1"/>
                </a:solidFill>
                <a:effectLst/>
                <a:latin typeface="Aptos" panose="020B0004020202020204" pitchFamily="34" charset="0"/>
                <a:ea typeface="Times New Roman" panose="02020603050405020304" pitchFamily="18" charset="0"/>
                <a:cs typeface="Calibri" panose="020F0502020204030204" pitchFamily="34" charset="0"/>
                <a:hlinkClick r:id="rId9">
                  <a:extLst>
                    <a:ext uri="{A12FA001-AC4F-418D-AE19-62706E023703}">
                      <ahyp:hlinkClr xmlns:ahyp="http://schemas.microsoft.com/office/drawing/2018/hyperlinkcolor" val="tx"/>
                    </a:ext>
                  </a:extLst>
                </a:hlinkClick>
              </a:rPr>
              <a:t>www.mbsonline.gov.au</a:t>
            </a:r>
            <a:endParaRPr lang="en-AU" sz="1000" b="1" u="sng" dirty="0">
              <a:solidFill>
                <a:schemeClr val="accent1"/>
              </a:solidFill>
              <a:latin typeface="Aptos" panose="020B0004020202020204" pitchFamily="34" charset="0"/>
              <a:ea typeface="Times New Roman" panose="02020603050405020304" pitchFamily="18" charset="0"/>
              <a:cs typeface="Calibri" panose="020F0502020204030204" pitchFamily="34" charset="0"/>
            </a:endParaRPr>
          </a:p>
          <a:p>
            <a:pPr marL="171450" lvl="0" indent="-171450">
              <a:lnSpc>
                <a:spcPct val="107000"/>
              </a:lnSpc>
              <a:buClr>
                <a:srgbClr val="653D79"/>
              </a:buClr>
              <a:buSzPts val="950"/>
              <a:buFont typeface="Arial" panose="020B0604020202020204" pitchFamily="34" charset="0"/>
              <a:buChar char="•"/>
            </a:pPr>
            <a:r>
              <a:rPr lang="en-AU" sz="1000" dirty="0">
                <a:solidFill>
                  <a:schemeClr val="tx1"/>
                </a:solidFill>
                <a:effectLst/>
                <a:latin typeface="Aptos" panose="020B0004020202020204" pitchFamily="34" charset="0"/>
                <a:ea typeface="Times New Roman" panose="02020603050405020304" pitchFamily="18" charset="0"/>
                <a:cs typeface="Calibri" panose="020F0502020204030204" pitchFamily="34" charset="0"/>
              </a:rPr>
              <a:t>Contact MBS 13 21 50</a:t>
            </a:r>
            <a:r>
              <a:rPr lang="en-AU" sz="1000" b="1" dirty="0">
                <a:solidFill>
                  <a:schemeClr val="tx1"/>
                </a:solidFill>
                <a:effectLst/>
                <a:latin typeface="Aptos" panose="020B0004020202020204" pitchFamily="34" charset="0"/>
                <a:ea typeface="Times New Roman" panose="02020603050405020304" pitchFamily="18" charset="0"/>
                <a:cs typeface="Calibri" panose="020F0502020204030204" pitchFamily="34" charset="0"/>
              </a:rPr>
              <a:t> </a:t>
            </a:r>
            <a:r>
              <a:rPr lang="en-AU" sz="1000" b="1" u="sng" dirty="0">
                <a:solidFill>
                  <a:schemeClr val="accent1"/>
                </a:solidFill>
                <a:effectLst/>
                <a:latin typeface="Aptos" panose="020B0004020202020204" pitchFamily="34" charset="0"/>
                <a:ea typeface="Times New Roman" panose="02020603050405020304" pitchFamily="18" charset="0"/>
                <a:cs typeface="Calibri" panose="020F0502020204030204" pitchFamily="34" charset="0"/>
                <a:hlinkClick r:id="rId10">
                  <a:extLst>
                    <a:ext uri="{A12FA001-AC4F-418D-AE19-62706E023703}">
                      <ahyp:hlinkClr xmlns:ahyp="http://schemas.microsoft.com/office/drawing/2018/hyperlinkcolor" val="tx"/>
                    </a:ext>
                  </a:extLst>
                </a:hlinkClick>
              </a:rPr>
              <a:t>askMBS@health.gov.au</a:t>
            </a:r>
            <a:endParaRPr lang="en-AU" sz="1000" dirty="0">
              <a:solidFill>
                <a:schemeClr val="accent1"/>
              </a:solidFill>
              <a:effectLst/>
              <a:latin typeface="Aptos" panose="020B0004020202020204" pitchFamily="34" charset="0"/>
              <a:ea typeface="Calibri" panose="020F0502020204030204" pitchFamily="34" charset="0"/>
              <a:cs typeface="Calibri" panose="020F0502020204030204" pitchFamily="34" charset="0"/>
            </a:endParaRPr>
          </a:p>
        </p:txBody>
      </p:sp>
      <p:graphicFrame>
        <p:nvGraphicFramePr>
          <p:cNvPr id="11" name="Table 10">
            <a:extLst>
              <a:ext uri="{FF2B5EF4-FFF2-40B4-BE49-F238E27FC236}">
                <a16:creationId xmlns:a16="http://schemas.microsoft.com/office/drawing/2014/main" id="{5229A028-A197-3969-7F4F-2ED99B4FED5A}"/>
              </a:ext>
            </a:extLst>
          </p:cNvPr>
          <p:cNvGraphicFramePr>
            <a:graphicFrameLocks noGrp="1"/>
          </p:cNvGraphicFramePr>
          <p:nvPr>
            <p:extLst>
              <p:ext uri="{D42A27DB-BD31-4B8C-83A1-F6EECF244321}">
                <p14:modId xmlns:p14="http://schemas.microsoft.com/office/powerpoint/2010/main" val="1114717231"/>
              </p:ext>
            </p:extLst>
          </p:nvPr>
        </p:nvGraphicFramePr>
        <p:xfrm>
          <a:off x="216793" y="5710667"/>
          <a:ext cx="10183844" cy="887722"/>
        </p:xfrm>
        <a:graphic>
          <a:graphicData uri="http://schemas.openxmlformats.org/drawingml/2006/table">
            <a:tbl>
              <a:tblPr firstRow="1" firstCol="1" bandRow="1"/>
              <a:tblGrid>
                <a:gridCol w="7531970">
                  <a:extLst>
                    <a:ext uri="{9D8B030D-6E8A-4147-A177-3AD203B41FA5}">
                      <a16:colId xmlns:a16="http://schemas.microsoft.com/office/drawing/2014/main" val="1458546099"/>
                    </a:ext>
                  </a:extLst>
                </a:gridCol>
                <a:gridCol w="2651874">
                  <a:extLst>
                    <a:ext uri="{9D8B030D-6E8A-4147-A177-3AD203B41FA5}">
                      <a16:colId xmlns:a16="http://schemas.microsoft.com/office/drawing/2014/main" val="2061939157"/>
                    </a:ext>
                  </a:extLst>
                </a:gridCol>
              </a:tblGrid>
              <a:tr h="414361">
                <a:tc gridSpan="2">
                  <a:txBody>
                    <a:bodyPr/>
                    <a:lstStyle/>
                    <a:p>
                      <a:pPr>
                        <a:lnSpc>
                          <a:spcPct val="107000"/>
                        </a:lnSpc>
                        <a:spcAft>
                          <a:spcPts val="800"/>
                        </a:spcAft>
                        <a:buNone/>
                      </a:pPr>
                      <a:r>
                        <a:rPr lang="en-AU" sz="1200" b="1" kern="100">
                          <a:solidFill>
                            <a:schemeClr val="bg1"/>
                          </a:solidFill>
                          <a:effectLst/>
                          <a:latin typeface="Aptos" panose="020B0004020202020204" pitchFamily="34" charset="0"/>
                          <a:ea typeface="Aptos" panose="020B0004020202020204" pitchFamily="34" charset="0"/>
                          <a:cs typeface="Times New Roman" panose="02020603050405020304" pitchFamily="18" charset="0"/>
                        </a:rPr>
                        <a:t>CASE CONFERENCING </a:t>
                      </a:r>
                      <a:r>
                        <a:rPr lang="en-US" sz="1050" b="0" i="0" kern="1200">
                          <a:solidFill>
                            <a:schemeClr val="bg1"/>
                          </a:solidFill>
                          <a:effectLst/>
                          <a:latin typeface="Aptos" panose="020B0004020202020204" pitchFamily="34" charset="0"/>
                          <a:ea typeface="+mn-ea"/>
                          <a:cs typeface="+mn-cs"/>
                        </a:rPr>
                        <a:t>Mental Health Case Conferences using these MBS items can be held for patients who have been referred for treatment under the Better Access Initiative or who have an active eating disorder treatment and management plan.</a:t>
                      </a:r>
                      <a:r>
                        <a:rPr lang="en-AU" sz="1050" b="1" kern="10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r>
                        <a:rPr lang="en-US" sz="1050" b="0" i="0" kern="1200">
                          <a:solidFill>
                            <a:schemeClr val="bg1"/>
                          </a:solidFill>
                          <a:effectLst/>
                          <a:latin typeface="Aptos" panose="020B0004020202020204" pitchFamily="34" charset="0"/>
                          <a:ea typeface="+mn-ea"/>
                          <a:cs typeface="+mn-cs"/>
                        </a:rPr>
                        <a:t> For further information refer to explanatory note </a:t>
                      </a:r>
                      <a:r>
                        <a:rPr lang="en-US" sz="1050" b="1" i="0" u="sng" kern="1200">
                          <a:solidFill>
                            <a:schemeClr val="bg1"/>
                          </a:solidFill>
                          <a:effectLst/>
                          <a:latin typeface="Aptos" panose="020B0004020202020204" pitchFamily="34" charset="0"/>
                          <a:ea typeface="+mn-ea"/>
                          <a:cs typeface="+mn-cs"/>
                          <a:hlinkClick r:id="rId11">
                            <a:extLst>
                              <a:ext uri="{A12FA001-AC4F-418D-AE19-62706E023703}">
                                <ahyp:hlinkClr xmlns:ahyp="http://schemas.microsoft.com/office/drawing/2018/hyperlinkcolor" val="tx"/>
                              </a:ext>
                            </a:extLst>
                          </a:hlinkClick>
                        </a:rPr>
                        <a:t>AN.15.1– Mental Health Case Conferences</a:t>
                      </a:r>
                      <a:endParaRPr lang="en-AU" sz="1000" b="1"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chemeClr val="accent4">
                        <a:lumMod val="75000"/>
                      </a:schemeClr>
                    </a:solidFill>
                  </a:tcPr>
                </a:tc>
                <a:tc hMerge="1">
                  <a:txBody>
                    <a:bodyPr/>
                    <a:lstStyle/>
                    <a:p>
                      <a:endParaRPr lang="en-AU"/>
                    </a:p>
                  </a:txBody>
                  <a:tcPr/>
                </a:tc>
                <a:extLst>
                  <a:ext uri="{0D108BD9-81ED-4DB2-BD59-A6C34878D82A}">
                    <a16:rowId xmlns:a16="http://schemas.microsoft.com/office/drawing/2014/main" val="3611893382"/>
                  </a:ext>
                </a:extLst>
              </a:tr>
              <a:tr h="273692">
                <a:tc>
                  <a:txBody>
                    <a:bodyPr/>
                    <a:lstStyle/>
                    <a:p>
                      <a:pPr>
                        <a:lnSpc>
                          <a:spcPct val="107000"/>
                        </a:lnSpc>
                        <a:spcAft>
                          <a:spcPts val="800"/>
                        </a:spcAft>
                        <a:buNone/>
                      </a:pPr>
                      <a:r>
                        <a:rPr lang="en-AU" sz="105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Case Conference GP organises</a:t>
                      </a:r>
                      <a:r>
                        <a:rPr lang="en-AU" sz="105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(GP and PMP) </a:t>
                      </a:r>
                      <a:endParaRPr lang="en-AU" sz="1050" b="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C9C9C9"/>
                      </a:solidFill>
                      <a:prstDash val="solid"/>
                      <a:round/>
                      <a:headEnd type="none" w="med" len="med"/>
                      <a:tailEnd type="none" w="med" len="med"/>
                    </a:lnL>
                    <a:lnR>
                      <a:noFill/>
                    </a:lnR>
                    <a:lnT w="12700" cap="flat" cmpd="sng" algn="ctr">
                      <a:solidFill>
                        <a:srgbClr val="A5A5A5"/>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tc>
                  <a:txBody>
                    <a:bodyPr/>
                    <a:lstStyle/>
                    <a:p>
                      <a:pPr algn="ctr">
                        <a:lnSpc>
                          <a:spcPct val="107000"/>
                        </a:lnSpc>
                        <a:spcAft>
                          <a:spcPts val="800"/>
                        </a:spcAft>
                        <a:buNone/>
                      </a:pPr>
                      <a:r>
                        <a:rPr lang="en-AU" sz="1050" b="1" i="0" kern="1200" dirty="0">
                          <a:solidFill>
                            <a:schemeClr val="tx1"/>
                          </a:solidFill>
                          <a:effectLst/>
                          <a:latin typeface="Aptos" panose="020B0004020202020204" pitchFamily="34" charset="0"/>
                          <a:ea typeface="+mn-ea"/>
                          <a:cs typeface="+mn-cs"/>
                          <a:hlinkClick r:id="rId12">
                            <a:extLst>
                              <a:ext uri="{A12FA001-AC4F-418D-AE19-62706E023703}">
                                <ahyp:hlinkClr xmlns:ahyp="http://schemas.microsoft.com/office/drawing/2018/hyperlinkcolor" val="tx"/>
                              </a:ext>
                            </a:extLst>
                          </a:hlinkClick>
                        </a:rPr>
                        <a:t>930</a:t>
                      </a:r>
                      <a:r>
                        <a:rPr lang="en-AU" sz="1050" b="1" i="0" kern="1200" dirty="0">
                          <a:solidFill>
                            <a:schemeClr val="tx1"/>
                          </a:solidFill>
                          <a:effectLst/>
                          <a:latin typeface="Aptos" panose="020B0004020202020204" pitchFamily="34" charset="0"/>
                          <a:ea typeface="+mn-ea"/>
                          <a:cs typeface="+mn-cs"/>
                        </a:rPr>
                        <a:t>   </a:t>
                      </a:r>
                      <a:r>
                        <a:rPr lang="en-AU" sz="1050" b="1" i="0" kern="1200" dirty="0">
                          <a:solidFill>
                            <a:schemeClr val="tx1"/>
                          </a:solidFill>
                          <a:effectLst/>
                          <a:latin typeface="Aptos" panose="020B0004020202020204" pitchFamily="34" charset="0"/>
                          <a:ea typeface="+mn-ea"/>
                          <a:cs typeface="+mn-cs"/>
                          <a:hlinkClick r:id="rId13">
                            <a:extLst>
                              <a:ext uri="{A12FA001-AC4F-418D-AE19-62706E023703}">
                                <ahyp:hlinkClr xmlns:ahyp="http://schemas.microsoft.com/office/drawing/2018/hyperlinkcolor" val="tx"/>
                              </a:ext>
                            </a:extLst>
                          </a:hlinkClick>
                        </a:rPr>
                        <a:t>933 </a:t>
                      </a:r>
                      <a:r>
                        <a:rPr lang="en-AU" sz="1050" b="1" i="0" kern="1200" dirty="0">
                          <a:solidFill>
                            <a:schemeClr val="tx1"/>
                          </a:solidFill>
                          <a:effectLst/>
                          <a:latin typeface="Aptos" panose="020B0004020202020204" pitchFamily="34" charset="0"/>
                          <a:ea typeface="+mn-ea"/>
                          <a:cs typeface="+mn-cs"/>
                        </a:rPr>
                        <a:t>  </a:t>
                      </a:r>
                      <a:r>
                        <a:rPr lang="en-AU" sz="1050" b="1" i="0" kern="1200" dirty="0">
                          <a:solidFill>
                            <a:schemeClr val="tx1"/>
                          </a:solidFill>
                          <a:effectLst/>
                          <a:latin typeface="Aptos" panose="020B0004020202020204" pitchFamily="34" charset="0"/>
                          <a:ea typeface="+mn-ea"/>
                          <a:cs typeface="+mn-cs"/>
                          <a:hlinkClick r:id="rId14">
                            <a:extLst>
                              <a:ext uri="{A12FA001-AC4F-418D-AE19-62706E023703}">
                                <ahyp:hlinkClr xmlns:ahyp="http://schemas.microsoft.com/office/drawing/2018/hyperlinkcolor" val="tx"/>
                              </a:ext>
                            </a:extLst>
                          </a:hlinkClick>
                        </a:rPr>
                        <a:t>935</a:t>
                      </a:r>
                      <a:r>
                        <a:rPr lang="en-AU" sz="1050" b="1" i="0" kern="1200" dirty="0">
                          <a:solidFill>
                            <a:schemeClr val="tx1"/>
                          </a:solidFill>
                          <a:effectLst/>
                          <a:latin typeface="Aptos" panose="020B0004020202020204" pitchFamily="34" charset="0"/>
                          <a:ea typeface="+mn-ea"/>
                          <a:cs typeface="+mn-cs"/>
                        </a:rPr>
                        <a:t>              </a:t>
                      </a:r>
                      <a:r>
                        <a:rPr lang="en-AU" sz="1050" b="1" i="0" kern="1200" dirty="0">
                          <a:solidFill>
                            <a:schemeClr val="tx1"/>
                          </a:solidFill>
                          <a:effectLst/>
                          <a:latin typeface="Aptos" panose="020B0004020202020204" pitchFamily="34" charset="0"/>
                          <a:ea typeface="+mn-ea"/>
                          <a:cs typeface="+mn-cs"/>
                          <a:hlinkClick r:id="rId15">
                            <a:extLst>
                              <a:ext uri="{A12FA001-AC4F-418D-AE19-62706E023703}">
                                <ahyp:hlinkClr xmlns:ahyp="http://schemas.microsoft.com/office/drawing/2018/hyperlinkcolor" val="tx"/>
                              </a:ext>
                            </a:extLst>
                          </a:hlinkClick>
                        </a:rPr>
                        <a:t>969</a:t>
                      </a:r>
                      <a:r>
                        <a:rPr lang="en-AU" sz="1050" b="0" i="0" kern="1200" dirty="0">
                          <a:solidFill>
                            <a:schemeClr val="tx1"/>
                          </a:solidFill>
                          <a:effectLst/>
                          <a:latin typeface="Aptos" panose="020B0004020202020204" pitchFamily="34" charset="0"/>
                          <a:ea typeface="+mn-ea"/>
                          <a:cs typeface="+mn-cs"/>
                        </a:rPr>
                        <a:t>   </a:t>
                      </a:r>
                      <a:r>
                        <a:rPr lang="en-AU" sz="1050" b="1" i="0" kern="1200" dirty="0">
                          <a:solidFill>
                            <a:schemeClr val="tx1"/>
                          </a:solidFill>
                          <a:effectLst/>
                          <a:latin typeface="Aptos" panose="020B0004020202020204" pitchFamily="34" charset="0"/>
                          <a:ea typeface="+mn-ea"/>
                          <a:cs typeface="+mn-cs"/>
                          <a:hlinkClick r:id="rId16">
                            <a:extLst>
                              <a:ext uri="{A12FA001-AC4F-418D-AE19-62706E023703}">
                                <ahyp:hlinkClr xmlns:ahyp="http://schemas.microsoft.com/office/drawing/2018/hyperlinkcolor" val="tx"/>
                              </a:ext>
                            </a:extLst>
                          </a:hlinkClick>
                        </a:rPr>
                        <a:t>971</a:t>
                      </a:r>
                      <a:r>
                        <a:rPr lang="en-AU" sz="1050" b="0" i="0" kern="1200" dirty="0">
                          <a:solidFill>
                            <a:schemeClr val="tx1"/>
                          </a:solidFill>
                          <a:effectLst/>
                          <a:latin typeface="Aptos" panose="020B0004020202020204" pitchFamily="34" charset="0"/>
                          <a:ea typeface="+mn-ea"/>
                          <a:cs typeface="+mn-cs"/>
                        </a:rPr>
                        <a:t>  </a:t>
                      </a:r>
                      <a:r>
                        <a:rPr lang="en-AU" sz="1050" b="1" i="0" kern="1200" dirty="0">
                          <a:solidFill>
                            <a:schemeClr val="tx1"/>
                          </a:solidFill>
                          <a:effectLst/>
                          <a:latin typeface="Aptos" panose="020B0004020202020204" pitchFamily="34" charset="0"/>
                          <a:ea typeface="+mn-ea"/>
                          <a:cs typeface="+mn-cs"/>
                          <a:hlinkClick r:id="rId17">
                            <a:extLst>
                              <a:ext uri="{A12FA001-AC4F-418D-AE19-62706E023703}">
                                <ahyp:hlinkClr xmlns:ahyp="http://schemas.microsoft.com/office/drawing/2018/hyperlinkcolor" val="tx"/>
                              </a:ext>
                            </a:extLst>
                          </a:hlinkClick>
                        </a:rPr>
                        <a:t>972</a:t>
                      </a:r>
                      <a:endParaRPr lang="en-AU" sz="105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a:noFill/>
                    </a:lnL>
                    <a:lnR w="12700" cap="flat" cmpd="sng" algn="ctr">
                      <a:solidFill>
                        <a:srgbClr val="C9C9C9"/>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4222142612"/>
                  </a:ext>
                </a:extLst>
              </a:tr>
              <a:tr h="199669">
                <a:tc>
                  <a:txBody>
                    <a:bodyPr/>
                    <a:lstStyle/>
                    <a:p>
                      <a:pPr>
                        <a:lnSpc>
                          <a:spcPct val="107000"/>
                        </a:lnSpc>
                        <a:spcAft>
                          <a:spcPts val="800"/>
                        </a:spcAft>
                        <a:buNone/>
                      </a:pPr>
                      <a:r>
                        <a:rPr lang="en-AU" sz="105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Case Conference GP participating </a:t>
                      </a:r>
                      <a:r>
                        <a:rPr lang="en-AU" sz="105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(GP and PMP) </a:t>
                      </a:r>
                      <a:endParaRPr lang="en-AU" sz="105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C9C9C9"/>
                      </a:solidFill>
                      <a:prstDash val="solid"/>
                      <a:round/>
                      <a:headEnd type="none" w="med" len="med"/>
                      <a:tailEnd type="none" w="med" len="med"/>
                    </a:lnL>
                    <a:lnR>
                      <a:noFill/>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tc>
                  <a:txBody>
                    <a:bodyPr/>
                    <a:lstStyle/>
                    <a:p>
                      <a:pPr algn="ctr">
                        <a:lnSpc>
                          <a:spcPct val="107000"/>
                        </a:lnSpc>
                        <a:spcAft>
                          <a:spcPts val="800"/>
                        </a:spcAft>
                        <a:buNone/>
                      </a:pPr>
                      <a:r>
                        <a:rPr lang="en-AU" sz="1050" b="0" i="0" kern="1200" dirty="0">
                          <a:solidFill>
                            <a:schemeClr val="tx1"/>
                          </a:solidFill>
                          <a:effectLst/>
                          <a:latin typeface="Aptos" panose="020B0004020202020204" pitchFamily="34" charset="0"/>
                          <a:ea typeface="+mn-ea"/>
                          <a:cs typeface="+mn-cs"/>
                        </a:rPr>
                        <a:t>  </a:t>
                      </a:r>
                      <a:r>
                        <a:rPr lang="en-AU" sz="1050" b="1" i="0" kern="1200" dirty="0">
                          <a:solidFill>
                            <a:schemeClr val="tx1"/>
                          </a:solidFill>
                          <a:effectLst/>
                          <a:latin typeface="Aptos" panose="020B0004020202020204" pitchFamily="34" charset="0"/>
                          <a:ea typeface="+mn-ea"/>
                          <a:cs typeface="+mn-cs"/>
                          <a:hlinkClick r:id="rId18">
                            <a:extLst>
                              <a:ext uri="{A12FA001-AC4F-418D-AE19-62706E023703}">
                                <ahyp:hlinkClr xmlns:ahyp="http://schemas.microsoft.com/office/drawing/2018/hyperlinkcolor" val="tx"/>
                              </a:ext>
                            </a:extLst>
                          </a:hlinkClick>
                        </a:rPr>
                        <a:t>937</a:t>
                      </a:r>
                      <a:r>
                        <a:rPr lang="en-AU" sz="1050" b="0" i="0" kern="1200" dirty="0">
                          <a:solidFill>
                            <a:schemeClr val="tx1"/>
                          </a:solidFill>
                          <a:effectLst/>
                          <a:latin typeface="Aptos" panose="020B0004020202020204" pitchFamily="34" charset="0"/>
                          <a:ea typeface="+mn-ea"/>
                          <a:cs typeface="+mn-cs"/>
                        </a:rPr>
                        <a:t>    </a:t>
                      </a:r>
                      <a:r>
                        <a:rPr lang="en-AU" sz="1050" b="1" i="0" kern="1200" dirty="0">
                          <a:solidFill>
                            <a:schemeClr val="tx1"/>
                          </a:solidFill>
                          <a:effectLst/>
                          <a:latin typeface="Aptos" panose="020B0004020202020204" pitchFamily="34" charset="0"/>
                          <a:ea typeface="+mn-ea"/>
                          <a:cs typeface="+mn-cs"/>
                          <a:hlinkClick r:id="rId18">
                            <a:extLst>
                              <a:ext uri="{A12FA001-AC4F-418D-AE19-62706E023703}">
                                <ahyp:hlinkClr xmlns:ahyp="http://schemas.microsoft.com/office/drawing/2018/hyperlinkcolor" val="tx"/>
                              </a:ext>
                            </a:extLst>
                          </a:hlinkClick>
                        </a:rPr>
                        <a:t>943</a:t>
                      </a:r>
                      <a:r>
                        <a:rPr lang="en-AU" sz="1050" b="0" i="0" kern="1200" dirty="0">
                          <a:solidFill>
                            <a:schemeClr val="tx1"/>
                          </a:solidFill>
                          <a:effectLst/>
                          <a:latin typeface="Aptos" panose="020B0004020202020204" pitchFamily="34" charset="0"/>
                          <a:ea typeface="+mn-ea"/>
                          <a:cs typeface="+mn-cs"/>
                        </a:rPr>
                        <a:t>   </a:t>
                      </a:r>
                      <a:r>
                        <a:rPr lang="en-AU" sz="1050" b="1" i="0" kern="1200" dirty="0">
                          <a:solidFill>
                            <a:schemeClr val="tx1"/>
                          </a:solidFill>
                          <a:effectLst/>
                          <a:latin typeface="Aptos" panose="020B0004020202020204" pitchFamily="34" charset="0"/>
                          <a:ea typeface="+mn-ea"/>
                          <a:cs typeface="+mn-cs"/>
                          <a:hlinkClick r:id="rId18">
                            <a:extLst>
                              <a:ext uri="{A12FA001-AC4F-418D-AE19-62706E023703}">
                                <ahyp:hlinkClr xmlns:ahyp="http://schemas.microsoft.com/office/drawing/2018/hyperlinkcolor" val="tx"/>
                              </a:ext>
                            </a:extLst>
                          </a:hlinkClick>
                        </a:rPr>
                        <a:t>945</a:t>
                      </a:r>
                      <a:r>
                        <a:rPr lang="en-AU" sz="1050" b="0" i="0" kern="1200" dirty="0">
                          <a:solidFill>
                            <a:schemeClr val="tx1"/>
                          </a:solidFill>
                          <a:effectLst/>
                          <a:latin typeface="Aptos" panose="020B0004020202020204" pitchFamily="34" charset="0"/>
                          <a:ea typeface="+mn-ea"/>
                          <a:cs typeface="+mn-cs"/>
                        </a:rPr>
                        <a:t>               </a:t>
                      </a:r>
                      <a:r>
                        <a:rPr lang="en-AU" sz="1050" b="1" i="0" kern="1200" dirty="0">
                          <a:solidFill>
                            <a:schemeClr val="tx1"/>
                          </a:solidFill>
                          <a:effectLst/>
                          <a:latin typeface="Aptos" panose="020B0004020202020204" pitchFamily="34" charset="0"/>
                          <a:ea typeface="+mn-ea"/>
                          <a:cs typeface="+mn-cs"/>
                          <a:hlinkClick r:id="rId18">
                            <a:extLst>
                              <a:ext uri="{A12FA001-AC4F-418D-AE19-62706E023703}">
                                <ahyp:hlinkClr xmlns:ahyp="http://schemas.microsoft.com/office/drawing/2018/hyperlinkcolor" val="tx"/>
                              </a:ext>
                            </a:extLst>
                          </a:hlinkClick>
                        </a:rPr>
                        <a:t>973</a:t>
                      </a:r>
                      <a:r>
                        <a:rPr lang="en-AU" sz="1050" b="0" i="0" kern="1200" dirty="0">
                          <a:solidFill>
                            <a:schemeClr val="tx1"/>
                          </a:solidFill>
                          <a:effectLst/>
                          <a:latin typeface="Aptos" panose="020B0004020202020204" pitchFamily="34" charset="0"/>
                          <a:ea typeface="+mn-ea"/>
                          <a:cs typeface="+mn-cs"/>
                        </a:rPr>
                        <a:t>    </a:t>
                      </a:r>
                      <a:r>
                        <a:rPr lang="en-AU" sz="1050" b="1" i="0" kern="1200" dirty="0">
                          <a:solidFill>
                            <a:schemeClr val="tx1"/>
                          </a:solidFill>
                          <a:effectLst/>
                          <a:latin typeface="Aptos" panose="020B0004020202020204" pitchFamily="34" charset="0"/>
                          <a:ea typeface="+mn-ea"/>
                          <a:cs typeface="+mn-cs"/>
                          <a:hlinkClick r:id="rId18">
                            <a:extLst>
                              <a:ext uri="{A12FA001-AC4F-418D-AE19-62706E023703}">
                                <ahyp:hlinkClr xmlns:ahyp="http://schemas.microsoft.com/office/drawing/2018/hyperlinkcolor" val="tx"/>
                              </a:ext>
                            </a:extLst>
                          </a:hlinkClick>
                        </a:rPr>
                        <a:t>975</a:t>
                      </a:r>
                      <a:r>
                        <a:rPr lang="en-AU" sz="1050" b="0" i="0" kern="1200" dirty="0">
                          <a:solidFill>
                            <a:schemeClr val="tx1"/>
                          </a:solidFill>
                          <a:effectLst/>
                          <a:latin typeface="Aptos" panose="020B0004020202020204" pitchFamily="34" charset="0"/>
                          <a:ea typeface="+mn-ea"/>
                          <a:cs typeface="+mn-cs"/>
                        </a:rPr>
                        <a:t>   </a:t>
                      </a:r>
                      <a:r>
                        <a:rPr lang="en-AU" sz="1050" b="1" i="0" kern="1200" dirty="0">
                          <a:solidFill>
                            <a:schemeClr val="tx1"/>
                          </a:solidFill>
                          <a:effectLst/>
                          <a:latin typeface="Aptos" panose="020B0004020202020204" pitchFamily="34" charset="0"/>
                          <a:ea typeface="+mn-ea"/>
                          <a:cs typeface="+mn-cs"/>
                          <a:hlinkClick r:id="rId19">
                            <a:extLst>
                              <a:ext uri="{A12FA001-AC4F-418D-AE19-62706E023703}">
                                <ahyp:hlinkClr xmlns:ahyp="http://schemas.microsoft.com/office/drawing/2018/hyperlinkcolor" val="tx"/>
                              </a:ext>
                            </a:extLst>
                          </a:hlinkClick>
                        </a:rPr>
                        <a:t>986</a:t>
                      </a:r>
                      <a:endParaRPr lang="en-AU" sz="105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a:noFill/>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noFill/>
                  </a:tcPr>
                </a:tc>
                <a:extLst>
                  <a:ext uri="{0D108BD9-81ED-4DB2-BD59-A6C34878D82A}">
                    <a16:rowId xmlns:a16="http://schemas.microsoft.com/office/drawing/2014/main" val="4001459134"/>
                  </a:ext>
                </a:extLst>
              </a:tr>
            </a:tbl>
          </a:graphicData>
        </a:graphic>
      </p:graphicFrame>
      <p:sp>
        <p:nvSpPr>
          <p:cNvPr id="17" name="Text Box 6">
            <a:extLst>
              <a:ext uri="{FF2B5EF4-FFF2-40B4-BE49-F238E27FC236}">
                <a16:creationId xmlns:a16="http://schemas.microsoft.com/office/drawing/2014/main" id="{D0C33405-8C27-943C-73A2-17408AAE4532}"/>
              </a:ext>
            </a:extLst>
          </p:cNvPr>
          <p:cNvSpPr txBox="1"/>
          <p:nvPr/>
        </p:nvSpPr>
        <p:spPr>
          <a:xfrm>
            <a:off x="7064664" y="903291"/>
            <a:ext cx="3124200" cy="672321"/>
          </a:xfrm>
          <a:prstGeom prst="rect">
            <a:avLst/>
          </a:prstGeom>
          <a:noFill/>
          <a:ln w="3175">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buNone/>
            </a:pPr>
            <a:r>
              <a:rPr lang="en-AU" sz="1000">
                <a:solidFill>
                  <a:srgbClr val="002060"/>
                </a:solidFill>
                <a:effectLst/>
                <a:latin typeface="Roboto" panose="02000000000000000000" pitchFamily="2" charset="0"/>
                <a:ea typeface="Aptos" panose="020B0004020202020204" pitchFamily="34" charset="0"/>
                <a:cs typeface="Times New Roman" panose="02020603050405020304" pitchFamily="18" charset="0"/>
              </a:rPr>
              <a:t>To ensure your practice software applies the </a:t>
            </a:r>
            <a:r>
              <a:rPr lang="en-AU" sz="1000" b="1">
                <a:solidFill>
                  <a:srgbClr val="002060"/>
                </a:solidFill>
                <a:effectLst/>
                <a:latin typeface="Roboto" panose="02000000000000000000" pitchFamily="2" charset="0"/>
                <a:ea typeface="Aptos" panose="020B0004020202020204" pitchFamily="34" charset="0"/>
                <a:cs typeface="Times New Roman" panose="02020603050405020304" pitchFamily="18" charset="0"/>
              </a:rPr>
              <a:t>correct Bulk Billing Incentives</a:t>
            </a:r>
            <a:r>
              <a:rPr lang="en-AU" sz="1000">
                <a:solidFill>
                  <a:srgbClr val="002060"/>
                </a:solidFill>
                <a:effectLst/>
                <a:latin typeface="Roboto" panose="02000000000000000000" pitchFamily="2" charset="0"/>
                <a:ea typeface="Aptos" panose="020B0004020202020204" pitchFamily="34" charset="0"/>
                <a:cs typeface="Times New Roman" panose="02020603050405020304" pitchFamily="18" charset="0"/>
              </a:rPr>
              <a:t>, make sure MyMedicare status is updated regularly</a:t>
            </a:r>
            <a:r>
              <a:rPr lang="en-AU" sz="1000">
                <a:solidFill>
                  <a:srgbClr val="595959"/>
                </a:solidFill>
                <a:effectLst/>
                <a:latin typeface="Roboto" panose="02000000000000000000" pitchFamily="2" charset="0"/>
                <a:ea typeface="Aptos" panose="020B0004020202020204" pitchFamily="34" charset="0"/>
                <a:cs typeface="Times New Roman" panose="02020603050405020304" pitchFamily="18" charset="0"/>
              </a:rPr>
              <a:t>.</a:t>
            </a:r>
          </a:p>
        </p:txBody>
      </p:sp>
      <p:pic>
        <p:nvPicPr>
          <p:cNvPr id="19" name="Image 191" descr="A light bulb with a letter and a black background&#10;&#10;Description automatically generated">
            <a:extLst>
              <a:ext uri="{FF2B5EF4-FFF2-40B4-BE49-F238E27FC236}">
                <a16:creationId xmlns:a16="http://schemas.microsoft.com/office/drawing/2014/main" id="{DCEFD0F9-8D5D-820E-3E17-83E27C39346B}"/>
              </a:ext>
            </a:extLst>
          </p:cNvPr>
          <p:cNvPicPr/>
          <p:nvPr/>
        </p:nvPicPr>
        <p:blipFill>
          <a:blip r:embed="rId20" cstate="print">
            <a:extLst>
              <a:ext uri="{BEBA8EAE-BF5A-486C-A8C5-ECC9F3942E4B}">
                <a14:imgProps xmlns:a14="http://schemas.microsoft.com/office/drawing/2010/main">
                  <a14:imgLayer r:embed="rId21">
                    <a14:imgEffect>
                      <a14:colorTemperature colorTemp="4700"/>
                    </a14:imgEffect>
                    <a14:imgEffect>
                      <a14:saturation sat="66000"/>
                    </a14:imgEffect>
                  </a14:imgLayer>
                </a14:imgProps>
              </a:ext>
            </a:extLst>
          </a:blip>
          <a:stretch>
            <a:fillRect/>
          </a:stretch>
        </p:blipFill>
        <p:spPr>
          <a:xfrm>
            <a:off x="6742213" y="955759"/>
            <a:ext cx="644902" cy="741291"/>
          </a:xfrm>
          <a:prstGeom prst="rect">
            <a:avLst/>
          </a:prstGeom>
          <a:ln>
            <a:noFill/>
          </a:ln>
        </p:spPr>
      </p:pic>
      <p:graphicFrame>
        <p:nvGraphicFramePr>
          <p:cNvPr id="10" name="Table 9">
            <a:extLst>
              <a:ext uri="{FF2B5EF4-FFF2-40B4-BE49-F238E27FC236}">
                <a16:creationId xmlns:a16="http://schemas.microsoft.com/office/drawing/2014/main" id="{F87A0BB3-6952-4FEA-36F0-0EC41BBC9B37}"/>
              </a:ext>
            </a:extLst>
          </p:cNvPr>
          <p:cNvGraphicFramePr>
            <a:graphicFrameLocks noGrp="1"/>
          </p:cNvGraphicFramePr>
          <p:nvPr>
            <p:extLst>
              <p:ext uri="{D42A27DB-BD31-4B8C-83A1-F6EECF244321}">
                <p14:modId xmlns:p14="http://schemas.microsoft.com/office/powerpoint/2010/main" val="1147494395"/>
              </p:ext>
            </p:extLst>
          </p:nvPr>
        </p:nvGraphicFramePr>
        <p:xfrm>
          <a:off x="216793" y="2181083"/>
          <a:ext cx="10183844" cy="3441259"/>
        </p:xfrm>
        <a:graphic>
          <a:graphicData uri="http://schemas.openxmlformats.org/drawingml/2006/table">
            <a:tbl>
              <a:tblPr firstRow="1" firstCol="1" bandRow="1"/>
              <a:tblGrid>
                <a:gridCol w="7415874">
                  <a:extLst>
                    <a:ext uri="{9D8B030D-6E8A-4147-A177-3AD203B41FA5}">
                      <a16:colId xmlns:a16="http://schemas.microsoft.com/office/drawing/2014/main" val="3326373959"/>
                    </a:ext>
                  </a:extLst>
                </a:gridCol>
                <a:gridCol w="1385003">
                  <a:extLst>
                    <a:ext uri="{9D8B030D-6E8A-4147-A177-3AD203B41FA5}">
                      <a16:colId xmlns:a16="http://schemas.microsoft.com/office/drawing/2014/main" val="120760235"/>
                    </a:ext>
                  </a:extLst>
                </a:gridCol>
                <a:gridCol w="1382967">
                  <a:extLst>
                    <a:ext uri="{9D8B030D-6E8A-4147-A177-3AD203B41FA5}">
                      <a16:colId xmlns:a16="http://schemas.microsoft.com/office/drawing/2014/main" val="851522523"/>
                    </a:ext>
                  </a:extLst>
                </a:gridCol>
              </a:tblGrid>
              <a:tr h="291184">
                <a:tc>
                  <a:txBody>
                    <a:bodyPr/>
                    <a:lstStyle/>
                    <a:p>
                      <a:pPr>
                        <a:lnSpc>
                          <a:spcPct val="100000"/>
                        </a:lnSpc>
                        <a:spcAft>
                          <a:spcPts val="800"/>
                        </a:spcAft>
                        <a:buNone/>
                      </a:pPr>
                      <a:r>
                        <a:rPr lang="en-AU" sz="12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Mental Health Treatment Plans </a:t>
                      </a:r>
                      <a:endParaRPr lang="en-AU"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A5A5A5"/>
                      </a:solidFill>
                      <a:prstDash val="solid"/>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chemeClr val="accent4">
                        <a:lumMod val="75000"/>
                      </a:schemeClr>
                    </a:solidFill>
                  </a:tcPr>
                </a:tc>
                <a:tc>
                  <a:txBody>
                    <a:bodyPr/>
                    <a:lstStyle/>
                    <a:p>
                      <a:pPr algn="ctr">
                        <a:lnSpc>
                          <a:spcPct val="100000"/>
                        </a:lnSpc>
                        <a:spcAft>
                          <a:spcPts val="800"/>
                        </a:spcAft>
                        <a:buNone/>
                      </a:pPr>
                      <a:r>
                        <a:rPr lang="en-AU" sz="1200" b="1" kern="100">
                          <a:solidFill>
                            <a:schemeClr val="bg1"/>
                          </a:solidFill>
                          <a:effectLst/>
                          <a:latin typeface="Aptos" panose="020B0004020202020204" pitchFamily="34" charset="0"/>
                          <a:ea typeface="Aptos" panose="020B0004020202020204" pitchFamily="34" charset="0"/>
                          <a:cs typeface="Times New Roman"/>
                        </a:rPr>
                        <a:t>Face to Face</a:t>
                      </a:r>
                      <a:endParaRPr lang="en-AU" sz="1200" kern="100">
                        <a:solidFill>
                          <a:schemeClr val="bg1"/>
                        </a:solidFill>
                        <a:effectLst/>
                        <a:latin typeface="Aptos" panose="020B0004020202020204" pitchFamily="34" charset="0"/>
                        <a:ea typeface="Aptos" panose="020B0004020202020204" pitchFamily="34" charset="0"/>
                        <a:cs typeface="Times New Roman"/>
                      </a:endParaRPr>
                    </a:p>
                  </a:txBody>
                  <a:tcPr marL="68580" marR="6858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chemeClr val="accent4">
                        <a:lumMod val="75000"/>
                      </a:schemeClr>
                    </a:solidFill>
                  </a:tcPr>
                </a:tc>
                <a:tc>
                  <a:txBody>
                    <a:bodyPr/>
                    <a:lstStyle/>
                    <a:p>
                      <a:pPr algn="ctr">
                        <a:lnSpc>
                          <a:spcPct val="100000"/>
                        </a:lnSpc>
                        <a:spcAft>
                          <a:spcPts val="800"/>
                        </a:spcAft>
                        <a:buNone/>
                      </a:pPr>
                      <a:r>
                        <a:rPr lang="en-AU" sz="12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Telehealth*</a:t>
                      </a:r>
                      <a:endParaRPr lang="en-AU"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3175" cap="flat" cmpd="sng" algn="ctr">
                      <a:solidFill>
                        <a:schemeClr val="tx1"/>
                      </a:solidFill>
                      <a:prstDash val="sysDot"/>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1334536207"/>
                  </a:ext>
                </a:extLst>
              </a:tr>
              <a:tr h="216761">
                <a:tc>
                  <a:txBody>
                    <a:bodyPr/>
                    <a:lstStyle/>
                    <a:p>
                      <a:pPr>
                        <a:lnSpc>
                          <a:spcPct val="100000"/>
                        </a:lnSpc>
                        <a:spcAft>
                          <a:spcPts val="800"/>
                        </a:spcAft>
                        <a:buNone/>
                      </a:pPr>
                      <a:r>
                        <a:rPr lang="en-US" sz="1100" b="1" dirty="0">
                          <a:solidFill>
                            <a:srgbClr val="000000"/>
                          </a:solidFill>
                          <a:latin typeface="Aptos" panose="020B0004020202020204" pitchFamily="34" charset="0"/>
                          <a:ea typeface="Canva Sans"/>
                          <a:cs typeface="Canva Sans"/>
                          <a:sym typeface="Canva Sans"/>
                        </a:rPr>
                        <a:t>MHTP</a:t>
                      </a:r>
                      <a:r>
                        <a:rPr lang="en-US" sz="1100" b="0" dirty="0">
                          <a:solidFill>
                            <a:srgbClr val="000000"/>
                          </a:solidFill>
                          <a:latin typeface="Aptos" panose="020B0004020202020204" pitchFamily="34" charset="0"/>
                          <a:ea typeface="Canva Sans"/>
                          <a:cs typeface="Canva Sans"/>
                          <a:sym typeface="Canva Sans"/>
                        </a:rPr>
                        <a:t> General Practitioner who </a:t>
                      </a:r>
                      <a:r>
                        <a:rPr lang="en-US" sz="1100" b="1" dirty="0">
                          <a:solidFill>
                            <a:srgbClr val="000000"/>
                          </a:solidFill>
                          <a:latin typeface="Aptos" panose="020B0004020202020204" pitchFamily="34" charset="0"/>
                          <a:ea typeface="Canva Sans Bold"/>
                          <a:cs typeface="Canva Sans Bold"/>
                          <a:sym typeface="Canva Sans Bold"/>
                        </a:rPr>
                        <a:t>has</a:t>
                      </a:r>
                      <a:r>
                        <a:rPr lang="en-US" sz="1100" b="0" dirty="0">
                          <a:solidFill>
                            <a:srgbClr val="000000"/>
                          </a:solidFill>
                          <a:latin typeface="Aptos" panose="020B0004020202020204" pitchFamily="34" charset="0"/>
                          <a:ea typeface="Canva Sans"/>
                          <a:cs typeface="Canva Sans"/>
                          <a:sym typeface="Canva Sans"/>
                        </a:rPr>
                        <a:t> </a:t>
                      </a:r>
                      <a:r>
                        <a:rPr lang="en-US" sz="1100" dirty="0">
                          <a:solidFill>
                            <a:srgbClr val="000000"/>
                          </a:solidFill>
                          <a:latin typeface="Aptos" panose="020B0004020202020204" pitchFamily="34" charset="0"/>
                          <a:ea typeface="Canva Sans"/>
                          <a:cs typeface="Canva Sans"/>
                          <a:sym typeface="Canva Sans"/>
                        </a:rPr>
                        <a:t>undertaken mental health skills training</a:t>
                      </a:r>
                      <a:endParaRPr lang="en-AU" sz="1100" kern="100" dirty="0">
                        <a:solidFill>
                          <a:schemeClr val="tx1"/>
                        </a:solidFill>
                        <a:effectLst/>
                        <a:latin typeface="Aptos" panose="020B0004020202020204" pitchFamily="34" charset="0"/>
                        <a:ea typeface="Aptos" panose="020B0004020202020204" pitchFamily="34" charset="0"/>
                        <a:cs typeface="Times New Roman"/>
                      </a:endParaRPr>
                    </a:p>
                  </a:txBody>
                  <a:tcPr marL="68580" marR="68580" marT="0" marB="0" anchor="ctr">
                    <a:lnL w="12700" cap="flat" cmpd="sng" algn="ctr">
                      <a:solidFill>
                        <a:srgbClr val="C9C9C9"/>
                      </a:solidFill>
                      <a:prstDash val="solid"/>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chemeClr val="bg1">
                        <a:lumMod val="95000"/>
                      </a:schemeClr>
                    </a:solidFill>
                  </a:tcPr>
                </a:tc>
                <a:tc>
                  <a:txBody>
                    <a:bodyPr/>
                    <a:lstStyle/>
                    <a:p>
                      <a:pPr algn="ctr">
                        <a:lnSpc>
                          <a:spcPct val="100000"/>
                        </a:lnSpc>
                        <a:spcAft>
                          <a:spcPts val="800"/>
                        </a:spcAft>
                        <a:buNone/>
                      </a:pPr>
                      <a:r>
                        <a:rPr lang="en-US" sz="1100" b="1" dirty="0">
                          <a:latin typeface="Aptos" panose="020B0004020202020204" pitchFamily="34" charset="0"/>
                          <a:ea typeface="Canva Sans"/>
                          <a:cs typeface="Canva Sans"/>
                          <a:sym typeface="Canva Sans"/>
                          <a:hlinkClick r:id="rId22">
                            <a:extLst>
                              <a:ext uri="{A12FA001-AC4F-418D-AE19-62706E023703}">
                                <ahyp:hlinkClr xmlns:ahyp="http://schemas.microsoft.com/office/drawing/2018/hyperlinkcolor" val="tx"/>
                              </a:ext>
                            </a:extLst>
                          </a:hlinkClick>
                        </a:rPr>
                        <a:t>2715</a:t>
                      </a:r>
                      <a:r>
                        <a:rPr lang="en-US" sz="1100" b="1" dirty="0">
                          <a:latin typeface="Aptos" panose="020B0004020202020204" pitchFamily="34" charset="0"/>
                          <a:ea typeface="Canva Sans"/>
                          <a:cs typeface="Canva Sans"/>
                          <a:sym typeface="Canva Sans"/>
                        </a:rPr>
                        <a:t> </a:t>
                      </a:r>
                      <a:r>
                        <a:rPr lang="en-US" sz="1100" dirty="0">
                          <a:latin typeface="Aptos" panose="020B0004020202020204" pitchFamily="34" charset="0"/>
                          <a:ea typeface="Canva Sans"/>
                          <a:cs typeface="Canva Sans"/>
                          <a:sym typeface="Canva Sans"/>
                        </a:rPr>
                        <a:t>and </a:t>
                      </a:r>
                      <a:r>
                        <a:rPr lang="en-US" sz="1100" b="1" dirty="0">
                          <a:latin typeface="Aptos" panose="020B0004020202020204" pitchFamily="34" charset="0"/>
                          <a:ea typeface="Canva Sans"/>
                          <a:cs typeface="Canva Sans"/>
                          <a:sym typeface="Canva Sans"/>
                          <a:hlinkClick r:id="rId23">
                            <a:extLst>
                              <a:ext uri="{A12FA001-AC4F-418D-AE19-62706E023703}">
                                <ahyp:hlinkClr xmlns:ahyp="http://schemas.microsoft.com/office/drawing/2018/hyperlinkcolor" val="tx"/>
                              </a:ext>
                            </a:extLst>
                          </a:hlinkClick>
                        </a:rPr>
                        <a:t>2717</a:t>
                      </a:r>
                      <a:endParaRPr lang="en-AU" sz="1100" b="1" kern="100" dirty="0">
                        <a:solidFill>
                          <a:srgbClr val="FF0000"/>
                        </a:solidFill>
                        <a:effectLst/>
                        <a:latin typeface="Aptos" panose="020B0004020202020204" pitchFamily="34" charset="0"/>
                        <a:ea typeface="Aptos" panose="020B0004020202020204" pitchFamily="34" charset="0"/>
                        <a:cs typeface="Times New Roman"/>
                      </a:endParaRPr>
                    </a:p>
                  </a:txBody>
                  <a:tcPr marL="68580" marR="6858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chemeClr val="bg1">
                        <a:lumMod val="95000"/>
                      </a:schemeClr>
                    </a:solidFill>
                  </a:tcPr>
                </a:tc>
                <a:tc>
                  <a:txBody>
                    <a:bodyPr/>
                    <a:lstStyle/>
                    <a:p>
                      <a:pPr algn="ctr">
                        <a:lnSpc>
                          <a:spcPct val="100000"/>
                        </a:lnSpc>
                        <a:spcAft>
                          <a:spcPts val="800"/>
                        </a:spcAft>
                        <a:buNone/>
                      </a:pPr>
                      <a:r>
                        <a:rPr lang="en-US" sz="1100" b="1" dirty="0">
                          <a:latin typeface="Aptos" panose="020B0004020202020204" pitchFamily="34" charset="0"/>
                          <a:ea typeface="Canva Sans"/>
                          <a:cs typeface="Canva Sans"/>
                          <a:sym typeface="Canva Sans"/>
                          <a:hlinkClick r:id="rId24">
                            <a:extLst>
                              <a:ext uri="{A12FA001-AC4F-418D-AE19-62706E023703}">
                                <ahyp:hlinkClr xmlns:ahyp="http://schemas.microsoft.com/office/drawing/2018/hyperlinkcolor" val="tx"/>
                              </a:ext>
                            </a:extLst>
                          </a:hlinkClick>
                        </a:rPr>
                        <a:t>92116</a:t>
                      </a:r>
                      <a:r>
                        <a:rPr lang="en-US" sz="1100" b="1" dirty="0">
                          <a:latin typeface="Aptos" panose="020B0004020202020204" pitchFamily="34" charset="0"/>
                          <a:ea typeface="Canva Sans"/>
                          <a:cs typeface="Canva Sans"/>
                          <a:sym typeface="Canva Sans"/>
                        </a:rPr>
                        <a:t> </a:t>
                      </a:r>
                      <a:r>
                        <a:rPr lang="en-US" sz="1100" dirty="0">
                          <a:latin typeface="Aptos" panose="020B0004020202020204" pitchFamily="34" charset="0"/>
                          <a:ea typeface="Canva Sans"/>
                          <a:cs typeface="Canva Sans"/>
                          <a:sym typeface="Canva Sans"/>
                        </a:rPr>
                        <a:t>and </a:t>
                      </a:r>
                      <a:r>
                        <a:rPr lang="en-US" sz="1100" b="1" dirty="0">
                          <a:latin typeface="Aptos" panose="020B0004020202020204" pitchFamily="34" charset="0"/>
                          <a:ea typeface="Canva Sans"/>
                          <a:cs typeface="Canva Sans"/>
                          <a:sym typeface="Canva Sans"/>
                          <a:hlinkClick r:id="rId25">
                            <a:extLst>
                              <a:ext uri="{A12FA001-AC4F-418D-AE19-62706E023703}">
                                <ahyp:hlinkClr xmlns:ahyp="http://schemas.microsoft.com/office/drawing/2018/hyperlinkcolor" val="tx"/>
                              </a:ext>
                            </a:extLst>
                          </a:hlinkClick>
                        </a:rPr>
                        <a:t>92117</a:t>
                      </a:r>
                      <a:endParaRPr lang="en-AU" sz="1100" b="1" kern="100" dirty="0">
                        <a:solidFill>
                          <a:srgbClr val="FF0000"/>
                        </a:solidFill>
                        <a:effectLst/>
                        <a:latin typeface="Aptos" panose="020B0004020202020204" pitchFamily="34" charset="0"/>
                        <a:ea typeface="Aptos" panose="020B0004020202020204" pitchFamily="34" charset="0"/>
                        <a:cs typeface="Times New Roman"/>
                      </a:endParaRPr>
                    </a:p>
                  </a:txBody>
                  <a:tcPr marL="68580" marR="68580" marT="0" marB="0" anchor="ctr">
                    <a:lnL w="3175" cap="flat" cmpd="sng" algn="ctr">
                      <a:solidFill>
                        <a:schemeClr val="tx1"/>
                      </a:solidFill>
                      <a:prstDash val="sysDot"/>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72127280"/>
                  </a:ext>
                </a:extLst>
              </a:tr>
              <a:tr h="253398">
                <a:tc>
                  <a:txBody>
                    <a:bodyPr/>
                    <a:lstStyle/>
                    <a:p>
                      <a:pPr>
                        <a:lnSpc>
                          <a:spcPct val="100000"/>
                        </a:lnSpc>
                        <a:spcAft>
                          <a:spcPts val="600"/>
                        </a:spcAft>
                        <a:buNone/>
                      </a:pPr>
                      <a:r>
                        <a:rPr lang="en-AU" sz="1100" b="1" kern="100" dirty="0">
                          <a:solidFill>
                            <a:schemeClr val="tx1"/>
                          </a:solidFill>
                          <a:effectLst/>
                          <a:latin typeface="Aptos" panose="020B0004020202020204" pitchFamily="34" charset="0"/>
                          <a:ea typeface="Aptos" panose="020B0004020202020204" pitchFamily="34" charset="0"/>
                          <a:cs typeface="Times New Roman"/>
                        </a:rPr>
                        <a:t>MHTP </a:t>
                      </a:r>
                      <a:r>
                        <a:rPr lang="en-AU" sz="1100" b="0" kern="100" dirty="0">
                          <a:solidFill>
                            <a:schemeClr val="tx1"/>
                          </a:solidFill>
                          <a:effectLst/>
                          <a:latin typeface="Aptos" panose="020B0004020202020204" pitchFamily="34" charset="0"/>
                          <a:ea typeface="Aptos" panose="020B0004020202020204" pitchFamily="34" charset="0"/>
                          <a:cs typeface="Times New Roman"/>
                        </a:rPr>
                        <a:t>General Practitioner who </a:t>
                      </a:r>
                      <a:r>
                        <a:rPr lang="en-US" sz="1100" b="1" dirty="0">
                          <a:solidFill>
                            <a:srgbClr val="000000"/>
                          </a:solidFill>
                          <a:latin typeface="Aptos" panose="020B0004020202020204" pitchFamily="34" charset="0"/>
                          <a:ea typeface="Canva Sans Bold"/>
                          <a:cs typeface="Canva Sans Bold"/>
                          <a:sym typeface="Canva Sans Bold"/>
                        </a:rPr>
                        <a:t>has not </a:t>
                      </a:r>
                      <a:r>
                        <a:rPr lang="en-US" sz="1100" dirty="0">
                          <a:solidFill>
                            <a:srgbClr val="000000"/>
                          </a:solidFill>
                          <a:latin typeface="Aptos" panose="020B0004020202020204" pitchFamily="34" charset="0"/>
                          <a:ea typeface="Canva Sans"/>
                          <a:cs typeface="Canva Sans"/>
                          <a:sym typeface="Canva Sans"/>
                        </a:rPr>
                        <a:t>undertaken mental health skills</a:t>
                      </a:r>
                      <a:endParaRPr lang="en-AU" sz="1100" kern="100" dirty="0">
                        <a:solidFill>
                          <a:schemeClr val="tx1"/>
                        </a:solidFill>
                        <a:effectLst/>
                        <a:latin typeface="Aptos" panose="020B0004020202020204" pitchFamily="34" charset="0"/>
                        <a:ea typeface="Aptos" panose="020B0004020202020204" pitchFamily="34" charset="0"/>
                        <a:cs typeface="Times New Roman"/>
                      </a:endParaRPr>
                    </a:p>
                  </a:txBody>
                  <a:tcPr marL="68580" marR="68580" marT="0" marB="0" anchor="ctr">
                    <a:lnL w="12700" cap="flat" cmpd="sng" algn="ctr">
                      <a:solidFill>
                        <a:srgbClr val="C9C9C9"/>
                      </a:solidFill>
                      <a:prstDash val="solid"/>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chemeClr val="bg1">
                        <a:lumMod val="95000"/>
                      </a:schemeClr>
                    </a:solidFill>
                  </a:tcPr>
                </a:tc>
                <a:tc>
                  <a:txBody>
                    <a:bodyPr/>
                    <a:lstStyle/>
                    <a:p>
                      <a:pPr algn="ctr">
                        <a:lnSpc>
                          <a:spcPct val="100000"/>
                        </a:lnSpc>
                        <a:spcAft>
                          <a:spcPts val="600"/>
                        </a:spcAft>
                        <a:buNone/>
                      </a:pPr>
                      <a:r>
                        <a:rPr lang="en-US" sz="1100" b="1">
                          <a:latin typeface="Aptos" panose="020B0004020202020204" pitchFamily="34" charset="0"/>
                          <a:ea typeface="Canva Sans"/>
                          <a:cs typeface="Canva Sans"/>
                          <a:sym typeface="Canva Sans"/>
                          <a:hlinkClick r:id="rId26">
                            <a:extLst>
                              <a:ext uri="{A12FA001-AC4F-418D-AE19-62706E023703}">
                                <ahyp:hlinkClr xmlns:ahyp="http://schemas.microsoft.com/office/drawing/2018/hyperlinkcolor" val="tx"/>
                              </a:ext>
                            </a:extLst>
                          </a:hlinkClick>
                        </a:rPr>
                        <a:t>2700</a:t>
                      </a:r>
                      <a:r>
                        <a:rPr lang="en-US" sz="1100" b="1">
                          <a:latin typeface="Aptos" panose="020B0004020202020204" pitchFamily="34" charset="0"/>
                          <a:ea typeface="Canva Sans"/>
                          <a:cs typeface="Canva Sans"/>
                          <a:sym typeface="Canva Sans"/>
                        </a:rPr>
                        <a:t> </a:t>
                      </a:r>
                      <a:r>
                        <a:rPr lang="en-US" sz="1100" b="0">
                          <a:latin typeface="Aptos" panose="020B0004020202020204" pitchFamily="34" charset="0"/>
                          <a:ea typeface="Canva Sans"/>
                          <a:cs typeface="Canva Sans"/>
                          <a:sym typeface="Canva Sans"/>
                        </a:rPr>
                        <a:t>and</a:t>
                      </a:r>
                      <a:r>
                        <a:rPr lang="en-US" sz="1100" b="1">
                          <a:latin typeface="Aptos" panose="020B0004020202020204" pitchFamily="34" charset="0"/>
                          <a:ea typeface="Canva Sans"/>
                          <a:cs typeface="Canva Sans"/>
                          <a:sym typeface="Canva Sans"/>
                        </a:rPr>
                        <a:t> </a:t>
                      </a:r>
                      <a:r>
                        <a:rPr lang="en-US" sz="1100" b="1">
                          <a:latin typeface="Aptos" panose="020B0004020202020204" pitchFamily="34" charset="0"/>
                          <a:ea typeface="Canva Sans"/>
                          <a:cs typeface="Canva Sans"/>
                          <a:sym typeface="Canva Sans"/>
                          <a:hlinkClick r:id="rId27">
                            <a:extLst>
                              <a:ext uri="{A12FA001-AC4F-418D-AE19-62706E023703}">
                                <ahyp:hlinkClr xmlns:ahyp="http://schemas.microsoft.com/office/drawing/2018/hyperlinkcolor" val="tx"/>
                              </a:ext>
                            </a:extLst>
                          </a:hlinkClick>
                        </a:rPr>
                        <a:t>2701</a:t>
                      </a:r>
                      <a:endParaRPr lang="en-AU" sz="1100" b="1" kern="100">
                        <a:solidFill>
                          <a:srgbClr val="FF0000"/>
                        </a:solidFill>
                        <a:effectLst/>
                        <a:latin typeface="Aptos" panose="020B0004020202020204" pitchFamily="34" charset="0"/>
                        <a:ea typeface="Aptos" panose="020B0004020202020204" pitchFamily="34" charset="0"/>
                        <a:cs typeface="Times New Roman"/>
                      </a:endParaRPr>
                    </a:p>
                  </a:txBody>
                  <a:tcPr marL="68580" marR="6858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chemeClr val="bg1">
                        <a:lumMod val="95000"/>
                      </a:schemeClr>
                    </a:solidFill>
                  </a:tcPr>
                </a:tc>
                <a:tc>
                  <a:txBody>
                    <a:bodyPr/>
                    <a:lstStyle/>
                    <a:p>
                      <a:pPr algn="ctr">
                        <a:lnSpc>
                          <a:spcPct val="100000"/>
                        </a:lnSpc>
                        <a:spcAft>
                          <a:spcPts val="600"/>
                        </a:spcAft>
                        <a:buNone/>
                      </a:pPr>
                      <a:r>
                        <a:rPr lang="en-US" sz="1100" b="1" dirty="0">
                          <a:latin typeface="Aptos" panose="020B0004020202020204" pitchFamily="34" charset="0"/>
                          <a:ea typeface="Canva Sans"/>
                          <a:cs typeface="Canva Sans"/>
                          <a:sym typeface="Canva Sans"/>
                          <a:hlinkClick r:id="rId28">
                            <a:extLst>
                              <a:ext uri="{A12FA001-AC4F-418D-AE19-62706E023703}">
                                <ahyp:hlinkClr xmlns:ahyp="http://schemas.microsoft.com/office/drawing/2018/hyperlinkcolor" val="tx"/>
                              </a:ext>
                            </a:extLst>
                          </a:hlinkClick>
                        </a:rPr>
                        <a:t>92112</a:t>
                      </a:r>
                      <a:r>
                        <a:rPr lang="en-US" sz="1100" dirty="0">
                          <a:latin typeface="Aptos" panose="020B0004020202020204" pitchFamily="34" charset="0"/>
                          <a:ea typeface="Canva Sans"/>
                          <a:cs typeface="Canva Sans"/>
                          <a:sym typeface="Canva Sans"/>
                        </a:rPr>
                        <a:t> and </a:t>
                      </a:r>
                      <a:r>
                        <a:rPr lang="en-US" sz="1100" b="1" dirty="0">
                          <a:latin typeface="Aptos" panose="020B0004020202020204" pitchFamily="34" charset="0"/>
                          <a:ea typeface="Canva Sans"/>
                          <a:cs typeface="Canva Sans"/>
                          <a:sym typeface="Canva Sans"/>
                          <a:hlinkClick r:id="rId29">
                            <a:extLst>
                              <a:ext uri="{A12FA001-AC4F-418D-AE19-62706E023703}">
                                <ahyp:hlinkClr xmlns:ahyp="http://schemas.microsoft.com/office/drawing/2018/hyperlinkcolor" val="tx"/>
                              </a:ext>
                            </a:extLst>
                          </a:hlinkClick>
                        </a:rPr>
                        <a:t>92113</a:t>
                      </a:r>
                      <a:endParaRPr lang="en-AU" sz="1100" b="1" kern="100" dirty="0">
                        <a:solidFill>
                          <a:srgbClr val="FF0000"/>
                        </a:solidFill>
                        <a:effectLst/>
                        <a:latin typeface="Aptos" panose="020B0004020202020204" pitchFamily="34" charset="0"/>
                        <a:ea typeface="Aptos" panose="020B0004020202020204" pitchFamily="34" charset="0"/>
                        <a:cs typeface="Times New Roman"/>
                      </a:endParaRPr>
                    </a:p>
                  </a:txBody>
                  <a:tcPr marL="68580" marR="68580" marT="0" marB="0" anchor="ctr">
                    <a:lnL w="3175" cap="flat" cmpd="sng" algn="ctr">
                      <a:solidFill>
                        <a:schemeClr val="tx1"/>
                      </a:solidFill>
                      <a:prstDash val="sysDot"/>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19250228"/>
                  </a:ext>
                </a:extLst>
              </a:tr>
              <a:tr h="296124">
                <a:tc>
                  <a:txBody>
                    <a:bodyPr/>
                    <a:lstStyle/>
                    <a:p>
                      <a:pPr>
                        <a:lnSpc>
                          <a:spcPct val="100000"/>
                        </a:lnSpc>
                        <a:spcAft>
                          <a:spcPts val="600"/>
                        </a:spcAft>
                        <a:buNone/>
                      </a:pPr>
                      <a:r>
                        <a:rPr lang="en-AU" sz="1100" b="1" kern="100" dirty="0">
                          <a:solidFill>
                            <a:schemeClr val="tx1"/>
                          </a:solidFill>
                          <a:effectLst/>
                          <a:latin typeface="Aptos" panose="020B0004020202020204" pitchFamily="34" charset="0"/>
                          <a:ea typeface="Aptos" panose="020B0004020202020204" pitchFamily="34" charset="0"/>
                          <a:cs typeface="Times New Roman"/>
                        </a:rPr>
                        <a:t>MHTP </a:t>
                      </a:r>
                      <a:r>
                        <a:rPr lang="en-AU" sz="1100" kern="100" dirty="0">
                          <a:solidFill>
                            <a:schemeClr val="tx1"/>
                          </a:solidFill>
                          <a:effectLst/>
                          <a:latin typeface="Aptos" panose="020B0004020202020204" pitchFamily="34" charset="0"/>
                          <a:ea typeface="Aptos" panose="020B0004020202020204" pitchFamily="34" charset="0"/>
                          <a:cs typeface="Times New Roman"/>
                        </a:rPr>
                        <a:t>Prescribed Medical Practitioner </a:t>
                      </a:r>
                      <a:r>
                        <a:rPr lang="en-US" sz="1100" b="0" dirty="0">
                          <a:solidFill>
                            <a:srgbClr val="000000"/>
                          </a:solidFill>
                          <a:latin typeface="Aptos" panose="020B0004020202020204" pitchFamily="34" charset="0"/>
                          <a:ea typeface="Canva Sans"/>
                          <a:cs typeface="Canva Sans"/>
                          <a:sym typeface="Canva Sans"/>
                        </a:rPr>
                        <a:t>General Practitioner who</a:t>
                      </a:r>
                      <a:r>
                        <a:rPr lang="en-US" sz="1100" b="1" dirty="0">
                          <a:solidFill>
                            <a:srgbClr val="000000"/>
                          </a:solidFill>
                          <a:latin typeface="Aptos" panose="020B0004020202020204" pitchFamily="34" charset="0"/>
                          <a:ea typeface="Canva Sans"/>
                          <a:cs typeface="Canva Sans"/>
                          <a:sym typeface="Canva Sans"/>
                        </a:rPr>
                        <a:t> </a:t>
                      </a:r>
                      <a:r>
                        <a:rPr lang="en-US" sz="1100" b="1" dirty="0">
                          <a:solidFill>
                            <a:srgbClr val="000000"/>
                          </a:solidFill>
                          <a:latin typeface="Aptos" panose="020B0004020202020204" pitchFamily="34" charset="0"/>
                          <a:ea typeface="Canva Sans Bold"/>
                          <a:cs typeface="Canva Sans Bold"/>
                          <a:sym typeface="Canva Sans Bold"/>
                        </a:rPr>
                        <a:t>has</a:t>
                      </a:r>
                      <a:r>
                        <a:rPr lang="en-US" sz="1100" b="1" dirty="0">
                          <a:solidFill>
                            <a:srgbClr val="000000"/>
                          </a:solidFill>
                          <a:latin typeface="Aptos" panose="020B0004020202020204" pitchFamily="34" charset="0"/>
                          <a:ea typeface="Canva Sans"/>
                          <a:cs typeface="Canva Sans"/>
                          <a:sym typeface="Canva Sans"/>
                        </a:rPr>
                        <a:t> </a:t>
                      </a:r>
                      <a:r>
                        <a:rPr lang="en-US" sz="1100" dirty="0">
                          <a:solidFill>
                            <a:srgbClr val="000000"/>
                          </a:solidFill>
                          <a:latin typeface="Aptos" panose="020B0004020202020204" pitchFamily="34" charset="0"/>
                          <a:ea typeface="Canva Sans"/>
                          <a:cs typeface="Canva Sans"/>
                          <a:sym typeface="Canva Sans"/>
                        </a:rPr>
                        <a:t>undertaken mental health skills training</a:t>
                      </a:r>
                      <a:endParaRPr lang="en-AU" sz="1100" kern="100" dirty="0">
                        <a:solidFill>
                          <a:schemeClr val="tx1"/>
                        </a:solidFill>
                        <a:effectLst/>
                        <a:latin typeface="Aptos" panose="020B0004020202020204" pitchFamily="34" charset="0"/>
                        <a:ea typeface="Aptos" panose="020B0004020202020204" pitchFamily="34" charset="0"/>
                        <a:cs typeface="Times New Roman"/>
                      </a:endParaRPr>
                    </a:p>
                  </a:txBody>
                  <a:tcPr marL="68580" marR="68580" marT="0" marB="0" anchor="ctr">
                    <a:lnL w="12700" cap="flat" cmpd="sng" algn="ctr">
                      <a:solidFill>
                        <a:srgbClr val="C9C9C9"/>
                      </a:solidFill>
                      <a:prstDash val="solid"/>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chemeClr val="bg1">
                        <a:lumMod val="95000"/>
                      </a:schemeClr>
                    </a:solidFill>
                  </a:tcPr>
                </a:tc>
                <a:tc>
                  <a:txBody>
                    <a:bodyPr/>
                    <a:lstStyle/>
                    <a:p>
                      <a:pPr algn="ctr">
                        <a:lnSpc>
                          <a:spcPct val="100000"/>
                        </a:lnSpc>
                        <a:spcAft>
                          <a:spcPts val="600"/>
                        </a:spcAft>
                        <a:buNone/>
                      </a:pPr>
                      <a:r>
                        <a:rPr lang="en-US" sz="1100" b="1">
                          <a:latin typeface="Aptos" panose="020B0004020202020204" pitchFamily="34" charset="0"/>
                          <a:ea typeface="Canva Sans"/>
                          <a:cs typeface="Canva Sans"/>
                          <a:sym typeface="Canva Sans"/>
                          <a:hlinkClick r:id="rId30">
                            <a:extLst>
                              <a:ext uri="{A12FA001-AC4F-418D-AE19-62706E023703}">
                                <ahyp:hlinkClr xmlns:ahyp="http://schemas.microsoft.com/office/drawing/2018/hyperlinkcolor" val="tx"/>
                              </a:ext>
                            </a:extLst>
                          </a:hlinkClick>
                        </a:rPr>
                        <a:t>281</a:t>
                      </a:r>
                      <a:r>
                        <a:rPr lang="en-US" sz="1100">
                          <a:latin typeface="Aptos" panose="020B0004020202020204" pitchFamily="34" charset="0"/>
                          <a:ea typeface="Canva Sans"/>
                          <a:cs typeface="Canva Sans"/>
                          <a:sym typeface="Canva Sans"/>
                        </a:rPr>
                        <a:t>and </a:t>
                      </a:r>
                      <a:r>
                        <a:rPr lang="en-US" sz="1100" b="1">
                          <a:latin typeface="Aptos" panose="020B0004020202020204" pitchFamily="34" charset="0"/>
                          <a:ea typeface="Canva Sans"/>
                          <a:cs typeface="Canva Sans"/>
                          <a:sym typeface="Canva Sans"/>
                          <a:hlinkClick r:id="rId31">
                            <a:extLst>
                              <a:ext uri="{A12FA001-AC4F-418D-AE19-62706E023703}">
                                <ahyp:hlinkClr xmlns:ahyp="http://schemas.microsoft.com/office/drawing/2018/hyperlinkcolor" val="tx"/>
                              </a:ext>
                            </a:extLst>
                          </a:hlinkClick>
                        </a:rPr>
                        <a:t>282</a:t>
                      </a:r>
                      <a:r>
                        <a:rPr lang="en-US" sz="1100" b="1">
                          <a:latin typeface="Aptos" panose="020B0004020202020204" pitchFamily="34" charset="0"/>
                          <a:ea typeface="Canva Sans"/>
                          <a:cs typeface="Canva Sans"/>
                          <a:sym typeface="Canva Sans"/>
                        </a:rPr>
                        <a:t> </a:t>
                      </a:r>
                      <a:endParaRPr lang="en-AU" sz="1100" b="1" kern="100">
                        <a:solidFill>
                          <a:srgbClr val="FF0000"/>
                        </a:solidFill>
                        <a:effectLst/>
                        <a:latin typeface="Aptos" panose="020B0004020202020204" pitchFamily="34" charset="0"/>
                        <a:ea typeface="Aptos" panose="020B0004020202020204" pitchFamily="34" charset="0"/>
                        <a:cs typeface="Times New Roman"/>
                      </a:endParaRPr>
                    </a:p>
                  </a:txBody>
                  <a:tcPr marL="68580" marR="6858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chemeClr val="bg1">
                        <a:lumMod val="95000"/>
                      </a:schemeClr>
                    </a:solidFill>
                  </a:tcPr>
                </a:tc>
                <a:tc>
                  <a:txBody>
                    <a:bodyPr/>
                    <a:lstStyle/>
                    <a:p>
                      <a:pPr algn="ctr">
                        <a:lnSpc>
                          <a:spcPct val="100000"/>
                        </a:lnSpc>
                        <a:spcAft>
                          <a:spcPts val="600"/>
                        </a:spcAft>
                        <a:buNone/>
                      </a:pPr>
                      <a:r>
                        <a:rPr lang="en-US" sz="1100" b="1" dirty="0">
                          <a:latin typeface="Aptos" panose="020B0004020202020204" pitchFamily="34" charset="0"/>
                          <a:ea typeface="Canva Sans"/>
                          <a:cs typeface="Canva Sans"/>
                          <a:sym typeface="Canva Sans"/>
                          <a:hlinkClick r:id="rId32">
                            <a:extLst>
                              <a:ext uri="{A12FA001-AC4F-418D-AE19-62706E023703}">
                                <ahyp:hlinkClr xmlns:ahyp="http://schemas.microsoft.com/office/drawing/2018/hyperlinkcolor" val="tx"/>
                              </a:ext>
                            </a:extLst>
                          </a:hlinkClick>
                        </a:rPr>
                        <a:t>92122</a:t>
                      </a:r>
                      <a:r>
                        <a:rPr lang="en-US" sz="1100" dirty="0">
                          <a:latin typeface="Aptos" panose="020B0004020202020204" pitchFamily="34" charset="0"/>
                          <a:ea typeface="Canva Sans"/>
                          <a:cs typeface="Canva Sans"/>
                          <a:sym typeface="Canva Sans"/>
                        </a:rPr>
                        <a:t> and</a:t>
                      </a:r>
                      <a:r>
                        <a:rPr lang="en-US" sz="1100" b="1" dirty="0">
                          <a:latin typeface="Aptos" panose="020B0004020202020204" pitchFamily="34" charset="0"/>
                          <a:ea typeface="Canva Sans"/>
                          <a:cs typeface="Canva Sans"/>
                          <a:sym typeface="Canva Sans"/>
                        </a:rPr>
                        <a:t> </a:t>
                      </a:r>
                      <a:r>
                        <a:rPr lang="en-US" sz="1100" b="1" dirty="0">
                          <a:latin typeface="Aptos" panose="020B0004020202020204" pitchFamily="34" charset="0"/>
                          <a:ea typeface="Canva Sans"/>
                          <a:cs typeface="Canva Sans"/>
                          <a:sym typeface="Canva Sans"/>
                          <a:hlinkClick r:id="rId33">
                            <a:extLst>
                              <a:ext uri="{A12FA001-AC4F-418D-AE19-62706E023703}">
                                <ahyp:hlinkClr xmlns:ahyp="http://schemas.microsoft.com/office/drawing/2018/hyperlinkcolor" val="tx"/>
                              </a:ext>
                            </a:extLst>
                          </a:hlinkClick>
                        </a:rPr>
                        <a:t>92123</a:t>
                      </a:r>
                      <a:r>
                        <a:rPr lang="en-US" sz="1100" b="1" dirty="0">
                          <a:latin typeface="Aptos" panose="020B0004020202020204" pitchFamily="34" charset="0"/>
                          <a:ea typeface="Canva Sans"/>
                          <a:cs typeface="Canva Sans"/>
                          <a:sym typeface="Canva Sans"/>
                        </a:rPr>
                        <a:t> </a:t>
                      </a:r>
                      <a:endParaRPr lang="en-AU" sz="1100" b="1" kern="100" dirty="0">
                        <a:solidFill>
                          <a:srgbClr val="FF0000"/>
                        </a:solidFill>
                        <a:effectLst/>
                        <a:latin typeface="Aptos" panose="020B0004020202020204" pitchFamily="34" charset="0"/>
                        <a:ea typeface="Aptos" panose="020B0004020202020204" pitchFamily="34" charset="0"/>
                        <a:cs typeface="Times New Roman"/>
                      </a:endParaRPr>
                    </a:p>
                  </a:txBody>
                  <a:tcPr marL="68580" marR="68580" marT="0" marB="0" anchor="ctr">
                    <a:lnL w="3175" cap="flat" cmpd="sng" algn="ctr">
                      <a:solidFill>
                        <a:schemeClr val="tx1"/>
                      </a:solidFill>
                      <a:prstDash val="sysDot"/>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57518094"/>
                  </a:ext>
                </a:extLst>
              </a:tr>
              <a:tr h="356776">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AU" sz="1100" b="1" kern="100" dirty="0">
                          <a:solidFill>
                            <a:schemeClr val="tx1"/>
                          </a:solidFill>
                          <a:effectLst/>
                          <a:latin typeface="Aptos" panose="020B0004020202020204" pitchFamily="34" charset="0"/>
                          <a:ea typeface="Aptos" panose="020B0004020202020204" pitchFamily="34" charset="0"/>
                          <a:cs typeface="Times New Roman"/>
                        </a:rPr>
                        <a:t>MHTP </a:t>
                      </a:r>
                      <a:r>
                        <a:rPr lang="en-AU" sz="1100" kern="100" dirty="0">
                          <a:solidFill>
                            <a:schemeClr val="tx1"/>
                          </a:solidFill>
                          <a:effectLst/>
                          <a:latin typeface="Aptos" panose="020B0004020202020204" pitchFamily="34" charset="0"/>
                          <a:ea typeface="Aptos" panose="020B0004020202020204" pitchFamily="34" charset="0"/>
                          <a:cs typeface="Times New Roman"/>
                        </a:rPr>
                        <a:t>Prescribed Medical Practitioner </a:t>
                      </a:r>
                      <a:r>
                        <a:rPr lang="en-US" sz="1100" b="0" dirty="0">
                          <a:solidFill>
                            <a:srgbClr val="000000"/>
                          </a:solidFill>
                          <a:latin typeface="Aptos" panose="020B0004020202020204" pitchFamily="34" charset="0"/>
                          <a:ea typeface="Canva Sans"/>
                          <a:cs typeface="Canva Sans"/>
                          <a:sym typeface="Canva Sans"/>
                        </a:rPr>
                        <a:t>General Practitioner who </a:t>
                      </a:r>
                      <a:r>
                        <a:rPr lang="en-US" sz="1100" b="1" dirty="0">
                          <a:solidFill>
                            <a:srgbClr val="000000"/>
                          </a:solidFill>
                          <a:latin typeface="Aptos" panose="020B0004020202020204" pitchFamily="34" charset="0"/>
                          <a:ea typeface="Canva Sans Bold"/>
                          <a:cs typeface="Canva Sans Bold"/>
                          <a:sym typeface="Canva Sans Bold"/>
                        </a:rPr>
                        <a:t>has not</a:t>
                      </a:r>
                      <a:r>
                        <a:rPr lang="en-US" sz="1100" b="1" dirty="0">
                          <a:solidFill>
                            <a:srgbClr val="000000"/>
                          </a:solidFill>
                          <a:latin typeface="Aptos" panose="020B0004020202020204" pitchFamily="34" charset="0"/>
                          <a:ea typeface="Canva Sans"/>
                          <a:cs typeface="Canva Sans"/>
                          <a:sym typeface="Canva Sans"/>
                        </a:rPr>
                        <a:t> </a:t>
                      </a:r>
                      <a:r>
                        <a:rPr lang="en-US" sz="1100" dirty="0">
                          <a:solidFill>
                            <a:srgbClr val="000000"/>
                          </a:solidFill>
                          <a:latin typeface="Aptos" panose="020B0004020202020204" pitchFamily="34" charset="0"/>
                          <a:ea typeface="Canva Sans"/>
                          <a:cs typeface="Canva Sans"/>
                          <a:sym typeface="Canva Sans"/>
                        </a:rPr>
                        <a:t>undertaken mental health skills training </a:t>
                      </a:r>
                      <a:endParaRPr lang="en-AU" sz="1100" kern="100" dirty="0">
                        <a:solidFill>
                          <a:schemeClr val="tx1"/>
                        </a:solidFill>
                        <a:effectLst/>
                        <a:latin typeface="Aptos" panose="020B0004020202020204" pitchFamily="34" charset="0"/>
                        <a:ea typeface="Aptos" panose="020B0004020202020204" pitchFamily="34" charset="0"/>
                        <a:cs typeface="Times New Roman"/>
                      </a:endParaRPr>
                    </a:p>
                  </a:txBody>
                  <a:tcPr marL="68580" marR="68580" marT="0" marB="0" anchor="ctr">
                    <a:lnL w="12700" cap="flat" cmpd="sng" algn="ctr">
                      <a:solidFill>
                        <a:srgbClr val="C9C9C9"/>
                      </a:solidFill>
                      <a:prstDash val="solid"/>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chemeClr val="bg1">
                        <a:lumMod val="95000"/>
                      </a:schemeClr>
                    </a:solidFill>
                  </a:tcPr>
                </a:tc>
                <a:tc>
                  <a:txBody>
                    <a:bodyPr/>
                    <a:lstStyle/>
                    <a:p>
                      <a:pPr algn="ctr">
                        <a:lnSpc>
                          <a:spcPct val="100000"/>
                        </a:lnSpc>
                        <a:spcAft>
                          <a:spcPts val="600"/>
                        </a:spcAft>
                        <a:buNone/>
                      </a:pPr>
                      <a:r>
                        <a:rPr lang="en-US" sz="1100" b="1" dirty="0">
                          <a:latin typeface="Aptos" panose="020B0004020202020204" pitchFamily="34" charset="0"/>
                          <a:ea typeface="Canva Sans"/>
                          <a:cs typeface="Canva Sans"/>
                          <a:sym typeface="Canva Sans"/>
                          <a:hlinkClick r:id="rId34">
                            <a:extLst>
                              <a:ext uri="{A12FA001-AC4F-418D-AE19-62706E023703}">
                                <ahyp:hlinkClr xmlns:ahyp="http://schemas.microsoft.com/office/drawing/2018/hyperlinkcolor" val="tx"/>
                              </a:ext>
                            </a:extLst>
                          </a:hlinkClick>
                        </a:rPr>
                        <a:t>272</a:t>
                      </a:r>
                      <a:r>
                        <a:rPr lang="en-US" sz="1100" dirty="0">
                          <a:latin typeface="Aptos" panose="020B0004020202020204" pitchFamily="34" charset="0"/>
                          <a:ea typeface="Canva Sans"/>
                          <a:cs typeface="Canva Sans"/>
                          <a:sym typeface="Canva Sans"/>
                        </a:rPr>
                        <a:t> and </a:t>
                      </a:r>
                      <a:r>
                        <a:rPr lang="en-US" sz="1100" b="1" dirty="0">
                          <a:latin typeface="Aptos" panose="020B0004020202020204" pitchFamily="34" charset="0"/>
                          <a:ea typeface="Canva Sans"/>
                          <a:cs typeface="Canva Sans"/>
                          <a:sym typeface="Canva Sans"/>
                          <a:hlinkClick r:id="rId35">
                            <a:extLst>
                              <a:ext uri="{A12FA001-AC4F-418D-AE19-62706E023703}">
                                <ahyp:hlinkClr xmlns:ahyp="http://schemas.microsoft.com/office/drawing/2018/hyperlinkcolor" val="tx"/>
                              </a:ext>
                            </a:extLst>
                          </a:hlinkClick>
                        </a:rPr>
                        <a:t>276</a:t>
                      </a:r>
                      <a:endParaRPr lang="en-AU" sz="1100" b="1" kern="100" dirty="0">
                        <a:solidFill>
                          <a:srgbClr val="FF0000"/>
                        </a:solidFill>
                        <a:effectLst/>
                        <a:latin typeface="Aptos" panose="020B0004020202020204" pitchFamily="34" charset="0"/>
                        <a:ea typeface="Aptos" panose="020B0004020202020204" pitchFamily="34" charset="0"/>
                        <a:cs typeface="Times New Roman"/>
                      </a:endParaRPr>
                    </a:p>
                  </a:txBody>
                  <a:tcPr marL="68580" marR="6858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chemeClr val="bg1">
                        <a:lumMod val="95000"/>
                      </a:schemeClr>
                    </a:solidFill>
                  </a:tcPr>
                </a:tc>
                <a:tc>
                  <a:txBody>
                    <a:bodyPr/>
                    <a:lstStyle/>
                    <a:p>
                      <a:pPr algn="ctr">
                        <a:lnSpc>
                          <a:spcPct val="100000"/>
                        </a:lnSpc>
                        <a:spcAft>
                          <a:spcPts val="600"/>
                        </a:spcAft>
                        <a:buNone/>
                      </a:pPr>
                      <a:r>
                        <a:rPr lang="en-US" sz="1100" b="1" dirty="0">
                          <a:latin typeface="Aptos" panose="020B0004020202020204" pitchFamily="34" charset="0"/>
                          <a:ea typeface="Canva Sans"/>
                          <a:cs typeface="Canva Sans"/>
                          <a:sym typeface="Canva Sans"/>
                          <a:hlinkClick r:id="rId36">
                            <a:extLst>
                              <a:ext uri="{A12FA001-AC4F-418D-AE19-62706E023703}">
                                <ahyp:hlinkClr xmlns:ahyp="http://schemas.microsoft.com/office/drawing/2018/hyperlinkcolor" val="tx"/>
                              </a:ext>
                            </a:extLst>
                          </a:hlinkClick>
                        </a:rPr>
                        <a:t>92118</a:t>
                      </a:r>
                      <a:r>
                        <a:rPr lang="en-US" sz="1100" dirty="0">
                          <a:latin typeface="Aptos" panose="020B0004020202020204" pitchFamily="34" charset="0"/>
                          <a:ea typeface="Canva Sans"/>
                          <a:cs typeface="Canva Sans"/>
                          <a:sym typeface="Canva Sans"/>
                        </a:rPr>
                        <a:t> and </a:t>
                      </a:r>
                      <a:r>
                        <a:rPr lang="en-US" sz="1100" b="1" dirty="0">
                          <a:latin typeface="Aptos" panose="020B0004020202020204" pitchFamily="34" charset="0"/>
                          <a:ea typeface="Canva Sans"/>
                          <a:cs typeface="Canva Sans"/>
                          <a:sym typeface="Canva Sans"/>
                          <a:hlinkClick r:id="rId37">
                            <a:extLst>
                              <a:ext uri="{A12FA001-AC4F-418D-AE19-62706E023703}">
                                <ahyp:hlinkClr xmlns:ahyp="http://schemas.microsoft.com/office/drawing/2018/hyperlinkcolor" val="tx"/>
                              </a:ext>
                            </a:extLst>
                          </a:hlinkClick>
                        </a:rPr>
                        <a:t>92119</a:t>
                      </a:r>
                      <a:endParaRPr lang="en-AU" sz="1100" b="1" kern="100" dirty="0">
                        <a:solidFill>
                          <a:srgbClr val="FF0000"/>
                        </a:solidFill>
                        <a:effectLst/>
                        <a:latin typeface="Aptos" panose="020B0004020202020204" pitchFamily="34" charset="0"/>
                        <a:ea typeface="Aptos" panose="020B0004020202020204" pitchFamily="34" charset="0"/>
                        <a:cs typeface="Times New Roman"/>
                      </a:endParaRPr>
                    </a:p>
                  </a:txBody>
                  <a:tcPr marL="68580" marR="68580" marT="0" marB="0" anchor="ctr">
                    <a:lnL w="3175" cap="flat" cmpd="sng" algn="ctr">
                      <a:solidFill>
                        <a:schemeClr val="tx1"/>
                      </a:solidFill>
                      <a:prstDash val="sysDot"/>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47580878"/>
                  </a:ext>
                </a:extLst>
              </a:tr>
              <a:tr h="356776">
                <a:tc>
                  <a:txBody>
                    <a:bodyPr/>
                    <a:lstStyle/>
                    <a:p>
                      <a:pPr marL="271463" marR="0" lvl="0" indent="-271463" algn="l" defTabSz="914400" rtl="0" eaLnBrk="1" fontAlgn="auto" latinLnBrk="0" hangingPunct="1">
                        <a:lnSpc>
                          <a:spcPct val="100000"/>
                        </a:lnSpc>
                        <a:spcBef>
                          <a:spcPts val="0"/>
                        </a:spcBef>
                        <a:spcAft>
                          <a:spcPts val="600"/>
                        </a:spcAft>
                        <a:buClrTx/>
                        <a:buSzTx/>
                        <a:buFontTx/>
                        <a:buNone/>
                        <a:tabLst/>
                        <a:defRPr/>
                      </a:pPr>
                      <a:r>
                        <a:rPr lang="en-AU" sz="1100" kern="100" dirty="0">
                          <a:solidFill>
                            <a:schemeClr val="tx1"/>
                          </a:solidFill>
                          <a:effectLst/>
                          <a:latin typeface="Aptos" panose="020B0004020202020204" pitchFamily="34" charset="0"/>
                          <a:ea typeface="Aptos" panose="020B0004020202020204" pitchFamily="34" charset="0"/>
                          <a:cs typeface="Times New Roman"/>
                        </a:rPr>
                        <a:t>           </a:t>
                      </a:r>
                      <a:r>
                        <a:rPr lang="en-AU" sz="1100" b="1" kern="100" dirty="0">
                          <a:solidFill>
                            <a:schemeClr val="tx1"/>
                          </a:solidFill>
                          <a:effectLst/>
                          <a:latin typeface="Aptos" panose="020B0004020202020204" pitchFamily="34" charset="0"/>
                          <a:ea typeface="Aptos" panose="020B0004020202020204" pitchFamily="34" charset="0"/>
                          <a:cs typeface="Times New Roman"/>
                        </a:rPr>
                        <a:t>NOTE</a:t>
                      </a:r>
                      <a:r>
                        <a:rPr lang="en-AU" sz="1100" kern="100" dirty="0">
                          <a:solidFill>
                            <a:schemeClr val="tx1"/>
                          </a:solidFill>
                          <a:effectLst/>
                          <a:latin typeface="Aptos" panose="020B0004020202020204" pitchFamily="34" charset="0"/>
                          <a:ea typeface="Aptos" panose="020B0004020202020204" pitchFamily="34" charset="0"/>
                          <a:cs typeface="Times New Roman"/>
                        </a:rPr>
                        <a:t>: A new </a:t>
                      </a:r>
                      <a:r>
                        <a:rPr lang="en-US" sz="1100" kern="100" dirty="0">
                          <a:solidFill>
                            <a:schemeClr val="tx1"/>
                          </a:solidFill>
                          <a:effectLst/>
                          <a:latin typeface="Aptos" panose="020B0004020202020204" pitchFamily="34" charset="0"/>
                          <a:ea typeface="Aptos" panose="020B0004020202020204" pitchFamily="34" charset="0"/>
                          <a:cs typeface="Times New Roman"/>
                        </a:rPr>
                        <a:t>plan should not be prepared unless clinically required, and generally not within 12 months of a previous plan, unless exceptional circumstances exist</a:t>
                      </a:r>
                      <a:r>
                        <a:rPr lang="en-AU" sz="1100" kern="100" dirty="0">
                          <a:solidFill>
                            <a:schemeClr val="tx1"/>
                          </a:solidFill>
                          <a:effectLst/>
                          <a:latin typeface="Aptos" panose="020B0004020202020204" pitchFamily="34" charset="0"/>
                          <a:ea typeface="Aptos" panose="020B0004020202020204" pitchFamily="34" charset="0"/>
                          <a:cs typeface="Times New Roman"/>
                        </a:rPr>
                        <a:t> </a:t>
                      </a:r>
                    </a:p>
                  </a:txBody>
                  <a:tcPr marL="68580" marR="68580" marT="0" marB="0" anchor="ctr">
                    <a:lnL w="12700" cap="flat" cmpd="sng" algn="ctr">
                      <a:solidFill>
                        <a:srgbClr val="C9C9C9"/>
                      </a:solidFill>
                      <a:prstDash val="solid"/>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chemeClr val="bg1">
                        <a:lumMod val="95000"/>
                      </a:schemeClr>
                    </a:solidFill>
                  </a:tcPr>
                </a:tc>
                <a:tc>
                  <a:txBody>
                    <a:bodyPr/>
                    <a:lstStyle/>
                    <a:p>
                      <a:pPr algn="ctr">
                        <a:lnSpc>
                          <a:spcPct val="100000"/>
                        </a:lnSpc>
                        <a:spcAft>
                          <a:spcPts val="600"/>
                        </a:spcAft>
                        <a:buNone/>
                      </a:pPr>
                      <a:endParaRPr lang="en-AU" sz="1100" b="1" kern="100">
                        <a:solidFill>
                          <a:srgbClr val="FF0000"/>
                        </a:solidFill>
                        <a:effectLst/>
                        <a:latin typeface="Aptos" panose="020B0004020202020204" pitchFamily="34" charset="0"/>
                        <a:ea typeface="Aptos" panose="020B0004020202020204" pitchFamily="34" charset="0"/>
                        <a:cs typeface="Times New Roman"/>
                      </a:endParaRPr>
                    </a:p>
                  </a:txBody>
                  <a:tcPr marL="68580" marR="6858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chemeClr val="bg1">
                        <a:lumMod val="95000"/>
                      </a:schemeClr>
                    </a:solidFill>
                  </a:tcPr>
                </a:tc>
                <a:tc>
                  <a:txBody>
                    <a:bodyPr/>
                    <a:lstStyle/>
                    <a:p>
                      <a:pPr algn="ctr">
                        <a:lnSpc>
                          <a:spcPct val="100000"/>
                        </a:lnSpc>
                        <a:spcAft>
                          <a:spcPts val="600"/>
                        </a:spcAft>
                        <a:buNone/>
                      </a:pPr>
                      <a:endParaRPr lang="en-AU" sz="1100" b="1" kern="100" dirty="0">
                        <a:solidFill>
                          <a:srgbClr val="FF0000"/>
                        </a:solidFill>
                        <a:effectLst/>
                        <a:latin typeface="Aptos" panose="020B0004020202020204" pitchFamily="34" charset="0"/>
                        <a:ea typeface="Aptos" panose="020B0004020202020204" pitchFamily="34" charset="0"/>
                        <a:cs typeface="Times New Roman"/>
                      </a:endParaRPr>
                    </a:p>
                  </a:txBody>
                  <a:tcPr marL="68580" marR="68580" marT="0" marB="0" anchor="ctr">
                    <a:lnL w="3175" cap="flat" cmpd="sng" algn="ctr">
                      <a:solidFill>
                        <a:schemeClr val="tx1"/>
                      </a:solidFill>
                      <a:prstDash val="sysDot"/>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04695331"/>
                  </a:ext>
                </a:extLst>
              </a:tr>
              <a:tr h="0">
                <a:tc gridSpan="3">
                  <a:txBody>
                    <a:bodyPr/>
                    <a:lstStyle/>
                    <a:p>
                      <a:pPr algn="l">
                        <a:lnSpc>
                          <a:spcPct val="107000"/>
                        </a:lnSpc>
                        <a:spcAft>
                          <a:spcPts val="800"/>
                        </a:spcAft>
                        <a:buNone/>
                      </a:pPr>
                      <a:r>
                        <a:rPr lang="en-AU" sz="1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a:t>
                      </a:r>
                      <a:r>
                        <a:rPr lang="en-AU" sz="1100" b="1" u="sng"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hlinkClick r:id="rId38">
                            <a:extLst>
                              <a:ext uri="{A12FA001-AC4F-418D-AE19-62706E023703}">
                                <ahyp:hlinkClr xmlns:ahyp="http://schemas.microsoft.com/office/drawing/2018/hyperlinkcolor" val="tx"/>
                              </a:ext>
                            </a:extLst>
                          </a:hlinkClick>
                        </a:rPr>
                        <a:t>Telehealth</a:t>
                      </a:r>
                      <a:r>
                        <a:rPr lang="en-US" sz="1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general attendance items (C and D) are also available</a:t>
                      </a:r>
                      <a:endParaRPr lang="en-AU" sz="1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algn="l">
                        <a:lnSpc>
                          <a:spcPct val="107000"/>
                        </a:lnSpc>
                        <a:spcAft>
                          <a:spcPts val="800"/>
                        </a:spcAft>
                        <a:buNone/>
                      </a:pPr>
                      <a:endParaRPr lang="en-US" sz="1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C9C9C9"/>
                      </a:solidFill>
                      <a:prstDash val="solid"/>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chemeClr val="bg1">
                        <a:lumMod val="95000"/>
                      </a:schemeClr>
                    </a:solidFill>
                  </a:tcPr>
                </a:tc>
                <a:tc hMerge="1">
                  <a:txBody>
                    <a:bodyPr/>
                    <a:lstStyle/>
                    <a:p>
                      <a:pPr algn="ctr">
                        <a:lnSpc>
                          <a:spcPct val="100000"/>
                        </a:lnSpc>
                        <a:spcAft>
                          <a:spcPts val="600"/>
                        </a:spcAft>
                        <a:buNone/>
                      </a:pPr>
                      <a:endParaRPr lang="en-AU" sz="1000" b="1" kern="100">
                        <a:solidFill>
                          <a:srgbClr val="FF0000"/>
                        </a:solidFill>
                        <a:effectLst/>
                        <a:latin typeface="Aptos" panose="020B0004020202020204" pitchFamily="34" charset="0"/>
                        <a:ea typeface="Aptos" panose="020B0004020202020204" pitchFamily="34" charset="0"/>
                        <a:cs typeface="Times New Roman"/>
                      </a:endParaRPr>
                    </a:p>
                  </a:txBody>
                  <a:tcPr marL="68580" marR="6858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chemeClr val="bg1">
                        <a:lumMod val="95000"/>
                      </a:schemeClr>
                    </a:solidFill>
                  </a:tcPr>
                </a:tc>
                <a:tc hMerge="1">
                  <a:txBody>
                    <a:bodyPr/>
                    <a:lstStyle/>
                    <a:p>
                      <a:pPr algn="ctr">
                        <a:lnSpc>
                          <a:spcPct val="100000"/>
                        </a:lnSpc>
                        <a:spcAft>
                          <a:spcPts val="600"/>
                        </a:spcAft>
                        <a:buNone/>
                      </a:pPr>
                      <a:endParaRPr lang="en-AU" sz="1000" b="1" kern="100">
                        <a:solidFill>
                          <a:srgbClr val="FF0000"/>
                        </a:solidFill>
                        <a:effectLst/>
                        <a:latin typeface="Aptos" panose="020B0004020202020204" pitchFamily="34" charset="0"/>
                        <a:ea typeface="Aptos" panose="020B0004020202020204" pitchFamily="34" charset="0"/>
                        <a:cs typeface="Times New Roman"/>
                      </a:endParaRPr>
                    </a:p>
                  </a:txBody>
                  <a:tcPr marL="68580" marR="68580" marT="0" marB="0" anchor="ctr">
                    <a:lnL w="3175" cap="flat" cmpd="sng" algn="ctr">
                      <a:solidFill>
                        <a:schemeClr val="tx1"/>
                      </a:solidFill>
                      <a:prstDash val="sysDot"/>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20821770"/>
                  </a:ext>
                </a:extLst>
              </a:tr>
              <a:tr h="318388">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AU" sz="1200" b="1" kern="100" dirty="0">
                          <a:solidFill>
                            <a:schemeClr val="bg1"/>
                          </a:solidFill>
                          <a:effectLst/>
                          <a:latin typeface="Aptos" panose="020B0004020202020204" pitchFamily="34" charset="0"/>
                          <a:ea typeface="Aptos" panose="020B0004020202020204" pitchFamily="34" charset="0"/>
                          <a:cs typeface="Times New Roman"/>
                        </a:rPr>
                        <a:t>MHTP Review/ Refer/ Ongoing Mental Health Consultation </a:t>
                      </a:r>
                      <a:r>
                        <a:rPr lang="en-AU" sz="1200" kern="100" dirty="0">
                          <a:solidFill>
                            <a:schemeClr val="bg1"/>
                          </a:solidFill>
                          <a:effectLst/>
                          <a:latin typeface="Aptos" panose="020B0004020202020204" pitchFamily="34" charset="0"/>
                          <a:ea typeface="Aptos" panose="020B0004020202020204" pitchFamily="34" charset="0"/>
                          <a:cs typeface="Times New Roman"/>
                        </a:rPr>
                        <a:t>(if clinically relevant) </a:t>
                      </a:r>
                    </a:p>
                  </a:txBody>
                  <a:tcPr marL="68580" marR="68580" marT="0" marB="0" anchor="ctr">
                    <a:lnL w="12700" cap="flat" cmpd="sng" algn="ctr">
                      <a:solidFill>
                        <a:srgbClr val="C9C9C9"/>
                      </a:solidFill>
                      <a:prstDash val="solid"/>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chemeClr val="accent4">
                        <a:lumMod val="75000"/>
                      </a:schemeClr>
                    </a:solidFill>
                  </a:tcPr>
                </a:tc>
                <a:tc>
                  <a:txBody>
                    <a:bodyPr/>
                    <a:lstStyle/>
                    <a:p>
                      <a:pPr algn="l">
                        <a:lnSpc>
                          <a:spcPct val="100000"/>
                        </a:lnSpc>
                        <a:spcAft>
                          <a:spcPts val="600"/>
                        </a:spcAft>
                        <a:buNone/>
                      </a:pPr>
                      <a:endParaRPr lang="en-AU" sz="1000" b="1" kern="100">
                        <a:solidFill>
                          <a:srgbClr val="FF0000"/>
                        </a:solidFill>
                        <a:effectLst/>
                        <a:latin typeface="Aptos" panose="020B0004020202020204" pitchFamily="34" charset="0"/>
                        <a:ea typeface="Aptos" panose="020B0004020202020204" pitchFamily="34" charset="0"/>
                        <a:cs typeface="Times New Roman"/>
                      </a:endParaRPr>
                    </a:p>
                  </a:txBody>
                  <a:tcPr marL="68580" marR="6858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chemeClr val="accent4">
                        <a:lumMod val="75000"/>
                      </a:schemeClr>
                    </a:solidFill>
                  </a:tcPr>
                </a:tc>
                <a:tc>
                  <a:txBody>
                    <a:bodyPr/>
                    <a:lstStyle/>
                    <a:p>
                      <a:pPr algn="l">
                        <a:lnSpc>
                          <a:spcPct val="100000"/>
                        </a:lnSpc>
                        <a:spcAft>
                          <a:spcPts val="600"/>
                        </a:spcAft>
                        <a:buNone/>
                      </a:pPr>
                      <a:endParaRPr lang="en-AU" sz="1000" kern="100">
                        <a:solidFill>
                          <a:srgbClr val="FF0000"/>
                        </a:solidFill>
                        <a:effectLst/>
                        <a:latin typeface="Aptos" panose="020B0004020202020204" pitchFamily="34" charset="0"/>
                        <a:ea typeface="Aptos" panose="020B0004020202020204" pitchFamily="34" charset="0"/>
                        <a:cs typeface="Times New Roman"/>
                      </a:endParaRPr>
                    </a:p>
                  </a:txBody>
                  <a:tcPr marL="68580" marR="68580" marT="0" marB="0" anchor="ctr">
                    <a:lnL w="3175" cap="flat" cmpd="sng" algn="ctr">
                      <a:solidFill>
                        <a:schemeClr val="tx1"/>
                      </a:solidFill>
                      <a:prstDash val="sysDot"/>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3876248172"/>
                  </a:ext>
                </a:extLst>
              </a:tr>
              <a:tr h="399034">
                <a:tc>
                  <a:txBody>
                    <a:bodyPr/>
                    <a:lstStyle/>
                    <a:p>
                      <a:pPr algn="l">
                        <a:lnSpc>
                          <a:spcPct val="107000"/>
                        </a:lnSpc>
                        <a:spcAft>
                          <a:spcPts val="800"/>
                        </a:spcAft>
                        <a:buNone/>
                      </a:pPr>
                      <a:r>
                        <a:rPr lang="en-US" sz="105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^Video Level C and D general attendance items can be billed for </a:t>
                      </a:r>
                      <a:r>
                        <a:rPr lang="en-US" sz="105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all patients</a:t>
                      </a:r>
                    </a:p>
                    <a:p>
                      <a:pPr algn="l">
                        <a:lnSpc>
                          <a:spcPct val="100000"/>
                        </a:lnSpc>
                        <a:spcAft>
                          <a:spcPts val="1200"/>
                        </a:spcAft>
                        <a:buNone/>
                      </a:pPr>
                      <a:r>
                        <a:rPr lang="en-US" sz="105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^Phone Level C and D general attendance items can only be claimed </a:t>
                      </a:r>
                      <a:r>
                        <a:rPr lang="en-US" sz="105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for MyMedicare registered patients by the patients’ MyMedicare practice</a:t>
                      </a:r>
                      <a:endParaRPr lang="en-US" sz="105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algn="l">
                        <a:lnSpc>
                          <a:spcPct val="100000"/>
                        </a:lnSpc>
                        <a:spcAft>
                          <a:spcPts val="1200"/>
                        </a:spcAft>
                        <a:buNone/>
                      </a:pPr>
                      <a:endParaRPr lang="en-AU" sz="10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C9C9C9"/>
                      </a:solidFill>
                      <a:prstDash val="solid"/>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AU" sz="1050" b="1" kern="100" dirty="0">
                          <a:solidFill>
                            <a:schemeClr val="accent1">
                              <a:lumMod val="75000"/>
                            </a:schemeClr>
                          </a:solidFill>
                          <a:effectLst/>
                          <a:latin typeface="Aptos" panose="020B0004020202020204" pitchFamily="34" charset="0"/>
                          <a:ea typeface="Aptos" panose="020B0004020202020204" pitchFamily="34" charset="0"/>
                          <a:cs typeface="Times New Roman"/>
                          <a:hlinkClick r:id="rId39">
                            <a:extLst>
                              <a:ext uri="{A12FA001-AC4F-418D-AE19-62706E023703}">
                                <ahyp:hlinkClr xmlns:ahyp="http://schemas.microsoft.com/office/drawing/2018/hyperlinkcolor" val="tx"/>
                              </a:ext>
                            </a:extLst>
                          </a:hlinkClick>
                        </a:rPr>
                        <a:t>Level B, C, D, E</a:t>
                      </a:r>
                      <a:endParaRPr lang="en-AU" sz="1050" b="1" kern="100" dirty="0">
                        <a:solidFill>
                          <a:schemeClr val="accent1">
                            <a:lumMod val="75000"/>
                          </a:schemeClr>
                        </a:solidFill>
                        <a:effectLst/>
                        <a:latin typeface="Aptos" panose="020B0004020202020204" pitchFamily="34" charset="0"/>
                        <a:ea typeface="Aptos" panose="020B0004020202020204" pitchFamily="34" charset="0"/>
                        <a:cs typeface="Times New Roman"/>
                      </a:endParaRPr>
                    </a:p>
                    <a:p>
                      <a:pPr algn="l">
                        <a:lnSpc>
                          <a:spcPct val="100000"/>
                        </a:lnSpc>
                        <a:spcAft>
                          <a:spcPts val="600"/>
                        </a:spcAft>
                        <a:buNone/>
                      </a:pPr>
                      <a:endParaRPr lang="en-AU" sz="1050" b="1" kern="100" dirty="0">
                        <a:solidFill>
                          <a:srgbClr val="FF0000"/>
                        </a:solidFill>
                        <a:effectLst/>
                        <a:latin typeface="Aptos" panose="020B0004020202020204" pitchFamily="34" charset="0"/>
                        <a:ea typeface="Aptos" panose="020B0004020202020204" pitchFamily="34" charset="0"/>
                        <a:cs typeface="Times New Roman"/>
                      </a:endParaRPr>
                    </a:p>
                  </a:txBody>
                  <a:tcPr marL="68580" marR="68580" marT="0" marB="0"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AU" sz="1050" b="1" kern="100" dirty="0">
                          <a:solidFill>
                            <a:schemeClr val="accent1">
                              <a:lumMod val="75000"/>
                            </a:schemeClr>
                          </a:solidFill>
                          <a:effectLst/>
                          <a:latin typeface="Aptos" panose="020B0004020202020204" pitchFamily="34" charset="0"/>
                          <a:ea typeface="Aptos" panose="020B0004020202020204" pitchFamily="34" charset="0"/>
                          <a:cs typeface="Times New Roman"/>
                          <a:hlinkClick r:id="rId39">
                            <a:extLst>
                              <a:ext uri="{A12FA001-AC4F-418D-AE19-62706E023703}">
                                <ahyp:hlinkClr xmlns:ahyp="http://schemas.microsoft.com/office/drawing/2018/hyperlinkcolor" val="tx"/>
                              </a:ext>
                            </a:extLst>
                          </a:hlinkClick>
                        </a:rPr>
                        <a:t>Level B, C^, D^, E</a:t>
                      </a:r>
                      <a:endParaRPr lang="en-AU" sz="1050" b="1" kern="100" dirty="0">
                        <a:solidFill>
                          <a:schemeClr val="accent1">
                            <a:lumMod val="75000"/>
                          </a:schemeClr>
                        </a:solidFill>
                        <a:effectLst/>
                        <a:latin typeface="Aptos" panose="020B0004020202020204" pitchFamily="34" charset="0"/>
                        <a:ea typeface="Aptos" panose="020B0004020202020204" pitchFamily="34" charset="0"/>
                        <a:cs typeface="Times New Roman"/>
                      </a:endParaRPr>
                    </a:p>
                    <a:p>
                      <a:pPr algn="l">
                        <a:lnSpc>
                          <a:spcPct val="100000"/>
                        </a:lnSpc>
                        <a:spcAft>
                          <a:spcPts val="600"/>
                        </a:spcAft>
                        <a:buNone/>
                      </a:pPr>
                      <a:endParaRPr lang="en-AU" sz="1050" kern="100" dirty="0">
                        <a:solidFill>
                          <a:srgbClr val="FF0000"/>
                        </a:solidFill>
                        <a:effectLst/>
                        <a:latin typeface="Aptos" panose="020B0004020202020204" pitchFamily="34" charset="0"/>
                        <a:ea typeface="Aptos" panose="020B0004020202020204" pitchFamily="34" charset="0"/>
                        <a:cs typeface="Times New Roman"/>
                      </a:endParaRPr>
                    </a:p>
                  </a:txBody>
                  <a:tcPr marL="68580" marR="68580" marT="0" marB="0" anchor="ctr">
                    <a:lnL w="3175" cap="flat" cmpd="sng" algn="ctr">
                      <a:solidFill>
                        <a:schemeClr val="tx1"/>
                      </a:solidFill>
                      <a:prstDash val="sysDot"/>
                      <a:round/>
                      <a:headEnd type="none" w="med" len="med"/>
                      <a:tailEnd type="none" w="med" len="med"/>
                    </a:lnL>
                    <a:lnR w="12700" cap="flat" cmpd="sng" algn="ctr">
                      <a:solidFill>
                        <a:srgbClr val="C9C9C9"/>
                      </a:solid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06176029"/>
                  </a:ext>
                </a:extLst>
              </a:tr>
            </a:tbl>
          </a:graphicData>
        </a:graphic>
      </p:graphicFrame>
      <p:sp>
        <p:nvSpPr>
          <p:cNvPr id="9" name="Rectangle: Rounded Corners 8">
            <a:extLst>
              <a:ext uri="{FF2B5EF4-FFF2-40B4-BE49-F238E27FC236}">
                <a16:creationId xmlns:a16="http://schemas.microsoft.com/office/drawing/2014/main" id="{6A44866F-BDE7-F80A-D0E9-8CC4EA411916}"/>
              </a:ext>
            </a:extLst>
          </p:cNvPr>
          <p:cNvSpPr/>
          <p:nvPr/>
        </p:nvSpPr>
        <p:spPr>
          <a:xfrm>
            <a:off x="179716" y="58592"/>
            <a:ext cx="7532348" cy="601823"/>
          </a:xfrm>
          <a:prstGeom prst="roundRect">
            <a:avLst/>
          </a:prstGeom>
          <a:solidFill>
            <a:schemeClr val="accent5">
              <a:lumMod val="40000"/>
              <a:lumOff val="6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lnSpc>
                <a:spcPts val="2379"/>
              </a:lnSpc>
            </a:pPr>
            <a:r>
              <a:rPr lang="en-US" b="1">
                <a:solidFill>
                  <a:srgbClr val="043C68"/>
                </a:solidFill>
                <a:latin typeface="Canva Sans Bold"/>
                <a:ea typeface="Canva Sans Bold"/>
                <a:cs typeface="Canva Sans Bold"/>
                <a:sym typeface="Canva Sans Bold"/>
              </a:rPr>
              <a:t>MBS Quick Guide for Mental Health Management</a:t>
            </a:r>
          </a:p>
        </p:txBody>
      </p:sp>
      <p:sp>
        <p:nvSpPr>
          <p:cNvPr id="13" name="TextBox 12">
            <a:extLst>
              <a:ext uri="{FF2B5EF4-FFF2-40B4-BE49-F238E27FC236}">
                <a16:creationId xmlns:a16="http://schemas.microsoft.com/office/drawing/2014/main" id="{0181C70C-4F26-2F43-3DA6-49F2B6993454}"/>
              </a:ext>
            </a:extLst>
          </p:cNvPr>
          <p:cNvSpPr txBox="1"/>
          <p:nvPr/>
        </p:nvSpPr>
        <p:spPr>
          <a:xfrm>
            <a:off x="218546" y="1870955"/>
            <a:ext cx="10163241" cy="276999"/>
          </a:xfrm>
          <a:prstGeom prst="rect">
            <a:avLst/>
          </a:prstGeom>
          <a:solidFill>
            <a:schemeClr val="accent5"/>
          </a:solidFill>
          <a:ln>
            <a:solidFill>
              <a:schemeClr val="bg1">
                <a:lumMod val="85000"/>
              </a:schemeClr>
            </a:solidFill>
          </a:ln>
        </p:spPr>
        <p:txBody>
          <a:bodyPr wrap="square" rtlCol="0">
            <a:spAutoFit/>
          </a:bodyPr>
          <a:lstStyle/>
          <a:p>
            <a:r>
              <a:rPr lang="en-AU" sz="1200" b="1" dirty="0">
                <a:solidFill>
                  <a:schemeClr val="bg1"/>
                </a:solidFill>
                <a:latin typeface="Aptos" panose="020B0004020202020204" pitchFamily="34" charset="0"/>
              </a:rPr>
              <a:t>See pages 3-7 </a:t>
            </a:r>
            <a:r>
              <a:rPr lang="en-AU" sz="1200" dirty="0">
                <a:solidFill>
                  <a:schemeClr val="bg1"/>
                </a:solidFill>
                <a:latin typeface="Aptos" panose="020B0004020202020204" pitchFamily="34" charset="0"/>
              </a:rPr>
              <a:t>for </a:t>
            </a:r>
            <a:r>
              <a:rPr lang="en-AU" sz="1200" b="1" dirty="0">
                <a:solidFill>
                  <a:schemeClr val="bg1"/>
                </a:solidFill>
                <a:latin typeface="Aptos" panose="020B0004020202020204" pitchFamily="34" charset="0"/>
              </a:rPr>
              <a:t>Better Access information by practitioner type </a:t>
            </a:r>
          </a:p>
        </p:txBody>
      </p:sp>
      <p:sp>
        <p:nvSpPr>
          <p:cNvPr id="2" name="Slide Number Placeholder 1">
            <a:extLst>
              <a:ext uri="{FF2B5EF4-FFF2-40B4-BE49-F238E27FC236}">
                <a16:creationId xmlns:a16="http://schemas.microsoft.com/office/drawing/2014/main" id="{E038E642-9389-8434-DE73-432B1F56874E}"/>
              </a:ext>
            </a:extLst>
          </p:cNvPr>
          <p:cNvSpPr>
            <a:spLocks noGrp="1"/>
          </p:cNvSpPr>
          <p:nvPr>
            <p:ph type="sldNum" sz="quarter" idx="12"/>
          </p:nvPr>
        </p:nvSpPr>
        <p:spPr>
          <a:xfrm>
            <a:off x="8472311" y="7168031"/>
            <a:ext cx="2133600" cy="365125"/>
          </a:xfrm>
        </p:spPr>
        <p:txBody>
          <a:bodyPr/>
          <a:lstStyle/>
          <a:p>
            <a:fld id="{B6F15528-21DE-4FAA-801E-634DDDAF4B2B}" type="slidenum">
              <a:rPr lang="en-US" smtClean="0"/>
              <a:pPr/>
              <a:t>2</a:t>
            </a:fld>
            <a:endParaRPr lang="en-US"/>
          </a:p>
        </p:txBody>
      </p:sp>
      <p:sp>
        <p:nvSpPr>
          <p:cNvPr id="3" name="Star: 5 Points 2">
            <a:extLst>
              <a:ext uri="{FF2B5EF4-FFF2-40B4-BE49-F238E27FC236}">
                <a16:creationId xmlns:a16="http://schemas.microsoft.com/office/drawing/2014/main" id="{59EE079E-3236-D279-792D-17D421D453A0}"/>
              </a:ext>
            </a:extLst>
          </p:cNvPr>
          <p:cNvSpPr/>
          <p:nvPr/>
        </p:nvSpPr>
        <p:spPr>
          <a:xfrm>
            <a:off x="292763" y="3633372"/>
            <a:ext cx="237815" cy="227428"/>
          </a:xfrm>
          <a:prstGeom prst="star5">
            <a:avLst/>
          </a:prstGeom>
          <a:solidFill>
            <a:schemeClr val="accent4">
              <a:lumMod val="75000"/>
            </a:schemeClr>
          </a:solidFill>
          <a:ln w="3175">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601521" y="1915063"/>
            <a:ext cx="1490360" cy="815860"/>
            <a:chOff x="0" y="0"/>
            <a:chExt cx="671298" cy="367485"/>
          </a:xfrm>
        </p:grpSpPr>
        <p:sp>
          <p:nvSpPr>
            <p:cNvPr id="3" name="Freeform 3"/>
            <p:cNvSpPr/>
            <p:nvPr/>
          </p:nvSpPr>
          <p:spPr>
            <a:xfrm>
              <a:off x="0" y="0"/>
              <a:ext cx="671298" cy="367485"/>
            </a:xfrm>
            <a:custGeom>
              <a:avLst/>
              <a:gdLst/>
              <a:ahLst/>
              <a:cxnLst/>
              <a:rect l="l" t="t" r="r" b="b"/>
              <a:pathLst>
                <a:path w="671298" h="367485">
                  <a:moveTo>
                    <a:pt x="154909" y="0"/>
                  </a:moveTo>
                  <a:lnTo>
                    <a:pt x="516389" y="0"/>
                  </a:lnTo>
                  <a:cubicBezTo>
                    <a:pt x="557473" y="0"/>
                    <a:pt x="596875" y="16321"/>
                    <a:pt x="625926" y="45372"/>
                  </a:cubicBezTo>
                  <a:cubicBezTo>
                    <a:pt x="654977" y="74423"/>
                    <a:pt x="671298" y="113825"/>
                    <a:pt x="671298" y="154909"/>
                  </a:cubicBezTo>
                  <a:lnTo>
                    <a:pt x="671298" y="212576"/>
                  </a:lnTo>
                  <a:cubicBezTo>
                    <a:pt x="671298" y="253660"/>
                    <a:pt x="654977" y="293062"/>
                    <a:pt x="625926" y="322113"/>
                  </a:cubicBezTo>
                  <a:cubicBezTo>
                    <a:pt x="596875" y="351164"/>
                    <a:pt x="557473" y="367485"/>
                    <a:pt x="516389" y="367485"/>
                  </a:cubicBezTo>
                  <a:lnTo>
                    <a:pt x="154909" y="367485"/>
                  </a:lnTo>
                  <a:cubicBezTo>
                    <a:pt x="69355" y="367485"/>
                    <a:pt x="0" y="298130"/>
                    <a:pt x="0" y="212576"/>
                  </a:cubicBezTo>
                  <a:lnTo>
                    <a:pt x="0" y="154909"/>
                  </a:lnTo>
                  <a:cubicBezTo>
                    <a:pt x="0" y="113825"/>
                    <a:pt x="16321" y="74423"/>
                    <a:pt x="45372" y="45372"/>
                  </a:cubicBezTo>
                  <a:cubicBezTo>
                    <a:pt x="74423" y="16321"/>
                    <a:pt x="113825" y="0"/>
                    <a:pt x="154909" y="0"/>
                  </a:cubicBezTo>
                  <a:close/>
                </a:path>
              </a:pathLst>
            </a:custGeom>
            <a:solidFill>
              <a:srgbClr val="E2D6FF"/>
            </a:solidFill>
          </p:spPr>
          <p:txBody>
            <a:bodyPr/>
            <a:lstStyle/>
            <a:p>
              <a:pPr defTabSz="534650"/>
              <a:endParaRPr lang="en-AU" sz="1052">
                <a:solidFill>
                  <a:prstClr val="black"/>
                </a:solidFill>
                <a:latin typeface="Calibri"/>
              </a:endParaRPr>
            </a:p>
          </p:txBody>
        </p:sp>
        <p:sp>
          <p:nvSpPr>
            <p:cNvPr id="4" name="TextBox 4"/>
            <p:cNvSpPr txBox="1"/>
            <p:nvPr/>
          </p:nvSpPr>
          <p:spPr>
            <a:xfrm>
              <a:off x="0" y="-28575"/>
              <a:ext cx="671298" cy="396060"/>
            </a:xfrm>
            <a:prstGeom prst="rect">
              <a:avLst/>
            </a:prstGeom>
          </p:spPr>
          <p:txBody>
            <a:bodyPr lIns="29704" tIns="29704" rIns="29704" bIns="29704" rtlCol="0" anchor="ctr"/>
            <a:lstStyle/>
            <a:p>
              <a:pPr algn="ctr" defTabSz="534650">
                <a:lnSpc>
                  <a:spcPts val="1228"/>
                </a:lnSpc>
              </a:pPr>
              <a:r>
                <a:rPr lang="en-US" sz="1100" b="1" dirty="0">
                  <a:solidFill>
                    <a:srgbClr val="545454"/>
                  </a:solidFill>
                  <a:latin typeface="Aptos Bold"/>
                  <a:ea typeface="Aptos Bold"/>
                  <a:cs typeface="Aptos Bold"/>
                  <a:sym typeface="Aptos Bold"/>
                </a:rPr>
                <a:t>Mental Health Treatment Plan</a:t>
              </a:r>
            </a:p>
          </p:txBody>
        </p:sp>
      </p:grpSp>
      <p:grpSp>
        <p:nvGrpSpPr>
          <p:cNvPr id="5" name="Group 5"/>
          <p:cNvGrpSpPr/>
          <p:nvPr/>
        </p:nvGrpSpPr>
        <p:grpSpPr>
          <a:xfrm>
            <a:off x="2486500" y="2886472"/>
            <a:ext cx="1415564" cy="633830"/>
            <a:chOff x="-3766" y="-28575"/>
            <a:chExt cx="637608" cy="285494"/>
          </a:xfrm>
        </p:grpSpPr>
        <p:sp>
          <p:nvSpPr>
            <p:cNvPr id="6" name="Freeform 6"/>
            <p:cNvSpPr/>
            <p:nvPr/>
          </p:nvSpPr>
          <p:spPr>
            <a:xfrm>
              <a:off x="-3766" y="8668"/>
              <a:ext cx="633842" cy="248251"/>
            </a:xfrm>
            <a:custGeom>
              <a:avLst/>
              <a:gdLst/>
              <a:ahLst/>
              <a:cxnLst/>
              <a:rect l="l" t="t" r="r" b="b"/>
              <a:pathLst>
                <a:path w="633842" h="248251">
                  <a:moveTo>
                    <a:pt x="430642" y="0"/>
                  </a:moveTo>
                  <a:cubicBezTo>
                    <a:pt x="542866" y="0"/>
                    <a:pt x="633842" y="55573"/>
                    <a:pt x="633842" y="124125"/>
                  </a:cubicBezTo>
                  <a:cubicBezTo>
                    <a:pt x="633842" y="192678"/>
                    <a:pt x="542866" y="248251"/>
                    <a:pt x="430642" y="248251"/>
                  </a:cubicBezTo>
                  <a:lnTo>
                    <a:pt x="203200" y="248251"/>
                  </a:lnTo>
                  <a:cubicBezTo>
                    <a:pt x="90976" y="248251"/>
                    <a:pt x="0" y="192678"/>
                    <a:pt x="0" y="124125"/>
                  </a:cubicBezTo>
                  <a:cubicBezTo>
                    <a:pt x="0" y="55573"/>
                    <a:pt x="90976" y="0"/>
                    <a:pt x="203200" y="0"/>
                  </a:cubicBezTo>
                  <a:close/>
                </a:path>
              </a:pathLst>
            </a:custGeom>
            <a:solidFill>
              <a:srgbClr val="4B8AB3"/>
            </a:solidFill>
          </p:spPr>
          <p:txBody>
            <a:bodyPr/>
            <a:lstStyle/>
            <a:p>
              <a:pPr defTabSz="534650"/>
              <a:endParaRPr lang="en-AU" sz="1052">
                <a:solidFill>
                  <a:prstClr val="black"/>
                </a:solidFill>
                <a:latin typeface="Calibri"/>
              </a:endParaRPr>
            </a:p>
          </p:txBody>
        </p:sp>
        <p:sp>
          <p:nvSpPr>
            <p:cNvPr id="7" name="TextBox 7"/>
            <p:cNvSpPr txBox="1"/>
            <p:nvPr/>
          </p:nvSpPr>
          <p:spPr>
            <a:xfrm>
              <a:off x="0" y="-28575"/>
              <a:ext cx="633842" cy="276826"/>
            </a:xfrm>
            <a:prstGeom prst="rect">
              <a:avLst/>
            </a:prstGeom>
          </p:spPr>
          <p:txBody>
            <a:bodyPr lIns="29704" tIns="29704" rIns="29704" bIns="29704" rtlCol="0" anchor="ctr"/>
            <a:lstStyle/>
            <a:p>
              <a:pPr algn="ctr" defTabSz="534650">
                <a:lnSpc>
                  <a:spcPts val="1228"/>
                </a:lnSpc>
              </a:pPr>
              <a:r>
                <a:rPr lang="en-US" sz="1000" b="1">
                  <a:solidFill>
                    <a:srgbClr val="FEFEFF"/>
                  </a:solidFill>
                  <a:latin typeface="Aptos Bold"/>
                  <a:ea typeface="Aptos Bold"/>
                  <a:cs typeface="Aptos Bold"/>
                  <a:sym typeface="Aptos Bold"/>
                </a:rPr>
                <a:t>General Practitioner</a:t>
              </a:r>
            </a:p>
          </p:txBody>
        </p:sp>
      </p:grpSp>
      <p:grpSp>
        <p:nvGrpSpPr>
          <p:cNvPr id="8" name="Group 8"/>
          <p:cNvGrpSpPr/>
          <p:nvPr/>
        </p:nvGrpSpPr>
        <p:grpSpPr>
          <a:xfrm>
            <a:off x="6871208" y="2949912"/>
            <a:ext cx="1407203" cy="551146"/>
            <a:chOff x="0" y="0"/>
            <a:chExt cx="633842" cy="248251"/>
          </a:xfrm>
        </p:grpSpPr>
        <p:sp>
          <p:nvSpPr>
            <p:cNvPr id="9" name="Freeform 9"/>
            <p:cNvSpPr/>
            <p:nvPr/>
          </p:nvSpPr>
          <p:spPr>
            <a:xfrm>
              <a:off x="0" y="0"/>
              <a:ext cx="633842" cy="248251"/>
            </a:xfrm>
            <a:custGeom>
              <a:avLst/>
              <a:gdLst/>
              <a:ahLst/>
              <a:cxnLst/>
              <a:rect l="l" t="t" r="r" b="b"/>
              <a:pathLst>
                <a:path w="633842" h="248251">
                  <a:moveTo>
                    <a:pt x="430642" y="0"/>
                  </a:moveTo>
                  <a:cubicBezTo>
                    <a:pt x="542866" y="0"/>
                    <a:pt x="633842" y="55573"/>
                    <a:pt x="633842" y="124125"/>
                  </a:cubicBezTo>
                  <a:cubicBezTo>
                    <a:pt x="633842" y="192678"/>
                    <a:pt x="542866" y="248251"/>
                    <a:pt x="430642" y="248251"/>
                  </a:cubicBezTo>
                  <a:lnTo>
                    <a:pt x="203200" y="248251"/>
                  </a:lnTo>
                  <a:cubicBezTo>
                    <a:pt x="90976" y="248251"/>
                    <a:pt x="0" y="192678"/>
                    <a:pt x="0" y="124125"/>
                  </a:cubicBezTo>
                  <a:cubicBezTo>
                    <a:pt x="0" y="55573"/>
                    <a:pt x="90976" y="0"/>
                    <a:pt x="203200" y="0"/>
                  </a:cubicBezTo>
                  <a:close/>
                </a:path>
              </a:pathLst>
            </a:custGeom>
            <a:solidFill>
              <a:srgbClr val="41BBAA"/>
            </a:solidFill>
          </p:spPr>
          <p:txBody>
            <a:bodyPr/>
            <a:lstStyle/>
            <a:p>
              <a:pPr defTabSz="534650"/>
              <a:endParaRPr lang="en-AU" sz="1052">
                <a:solidFill>
                  <a:prstClr val="black"/>
                </a:solidFill>
                <a:latin typeface="Calibri"/>
              </a:endParaRPr>
            </a:p>
          </p:txBody>
        </p:sp>
        <p:sp>
          <p:nvSpPr>
            <p:cNvPr id="10" name="TextBox 10"/>
            <p:cNvSpPr txBox="1"/>
            <p:nvPr/>
          </p:nvSpPr>
          <p:spPr>
            <a:xfrm>
              <a:off x="0" y="-28575"/>
              <a:ext cx="633842" cy="276826"/>
            </a:xfrm>
            <a:prstGeom prst="rect">
              <a:avLst/>
            </a:prstGeom>
          </p:spPr>
          <p:txBody>
            <a:bodyPr lIns="29704" tIns="29704" rIns="29704" bIns="29704" rtlCol="0" anchor="ctr"/>
            <a:lstStyle/>
            <a:p>
              <a:pPr algn="ctr" defTabSz="534650">
                <a:lnSpc>
                  <a:spcPts val="1228"/>
                </a:lnSpc>
              </a:pPr>
              <a:r>
                <a:rPr lang="en-US" sz="1000" b="1">
                  <a:solidFill>
                    <a:srgbClr val="FEFEFF"/>
                  </a:solidFill>
                  <a:latin typeface="Aptos Bold"/>
                  <a:ea typeface="Aptos Bold"/>
                  <a:cs typeface="Aptos Bold"/>
                  <a:sym typeface="Aptos Bold"/>
                </a:rPr>
                <a:t>Prescribed Medical Practitioner</a:t>
              </a:r>
            </a:p>
          </p:txBody>
        </p:sp>
      </p:grpSp>
      <p:grpSp>
        <p:nvGrpSpPr>
          <p:cNvPr id="13" name="Group 13"/>
          <p:cNvGrpSpPr/>
          <p:nvPr/>
        </p:nvGrpSpPr>
        <p:grpSpPr>
          <a:xfrm>
            <a:off x="2494861" y="3898319"/>
            <a:ext cx="1407203" cy="551146"/>
            <a:chOff x="0" y="0"/>
            <a:chExt cx="633842" cy="248251"/>
          </a:xfrm>
        </p:grpSpPr>
        <p:sp>
          <p:nvSpPr>
            <p:cNvPr id="14" name="Freeform 14"/>
            <p:cNvSpPr/>
            <p:nvPr/>
          </p:nvSpPr>
          <p:spPr>
            <a:xfrm>
              <a:off x="0" y="0"/>
              <a:ext cx="633842" cy="248251"/>
            </a:xfrm>
            <a:custGeom>
              <a:avLst/>
              <a:gdLst/>
              <a:ahLst/>
              <a:cxnLst/>
              <a:rect l="l" t="t" r="r" b="b"/>
              <a:pathLst>
                <a:path w="633842" h="248251">
                  <a:moveTo>
                    <a:pt x="430642" y="0"/>
                  </a:moveTo>
                  <a:cubicBezTo>
                    <a:pt x="542866" y="0"/>
                    <a:pt x="633842" y="55573"/>
                    <a:pt x="633842" y="124125"/>
                  </a:cubicBezTo>
                  <a:cubicBezTo>
                    <a:pt x="633842" y="192678"/>
                    <a:pt x="542866" y="248251"/>
                    <a:pt x="430642" y="248251"/>
                  </a:cubicBezTo>
                  <a:lnTo>
                    <a:pt x="203200" y="248251"/>
                  </a:lnTo>
                  <a:cubicBezTo>
                    <a:pt x="90976" y="248251"/>
                    <a:pt x="0" y="192678"/>
                    <a:pt x="0" y="124125"/>
                  </a:cubicBezTo>
                  <a:cubicBezTo>
                    <a:pt x="0" y="55573"/>
                    <a:pt x="90976" y="0"/>
                    <a:pt x="203200" y="0"/>
                  </a:cubicBezTo>
                  <a:close/>
                </a:path>
              </a:pathLst>
            </a:custGeom>
            <a:solidFill>
              <a:srgbClr val="4B8AB3"/>
            </a:solidFill>
          </p:spPr>
          <p:txBody>
            <a:bodyPr/>
            <a:lstStyle/>
            <a:p>
              <a:pPr defTabSz="534650"/>
              <a:endParaRPr lang="en-AU" sz="1052">
                <a:solidFill>
                  <a:prstClr val="black"/>
                </a:solidFill>
                <a:latin typeface="Calibri"/>
              </a:endParaRPr>
            </a:p>
          </p:txBody>
        </p:sp>
        <p:sp>
          <p:nvSpPr>
            <p:cNvPr id="15" name="TextBox 15"/>
            <p:cNvSpPr txBox="1"/>
            <p:nvPr/>
          </p:nvSpPr>
          <p:spPr>
            <a:xfrm>
              <a:off x="0" y="-28575"/>
              <a:ext cx="633842" cy="276826"/>
            </a:xfrm>
            <a:prstGeom prst="rect">
              <a:avLst/>
            </a:prstGeom>
          </p:spPr>
          <p:txBody>
            <a:bodyPr lIns="29704" tIns="29704" rIns="29704" bIns="29704" rtlCol="0" anchor="ctr"/>
            <a:lstStyle/>
            <a:p>
              <a:pPr algn="ctr" defTabSz="534650">
                <a:lnSpc>
                  <a:spcPts val="1228"/>
                </a:lnSpc>
              </a:pPr>
              <a:r>
                <a:rPr lang="en-US" sz="1000" b="1">
                  <a:solidFill>
                    <a:srgbClr val="FEFEFF"/>
                  </a:solidFill>
                  <a:latin typeface="Aptos Bold"/>
                  <a:ea typeface="Aptos Bold"/>
                  <a:cs typeface="Aptos Bold"/>
                  <a:sym typeface="Aptos Bold"/>
                </a:rPr>
                <a:t>Mental Health Skills Training </a:t>
              </a:r>
            </a:p>
          </p:txBody>
        </p:sp>
      </p:grpSp>
      <p:grpSp>
        <p:nvGrpSpPr>
          <p:cNvPr id="16" name="Group 16"/>
          <p:cNvGrpSpPr/>
          <p:nvPr/>
        </p:nvGrpSpPr>
        <p:grpSpPr>
          <a:xfrm>
            <a:off x="6843489" y="3898319"/>
            <a:ext cx="1407203" cy="551146"/>
            <a:chOff x="0" y="0"/>
            <a:chExt cx="633842" cy="248251"/>
          </a:xfrm>
        </p:grpSpPr>
        <p:sp>
          <p:nvSpPr>
            <p:cNvPr id="17" name="Freeform 17"/>
            <p:cNvSpPr/>
            <p:nvPr/>
          </p:nvSpPr>
          <p:spPr>
            <a:xfrm>
              <a:off x="0" y="0"/>
              <a:ext cx="633842" cy="248251"/>
            </a:xfrm>
            <a:custGeom>
              <a:avLst/>
              <a:gdLst/>
              <a:ahLst/>
              <a:cxnLst/>
              <a:rect l="l" t="t" r="r" b="b"/>
              <a:pathLst>
                <a:path w="633842" h="248251">
                  <a:moveTo>
                    <a:pt x="430642" y="0"/>
                  </a:moveTo>
                  <a:cubicBezTo>
                    <a:pt x="542866" y="0"/>
                    <a:pt x="633842" y="55573"/>
                    <a:pt x="633842" y="124125"/>
                  </a:cubicBezTo>
                  <a:cubicBezTo>
                    <a:pt x="633842" y="192678"/>
                    <a:pt x="542866" y="248251"/>
                    <a:pt x="430642" y="248251"/>
                  </a:cubicBezTo>
                  <a:lnTo>
                    <a:pt x="203200" y="248251"/>
                  </a:lnTo>
                  <a:cubicBezTo>
                    <a:pt x="90976" y="248251"/>
                    <a:pt x="0" y="192678"/>
                    <a:pt x="0" y="124125"/>
                  </a:cubicBezTo>
                  <a:cubicBezTo>
                    <a:pt x="0" y="55573"/>
                    <a:pt x="90976" y="0"/>
                    <a:pt x="203200" y="0"/>
                  </a:cubicBezTo>
                  <a:close/>
                </a:path>
              </a:pathLst>
            </a:custGeom>
            <a:solidFill>
              <a:srgbClr val="41BBAA"/>
            </a:solidFill>
          </p:spPr>
          <p:txBody>
            <a:bodyPr/>
            <a:lstStyle/>
            <a:p>
              <a:pPr defTabSz="534650"/>
              <a:endParaRPr lang="en-AU" sz="1052">
                <a:solidFill>
                  <a:prstClr val="black"/>
                </a:solidFill>
                <a:latin typeface="Calibri"/>
              </a:endParaRPr>
            </a:p>
          </p:txBody>
        </p:sp>
        <p:sp>
          <p:nvSpPr>
            <p:cNvPr id="18" name="TextBox 18"/>
            <p:cNvSpPr txBox="1"/>
            <p:nvPr/>
          </p:nvSpPr>
          <p:spPr>
            <a:xfrm>
              <a:off x="0" y="-28575"/>
              <a:ext cx="633842" cy="276826"/>
            </a:xfrm>
            <a:prstGeom prst="rect">
              <a:avLst/>
            </a:prstGeom>
          </p:spPr>
          <p:txBody>
            <a:bodyPr lIns="29704" tIns="29704" rIns="29704" bIns="29704" rtlCol="0" anchor="ctr"/>
            <a:lstStyle/>
            <a:p>
              <a:pPr algn="ctr" defTabSz="534650">
                <a:lnSpc>
                  <a:spcPts val="1228"/>
                </a:lnSpc>
              </a:pPr>
              <a:r>
                <a:rPr lang="en-US" sz="877" b="1">
                  <a:solidFill>
                    <a:srgbClr val="FEFEFF"/>
                  </a:solidFill>
                  <a:latin typeface="Aptos Bold"/>
                  <a:ea typeface="Aptos Bold"/>
                  <a:cs typeface="Aptos Bold"/>
                  <a:sym typeface="Aptos Bold"/>
                </a:rPr>
                <a:t>Mental Health Skills Training </a:t>
              </a:r>
            </a:p>
          </p:txBody>
        </p:sp>
      </p:grpSp>
      <p:grpSp>
        <p:nvGrpSpPr>
          <p:cNvPr id="21" name="Group 21"/>
          <p:cNvGrpSpPr/>
          <p:nvPr/>
        </p:nvGrpSpPr>
        <p:grpSpPr>
          <a:xfrm>
            <a:off x="2091029" y="4744800"/>
            <a:ext cx="902256" cy="366640"/>
            <a:chOff x="0" y="0"/>
            <a:chExt cx="406400" cy="165144"/>
          </a:xfrm>
        </p:grpSpPr>
        <p:sp>
          <p:nvSpPr>
            <p:cNvPr id="22" name="Freeform 22"/>
            <p:cNvSpPr/>
            <p:nvPr/>
          </p:nvSpPr>
          <p:spPr>
            <a:xfrm>
              <a:off x="0" y="0"/>
              <a:ext cx="406400" cy="165144"/>
            </a:xfrm>
            <a:custGeom>
              <a:avLst/>
              <a:gdLst/>
              <a:ahLst/>
              <a:cxnLst/>
              <a:rect l="l" t="t" r="r" b="b"/>
              <a:pathLst>
                <a:path w="406400" h="165144">
                  <a:moveTo>
                    <a:pt x="203200" y="0"/>
                  </a:moveTo>
                  <a:cubicBezTo>
                    <a:pt x="315424" y="0"/>
                    <a:pt x="406400" y="36969"/>
                    <a:pt x="406400" y="82572"/>
                  </a:cubicBezTo>
                  <a:cubicBezTo>
                    <a:pt x="406400" y="128175"/>
                    <a:pt x="315424" y="165144"/>
                    <a:pt x="203200" y="165144"/>
                  </a:cubicBezTo>
                  <a:lnTo>
                    <a:pt x="203200" y="165144"/>
                  </a:lnTo>
                  <a:cubicBezTo>
                    <a:pt x="90976" y="165144"/>
                    <a:pt x="0" y="128175"/>
                    <a:pt x="0" y="82572"/>
                  </a:cubicBezTo>
                  <a:cubicBezTo>
                    <a:pt x="0" y="36969"/>
                    <a:pt x="90976" y="0"/>
                    <a:pt x="203200" y="0"/>
                  </a:cubicBezTo>
                  <a:close/>
                </a:path>
              </a:pathLst>
            </a:custGeom>
            <a:solidFill>
              <a:srgbClr val="B5C8D6"/>
            </a:solidFill>
          </p:spPr>
          <p:txBody>
            <a:bodyPr/>
            <a:lstStyle/>
            <a:p>
              <a:pPr defTabSz="534650"/>
              <a:endParaRPr lang="en-AU" sz="1052">
                <a:solidFill>
                  <a:prstClr val="black"/>
                </a:solidFill>
                <a:latin typeface="Calibri"/>
              </a:endParaRPr>
            </a:p>
          </p:txBody>
        </p:sp>
        <p:sp>
          <p:nvSpPr>
            <p:cNvPr id="23" name="TextBox 23"/>
            <p:cNvSpPr txBox="1"/>
            <p:nvPr/>
          </p:nvSpPr>
          <p:spPr>
            <a:xfrm>
              <a:off x="0" y="-28575"/>
              <a:ext cx="406400" cy="193719"/>
            </a:xfrm>
            <a:prstGeom prst="rect">
              <a:avLst/>
            </a:prstGeom>
          </p:spPr>
          <p:txBody>
            <a:bodyPr lIns="29704" tIns="29704" rIns="29704" bIns="29704" rtlCol="0" anchor="ctr"/>
            <a:lstStyle/>
            <a:p>
              <a:pPr algn="ctr" defTabSz="534650">
                <a:lnSpc>
                  <a:spcPts val="1228"/>
                </a:lnSpc>
              </a:pPr>
              <a:r>
                <a:rPr lang="en-US" sz="1000" b="1">
                  <a:latin typeface="Aptos Bold"/>
                  <a:ea typeface="Aptos Bold"/>
                  <a:cs typeface="Aptos Bold"/>
                  <a:sym typeface="Aptos Bold"/>
                </a:rPr>
                <a:t>Yes</a:t>
              </a:r>
              <a:r>
                <a:rPr lang="en-US" sz="877" b="1">
                  <a:solidFill>
                    <a:srgbClr val="FEFEFF"/>
                  </a:solidFill>
                  <a:latin typeface="Aptos Bold"/>
                  <a:ea typeface="Aptos Bold"/>
                  <a:cs typeface="Aptos Bold"/>
                  <a:sym typeface="Aptos Bold"/>
                </a:rPr>
                <a:t> </a:t>
              </a:r>
            </a:p>
          </p:txBody>
        </p:sp>
      </p:grpSp>
      <p:grpSp>
        <p:nvGrpSpPr>
          <p:cNvPr id="24" name="Group 24"/>
          <p:cNvGrpSpPr/>
          <p:nvPr/>
        </p:nvGrpSpPr>
        <p:grpSpPr>
          <a:xfrm>
            <a:off x="6535257" y="4594628"/>
            <a:ext cx="932774" cy="430080"/>
            <a:chOff x="-13746" y="-28575"/>
            <a:chExt cx="420146" cy="193719"/>
          </a:xfrm>
        </p:grpSpPr>
        <p:sp>
          <p:nvSpPr>
            <p:cNvPr id="25" name="Freeform 25"/>
            <p:cNvSpPr/>
            <p:nvPr/>
          </p:nvSpPr>
          <p:spPr>
            <a:xfrm>
              <a:off x="-13746" y="0"/>
              <a:ext cx="406400" cy="165144"/>
            </a:xfrm>
            <a:custGeom>
              <a:avLst/>
              <a:gdLst/>
              <a:ahLst/>
              <a:cxnLst/>
              <a:rect l="l" t="t" r="r" b="b"/>
              <a:pathLst>
                <a:path w="406400" h="165144">
                  <a:moveTo>
                    <a:pt x="203200" y="0"/>
                  </a:moveTo>
                  <a:cubicBezTo>
                    <a:pt x="315424" y="0"/>
                    <a:pt x="406400" y="36969"/>
                    <a:pt x="406400" y="82572"/>
                  </a:cubicBezTo>
                  <a:cubicBezTo>
                    <a:pt x="406400" y="128175"/>
                    <a:pt x="315424" y="165144"/>
                    <a:pt x="203200" y="165144"/>
                  </a:cubicBezTo>
                  <a:lnTo>
                    <a:pt x="203200" y="165144"/>
                  </a:lnTo>
                  <a:cubicBezTo>
                    <a:pt x="90976" y="165144"/>
                    <a:pt x="0" y="128175"/>
                    <a:pt x="0" y="82572"/>
                  </a:cubicBezTo>
                  <a:cubicBezTo>
                    <a:pt x="0" y="36969"/>
                    <a:pt x="90976" y="0"/>
                    <a:pt x="203200" y="0"/>
                  </a:cubicBezTo>
                  <a:close/>
                </a:path>
              </a:pathLst>
            </a:custGeom>
            <a:solidFill>
              <a:srgbClr val="AFE4DC"/>
            </a:solidFill>
          </p:spPr>
          <p:txBody>
            <a:bodyPr/>
            <a:lstStyle/>
            <a:p>
              <a:pPr defTabSz="534650"/>
              <a:endParaRPr lang="en-AU" sz="1052">
                <a:solidFill>
                  <a:prstClr val="black"/>
                </a:solidFill>
                <a:latin typeface="Calibri"/>
              </a:endParaRPr>
            </a:p>
          </p:txBody>
        </p:sp>
        <p:sp>
          <p:nvSpPr>
            <p:cNvPr id="26" name="TextBox 26"/>
            <p:cNvSpPr txBox="1"/>
            <p:nvPr/>
          </p:nvSpPr>
          <p:spPr>
            <a:xfrm>
              <a:off x="0" y="-28575"/>
              <a:ext cx="406400" cy="193719"/>
            </a:xfrm>
            <a:prstGeom prst="rect">
              <a:avLst/>
            </a:prstGeom>
          </p:spPr>
          <p:txBody>
            <a:bodyPr lIns="29704" tIns="29704" rIns="29704" bIns="29704" rtlCol="0" anchor="ctr"/>
            <a:lstStyle/>
            <a:p>
              <a:pPr algn="ctr" defTabSz="534650">
                <a:lnSpc>
                  <a:spcPts val="1228"/>
                </a:lnSpc>
              </a:pPr>
              <a:r>
                <a:rPr lang="en-US" sz="1000" b="1">
                  <a:latin typeface="Aptos Bold"/>
                  <a:ea typeface="Aptos Bold"/>
                  <a:cs typeface="Aptos Bold"/>
                  <a:sym typeface="Aptos Bold"/>
                </a:rPr>
                <a:t>Yes</a:t>
              </a:r>
              <a:r>
                <a:rPr lang="en-US" sz="877" b="1">
                  <a:solidFill>
                    <a:srgbClr val="FEFEFF"/>
                  </a:solidFill>
                  <a:latin typeface="Aptos Bold"/>
                  <a:ea typeface="Aptos Bold"/>
                  <a:cs typeface="Aptos Bold"/>
                  <a:sym typeface="Aptos Bold"/>
                </a:rPr>
                <a:t> </a:t>
              </a:r>
            </a:p>
          </p:txBody>
        </p:sp>
      </p:grpSp>
      <p:grpSp>
        <p:nvGrpSpPr>
          <p:cNvPr id="27" name="Group 27"/>
          <p:cNvGrpSpPr/>
          <p:nvPr/>
        </p:nvGrpSpPr>
        <p:grpSpPr>
          <a:xfrm>
            <a:off x="3353586" y="4744800"/>
            <a:ext cx="902256" cy="366640"/>
            <a:chOff x="0" y="0"/>
            <a:chExt cx="406400" cy="165144"/>
          </a:xfrm>
        </p:grpSpPr>
        <p:sp>
          <p:nvSpPr>
            <p:cNvPr id="28" name="Freeform 28"/>
            <p:cNvSpPr/>
            <p:nvPr/>
          </p:nvSpPr>
          <p:spPr>
            <a:xfrm>
              <a:off x="0" y="0"/>
              <a:ext cx="406400" cy="165144"/>
            </a:xfrm>
            <a:custGeom>
              <a:avLst/>
              <a:gdLst/>
              <a:ahLst/>
              <a:cxnLst/>
              <a:rect l="l" t="t" r="r" b="b"/>
              <a:pathLst>
                <a:path w="406400" h="165144">
                  <a:moveTo>
                    <a:pt x="203200" y="0"/>
                  </a:moveTo>
                  <a:cubicBezTo>
                    <a:pt x="315424" y="0"/>
                    <a:pt x="406400" y="36969"/>
                    <a:pt x="406400" y="82572"/>
                  </a:cubicBezTo>
                  <a:cubicBezTo>
                    <a:pt x="406400" y="128175"/>
                    <a:pt x="315424" y="165144"/>
                    <a:pt x="203200" y="165144"/>
                  </a:cubicBezTo>
                  <a:lnTo>
                    <a:pt x="203200" y="165144"/>
                  </a:lnTo>
                  <a:cubicBezTo>
                    <a:pt x="90976" y="165144"/>
                    <a:pt x="0" y="128175"/>
                    <a:pt x="0" y="82572"/>
                  </a:cubicBezTo>
                  <a:cubicBezTo>
                    <a:pt x="0" y="36969"/>
                    <a:pt x="90976" y="0"/>
                    <a:pt x="203200" y="0"/>
                  </a:cubicBezTo>
                  <a:close/>
                </a:path>
              </a:pathLst>
            </a:custGeom>
            <a:solidFill>
              <a:srgbClr val="B5C8D6"/>
            </a:solidFill>
          </p:spPr>
          <p:txBody>
            <a:bodyPr/>
            <a:lstStyle/>
            <a:p>
              <a:pPr defTabSz="534650"/>
              <a:endParaRPr lang="en-AU" sz="1052">
                <a:solidFill>
                  <a:prstClr val="black"/>
                </a:solidFill>
                <a:latin typeface="Calibri"/>
              </a:endParaRPr>
            </a:p>
          </p:txBody>
        </p:sp>
        <p:sp>
          <p:nvSpPr>
            <p:cNvPr id="29" name="TextBox 29"/>
            <p:cNvSpPr txBox="1"/>
            <p:nvPr/>
          </p:nvSpPr>
          <p:spPr>
            <a:xfrm>
              <a:off x="0" y="-28575"/>
              <a:ext cx="406400" cy="193719"/>
            </a:xfrm>
            <a:prstGeom prst="rect">
              <a:avLst/>
            </a:prstGeom>
          </p:spPr>
          <p:txBody>
            <a:bodyPr lIns="29704" tIns="29704" rIns="29704" bIns="29704" rtlCol="0" anchor="ctr"/>
            <a:lstStyle/>
            <a:p>
              <a:pPr algn="ctr" defTabSz="534650">
                <a:lnSpc>
                  <a:spcPts val="1228"/>
                </a:lnSpc>
              </a:pPr>
              <a:r>
                <a:rPr lang="en-US" sz="1000" b="1">
                  <a:latin typeface="Aptos Bold"/>
                  <a:ea typeface="Aptos Bold"/>
                  <a:cs typeface="Aptos Bold"/>
                  <a:sym typeface="Aptos Bold"/>
                </a:rPr>
                <a:t>No</a:t>
              </a:r>
              <a:r>
                <a:rPr lang="en-US" sz="877" b="1">
                  <a:solidFill>
                    <a:srgbClr val="FEFEFF"/>
                  </a:solidFill>
                  <a:latin typeface="Aptos Bold"/>
                  <a:ea typeface="Aptos Bold"/>
                  <a:cs typeface="Aptos Bold"/>
                  <a:sym typeface="Aptos Bold"/>
                </a:rPr>
                <a:t> </a:t>
              </a:r>
            </a:p>
          </p:txBody>
        </p:sp>
      </p:grpSp>
      <p:grpSp>
        <p:nvGrpSpPr>
          <p:cNvPr id="30" name="Group 30"/>
          <p:cNvGrpSpPr/>
          <p:nvPr/>
        </p:nvGrpSpPr>
        <p:grpSpPr>
          <a:xfrm>
            <a:off x="7799563" y="4658068"/>
            <a:ext cx="902256" cy="366640"/>
            <a:chOff x="0" y="0"/>
            <a:chExt cx="406400" cy="165144"/>
          </a:xfrm>
        </p:grpSpPr>
        <p:sp>
          <p:nvSpPr>
            <p:cNvPr id="31" name="Freeform 31"/>
            <p:cNvSpPr/>
            <p:nvPr/>
          </p:nvSpPr>
          <p:spPr>
            <a:xfrm>
              <a:off x="0" y="0"/>
              <a:ext cx="406400" cy="165144"/>
            </a:xfrm>
            <a:custGeom>
              <a:avLst/>
              <a:gdLst/>
              <a:ahLst/>
              <a:cxnLst/>
              <a:rect l="l" t="t" r="r" b="b"/>
              <a:pathLst>
                <a:path w="406400" h="165144">
                  <a:moveTo>
                    <a:pt x="203200" y="0"/>
                  </a:moveTo>
                  <a:cubicBezTo>
                    <a:pt x="315424" y="0"/>
                    <a:pt x="406400" y="36969"/>
                    <a:pt x="406400" y="82572"/>
                  </a:cubicBezTo>
                  <a:cubicBezTo>
                    <a:pt x="406400" y="128175"/>
                    <a:pt x="315424" y="165144"/>
                    <a:pt x="203200" y="165144"/>
                  </a:cubicBezTo>
                  <a:lnTo>
                    <a:pt x="203200" y="165144"/>
                  </a:lnTo>
                  <a:cubicBezTo>
                    <a:pt x="90976" y="165144"/>
                    <a:pt x="0" y="128175"/>
                    <a:pt x="0" y="82572"/>
                  </a:cubicBezTo>
                  <a:cubicBezTo>
                    <a:pt x="0" y="36969"/>
                    <a:pt x="90976" y="0"/>
                    <a:pt x="203200" y="0"/>
                  </a:cubicBezTo>
                  <a:close/>
                </a:path>
              </a:pathLst>
            </a:custGeom>
            <a:solidFill>
              <a:srgbClr val="AFE4DC"/>
            </a:solidFill>
          </p:spPr>
          <p:txBody>
            <a:bodyPr/>
            <a:lstStyle/>
            <a:p>
              <a:pPr defTabSz="534650"/>
              <a:endParaRPr lang="en-AU" sz="1052">
                <a:solidFill>
                  <a:prstClr val="black"/>
                </a:solidFill>
                <a:latin typeface="Calibri"/>
              </a:endParaRPr>
            </a:p>
          </p:txBody>
        </p:sp>
        <p:sp>
          <p:nvSpPr>
            <p:cNvPr id="32" name="TextBox 32"/>
            <p:cNvSpPr txBox="1"/>
            <p:nvPr/>
          </p:nvSpPr>
          <p:spPr>
            <a:xfrm>
              <a:off x="0" y="-28575"/>
              <a:ext cx="406400" cy="193719"/>
            </a:xfrm>
            <a:prstGeom prst="rect">
              <a:avLst/>
            </a:prstGeom>
          </p:spPr>
          <p:txBody>
            <a:bodyPr lIns="29704" tIns="29704" rIns="29704" bIns="29704" rtlCol="0" anchor="ctr"/>
            <a:lstStyle/>
            <a:p>
              <a:pPr algn="ctr" defTabSz="534650">
                <a:lnSpc>
                  <a:spcPts val="1228"/>
                </a:lnSpc>
              </a:pPr>
              <a:r>
                <a:rPr lang="en-US" sz="1000" b="1">
                  <a:latin typeface="Aptos Bold"/>
                  <a:ea typeface="Aptos Bold"/>
                  <a:cs typeface="Aptos Bold"/>
                  <a:sym typeface="Aptos Bold"/>
                </a:rPr>
                <a:t>No</a:t>
              </a:r>
              <a:r>
                <a:rPr lang="en-US" sz="877" b="1">
                  <a:solidFill>
                    <a:srgbClr val="FEFEFF"/>
                  </a:solidFill>
                  <a:latin typeface="Aptos Bold"/>
                  <a:ea typeface="Aptos Bold"/>
                  <a:cs typeface="Aptos Bold"/>
                  <a:sym typeface="Aptos Bold"/>
                </a:rPr>
                <a:t> </a:t>
              </a:r>
            </a:p>
          </p:txBody>
        </p:sp>
      </p:grpSp>
      <p:grpSp>
        <p:nvGrpSpPr>
          <p:cNvPr id="37" name="Group 37"/>
          <p:cNvGrpSpPr/>
          <p:nvPr/>
        </p:nvGrpSpPr>
        <p:grpSpPr>
          <a:xfrm>
            <a:off x="1337131" y="5266640"/>
            <a:ext cx="902256" cy="325266"/>
            <a:chOff x="0" y="0"/>
            <a:chExt cx="406400" cy="146508"/>
          </a:xfrm>
        </p:grpSpPr>
        <p:sp>
          <p:nvSpPr>
            <p:cNvPr id="38" name="Freeform 38"/>
            <p:cNvSpPr/>
            <p:nvPr/>
          </p:nvSpPr>
          <p:spPr>
            <a:xfrm>
              <a:off x="0" y="0"/>
              <a:ext cx="406400" cy="146508"/>
            </a:xfrm>
            <a:custGeom>
              <a:avLst/>
              <a:gdLst/>
              <a:ahLst/>
              <a:cxnLst/>
              <a:rect l="l" t="t" r="r" b="b"/>
              <a:pathLst>
                <a:path w="406400" h="146508">
                  <a:moveTo>
                    <a:pt x="203200" y="0"/>
                  </a:moveTo>
                  <a:cubicBezTo>
                    <a:pt x="315424" y="0"/>
                    <a:pt x="406400" y="32797"/>
                    <a:pt x="406400" y="73254"/>
                  </a:cubicBezTo>
                  <a:cubicBezTo>
                    <a:pt x="406400" y="113711"/>
                    <a:pt x="315424" y="146508"/>
                    <a:pt x="203200" y="146508"/>
                  </a:cubicBezTo>
                  <a:lnTo>
                    <a:pt x="203200" y="146508"/>
                  </a:lnTo>
                  <a:cubicBezTo>
                    <a:pt x="90976" y="146508"/>
                    <a:pt x="0" y="113711"/>
                    <a:pt x="0" y="73254"/>
                  </a:cubicBezTo>
                  <a:cubicBezTo>
                    <a:pt x="0" y="32797"/>
                    <a:pt x="90976" y="0"/>
                    <a:pt x="203200" y="0"/>
                  </a:cubicBezTo>
                  <a:close/>
                </a:path>
              </a:pathLst>
            </a:custGeom>
            <a:solidFill>
              <a:srgbClr val="4B8AB3"/>
            </a:solidFill>
          </p:spPr>
          <p:txBody>
            <a:bodyPr/>
            <a:lstStyle/>
            <a:p>
              <a:pPr defTabSz="534650"/>
              <a:endParaRPr lang="en-AU" sz="1052">
                <a:solidFill>
                  <a:prstClr val="black"/>
                </a:solidFill>
                <a:latin typeface="Calibri"/>
              </a:endParaRPr>
            </a:p>
          </p:txBody>
        </p:sp>
        <p:sp>
          <p:nvSpPr>
            <p:cNvPr id="39" name="TextBox 39"/>
            <p:cNvSpPr txBox="1"/>
            <p:nvPr/>
          </p:nvSpPr>
          <p:spPr>
            <a:xfrm>
              <a:off x="0" y="-28575"/>
              <a:ext cx="406400" cy="175083"/>
            </a:xfrm>
            <a:prstGeom prst="rect">
              <a:avLst/>
            </a:prstGeom>
          </p:spPr>
          <p:txBody>
            <a:bodyPr lIns="29704" tIns="29704" rIns="29704" bIns="29704" rtlCol="0" anchor="ctr"/>
            <a:lstStyle/>
            <a:p>
              <a:pPr algn="ctr" defTabSz="534650">
                <a:lnSpc>
                  <a:spcPts val="1228"/>
                </a:lnSpc>
              </a:pPr>
              <a:r>
                <a:rPr lang="en-US" sz="1000" b="1">
                  <a:solidFill>
                    <a:srgbClr val="FEFEFF"/>
                  </a:solidFill>
                  <a:latin typeface="Aptos Bold"/>
                  <a:ea typeface="Aptos Bold"/>
                  <a:cs typeface="Aptos Bold"/>
                  <a:sym typeface="Aptos Bold"/>
                </a:rPr>
                <a:t>Face to Face</a:t>
              </a:r>
            </a:p>
          </p:txBody>
        </p:sp>
      </p:grpSp>
      <p:grpSp>
        <p:nvGrpSpPr>
          <p:cNvPr id="40" name="Group 40"/>
          <p:cNvGrpSpPr/>
          <p:nvPr/>
        </p:nvGrpSpPr>
        <p:grpSpPr>
          <a:xfrm>
            <a:off x="3287779" y="5203200"/>
            <a:ext cx="912402" cy="388706"/>
            <a:chOff x="-4570" y="-28575"/>
            <a:chExt cx="410970" cy="175083"/>
          </a:xfrm>
        </p:grpSpPr>
        <p:sp>
          <p:nvSpPr>
            <p:cNvPr id="41" name="Freeform 41"/>
            <p:cNvSpPr/>
            <p:nvPr/>
          </p:nvSpPr>
          <p:spPr>
            <a:xfrm>
              <a:off x="0" y="0"/>
              <a:ext cx="406400" cy="146508"/>
            </a:xfrm>
            <a:custGeom>
              <a:avLst/>
              <a:gdLst/>
              <a:ahLst/>
              <a:cxnLst/>
              <a:rect l="l" t="t" r="r" b="b"/>
              <a:pathLst>
                <a:path w="406400" h="146508">
                  <a:moveTo>
                    <a:pt x="203200" y="0"/>
                  </a:moveTo>
                  <a:cubicBezTo>
                    <a:pt x="315424" y="0"/>
                    <a:pt x="406400" y="32797"/>
                    <a:pt x="406400" y="73254"/>
                  </a:cubicBezTo>
                  <a:cubicBezTo>
                    <a:pt x="406400" y="113711"/>
                    <a:pt x="315424" y="146508"/>
                    <a:pt x="203200" y="146508"/>
                  </a:cubicBezTo>
                  <a:lnTo>
                    <a:pt x="203200" y="146508"/>
                  </a:lnTo>
                  <a:cubicBezTo>
                    <a:pt x="90976" y="146508"/>
                    <a:pt x="0" y="113711"/>
                    <a:pt x="0" y="73254"/>
                  </a:cubicBezTo>
                  <a:cubicBezTo>
                    <a:pt x="0" y="32797"/>
                    <a:pt x="90976" y="0"/>
                    <a:pt x="203200" y="0"/>
                  </a:cubicBezTo>
                  <a:close/>
                </a:path>
              </a:pathLst>
            </a:custGeom>
            <a:solidFill>
              <a:srgbClr val="4B8AB3"/>
            </a:solidFill>
          </p:spPr>
          <p:txBody>
            <a:bodyPr/>
            <a:lstStyle/>
            <a:p>
              <a:pPr defTabSz="534650"/>
              <a:endParaRPr lang="en-AU" sz="1052">
                <a:solidFill>
                  <a:prstClr val="black"/>
                </a:solidFill>
                <a:latin typeface="Calibri"/>
              </a:endParaRPr>
            </a:p>
          </p:txBody>
        </p:sp>
        <p:sp>
          <p:nvSpPr>
            <p:cNvPr id="42" name="TextBox 42"/>
            <p:cNvSpPr txBox="1"/>
            <p:nvPr/>
          </p:nvSpPr>
          <p:spPr>
            <a:xfrm>
              <a:off x="-4570" y="-28575"/>
              <a:ext cx="406400" cy="175083"/>
            </a:xfrm>
            <a:prstGeom prst="rect">
              <a:avLst/>
            </a:prstGeom>
          </p:spPr>
          <p:txBody>
            <a:bodyPr lIns="29704" tIns="29704" rIns="29704" bIns="29704" rtlCol="0" anchor="ctr"/>
            <a:lstStyle/>
            <a:p>
              <a:pPr algn="ctr" defTabSz="534650">
                <a:lnSpc>
                  <a:spcPts val="1228"/>
                </a:lnSpc>
              </a:pPr>
              <a:r>
                <a:rPr lang="en-US" sz="1000" b="1">
                  <a:solidFill>
                    <a:srgbClr val="FEFEFF"/>
                  </a:solidFill>
                  <a:latin typeface="Aptos Bold"/>
                  <a:ea typeface="Aptos Bold"/>
                  <a:cs typeface="Aptos Bold"/>
                  <a:sym typeface="Aptos Bold"/>
                </a:rPr>
                <a:t>Face to Face</a:t>
              </a:r>
            </a:p>
          </p:txBody>
        </p:sp>
      </p:grpSp>
      <p:grpSp>
        <p:nvGrpSpPr>
          <p:cNvPr id="43" name="Group 43"/>
          <p:cNvGrpSpPr/>
          <p:nvPr/>
        </p:nvGrpSpPr>
        <p:grpSpPr>
          <a:xfrm>
            <a:off x="5819854" y="5230779"/>
            <a:ext cx="902256" cy="325266"/>
            <a:chOff x="0" y="0"/>
            <a:chExt cx="406400" cy="146508"/>
          </a:xfrm>
        </p:grpSpPr>
        <p:sp>
          <p:nvSpPr>
            <p:cNvPr id="44" name="Freeform 44"/>
            <p:cNvSpPr/>
            <p:nvPr/>
          </p:nvSpPr>
          <p:spPr>
            <a:xfrm>
              <a:off x="0" y="0"/>
              <a:ext cx="406400" cy="146508"/>
            </a:xfrm>
            <a:custGeom>
              <a:avLst/>
              <a:gdLst/>
              <a:ahLst/>
              <a:cxnLst/>
              <a:rect l="l" t="t" r="r" b="b"/>
              <a:pathLst>
                <a:path w="406400" h="146508">
                  <a:moveTo>
                    <a:pt x="203200" y="0"/>
                  </a:moveTo>
                  <a:cubicBezTo>
                    <a:pt x="315424" y="0"/>
                    <a:pt x="406400" y="32797"/>
                    <a:pt x="406400" y="73254"/>
                  </a:cubicBezTo>
                  <a:cubicBezTo>
                    <a:pt x="406400" y="113711"/>
                    <a:pt x="315424" y="146508"/>
                    <a:pt x="203200" y="146508"/>
                  </a:cubicBezTo>
                  <a:lnTo>
                    <a:pt x="203200" y="146508"/>
                  </a:lnTo>
                  <a:cubicBezTo>
                    <a:pt x="90976" y="146508"/>
                    <a:pt x="0" y="113711"/>
                    <a:pt x="0" y="73254"/>
                  </a:cubicBezTo>
                  <a:cubicBezTo>
                    <a:pt x="0" y="32797"/>
                    <a:pt x="90976" y="0"/>
                    <a:pt x="203200" y="0"/>
                  </a:cubicBezTo>
                  <a:close/>
                </a:path>
              </a:pathLst>
            </a:custGeom>
            <a:solidFill>
              <a:srgbClr val="41BBAA"/>
            </a:solidFill>
          </p:spPr>
          <p:txBody>
            <a:bodyPr/>
            <a:lstStyle/>
            <a:p>
              <a:pPr defTabSz="534650"/>
              <a:endParaRPr lang="en-AU" sz="1052">
                <a:solidFill>
                  <a:prstClr val="black"/>
                </a:solidFill>
                <a:latin typeface="Calibri"/>
              </a:endParaRPr>
            </a:p>
          </p:txBody>
        </p:sp>
        <p:sp>
          <p:nvSpPr>
            <p:cNvPr id="45" name="TextBox 45"/>
            <p:cNvSpPr txBox="1"/>
            <p:nvPr/>
          </p:nvSpPr>
          <p:spPr>
            <a:xfrm>
              <a:off x="0" y="-28575"/>
              <a:ext cx="406400" cy="175083"/>
            </a:xfrm>
            <a:prstGeom prst="rect">
              <a:avLst/>
            </a:prstGeom>
          </p:spPr>
          <p:txBody>
            <a:bodyPr lIns="29704" tIns="29704" rIns="29704" bIns="29704" rtlCol="0" anchor="ctr"/>
            <a:lstStyle/>
            <a:p>
              <a:pPr algn="ctr" defTabSz="534650">
                <a:lnSpc>
                  <a:spcPts val="1228"/>
                </a:lnSpc>
              </a:pPr>
              <a:r>
                <a:rPr lang="en-US" sz="877" b="1">
                  <a:solidFill>
                    <a:srgbClr val="FEFEFF"/>
                  </a:solidFill>
                  <a:latin typeface="Aptos Bold"/>
                  <a:ea typeface="Aptos Bold"/>
                  <a:cs typeface="Aptos Bold"/>
                  <a:sym typeface="Aptos Bold"/>
                </a:rPr>
                <a:t>Face to Face</a:t>
              </a:r>
            </a:p>
          </p:txBody>
        </p:sp>
      </p:grpSp>
      <p:grpSp>
        <p:nvGrpSpPr>
          <p:cNvPr id="46" name="Group 46"/>
          <p:cNvGrpSpPr/>
          <p:nvPr/>
        </p:nvGrpSpPr>
        <p:grpSpPr>
          <a:xfrm>
            <a:off x="7799563" y="5230779"/>
            <a:ext cx="902256" cy="325266"/>
            <a:chOff x="0" y="0"/>
            <a:chExt cx="406400" cy="146508"/>
          </a:xfrm>
        </p:grpSpPr>
        <p:sp>
          <p:nvSpPr>
            <p:cNvPr id="47" name="Freeform 47"/>
            <p:cNvSpPr/>
            <p:nvPr/>
          </p:nvSpPr>
          <p:spPr>
            <a:xfrm>
              <a:off x="0" y="0"/>
              <a:ext cx="406400" cy="146508"/>
            </a:xfrm>
            <a:custGeom>
              <a:avLst/>
              <a:gdLst/>
              <a:ahLst/>
              <a:cxnLst/>
              <a:rect l="l" t="t" r="r" b="b"/>
              <a:pathLst>
                <a:path w="406400" h="146508">
                  <a:moveTo>
                    <a:pt x="203200" y="0"/>
                  </a:moveTo>
                  <a:cubicBezTo>
                    <a:pt x="315424" y="0"/>
                    <a:pt x="406400" y="32797"/>
                    <a:pt x="406400" y="73254"/>
                  </a:cubicBezTo>
                  <a:cubicBezTo>
                    <a:pt x="406400" y="113711"/>
                    <a:pt x="315424" y="146508"/>
                    <a:pt x="203200" y="146508"/>
                  </a:cubicBezTo>
                  <a:lnTo>
                    <a:pt x="203200" y="146508"/>
                  </a:lnTo>
                  <a:cubicBezTo>
                    <a:pt x="90976" y="146508"/>
                    <a:pt x="0" y="113711"/>
                    <a:pt x="0" y="73254"/>
                  </a:cubicBezTo>
                  <a:cubicBezTo>
                    <a:pt x="0" y="32797"/>
                    <a:pt x="90976" y="0"/>
                    <a:pt x="203200" y="0"/>
                  </a:cubicBezTo>
                  <a:close/>
                </a:path>
              </a:pathLst>
            </a:custGeom>
            <a:solidFill>
              <a:srgbClr val="41BBAA"/>
            </a:solidFill>
          </p:spPr>
          <p:txBody>
            <a:bodyPr/>
            <a:lstStyle/>
            <a:p>
              <a:pPr defTabSz="534650"/>
              <a:endParaRPr lang="en-AU" sz="1052">
                <a:solidFill>
                  <a:prstClr val="black"/>
                </a:solidFill>
                <a:latin typeface="Calibri"/>
              </a:endParaRPr>
            </a:p>
          </p:txBody>
        </p:sp>
        <p:sp>
          <p:nvSpPr>
            <p:cNvPr id="48" name="TextBox 48"/>
            <p:cNvSpPr txBox="1"/>
            <p:nvPr/>
          </p:nvSpPr>
          <p:spPr>
            <a:xfrm>
              <a:off x="0" y="-28575"/>
              <a:ext cx="406400" cy="175083"/>
            </a:xfrm>
            <a:prstGeom prst="rect">
              <a:avLst/>
            </a:prstGeom>
          </p:spPr>
          <p:txBody>
            <a:bodyPr lIns="29704" tIns="29704" rIns="29704" bIns="29704" rtlCol="0" anchor="ctr"/>
            <a:lstStyle/>
            <a:p>
              <a:pPr algn="ctr" defTabSz="534650">
                <a:lnSpc>
                  <a:spcPts val="1228"/>
                </a:lnSpc>
              </a:pPr>
              <a:r>
                <a:rPr lang="en-US" sz="1000" b="1">
                  <a:solidFill>
                    <a:srgbClr val="FEFEFF"/>
                  </a:solidFill>
                  <a:latin typeface="Aptos Bold"/>
                  <a:ea typeface="Aptos Bold"/>
                  <a:cs typeface="Aptos Bold"/>
                  <a:sym typeface="Aptos Bold"/>
                </a:rPr>
                <a:t>Face to Face</a:t>
              </a:r>
            </a:p>
          </p:txBody>
        </p:sp>
      </p:grpSp>
      <p:grpSp>
        <p:nvGrpSpPr>
          <p:cNvPr id="49" name="Group 49"/>
          <p:cNvGrpSpPr/>
          <p:nvPr/>
        </p:nvGrpSpPr>
        <p:grpSpPr>
          <a:xfrm>
            <a:off x="4255842" y="5266640"/>
            <a:ext cx="902256" cy="325266"/>
            <a:chOff x="0" y="0"/>
            <a:chExt cx="406400" cy="146508"/>
          </a:xfrm>
        </p:grpSpPr>
        <p:sp>
          <p:nvSpPr>
            <p:cNvPr id="50" name="Freeform 50"/>
            <p:cNvSpPr/>
            <p:nvPr/>
          </p:nvSpPr>
          <p:spPr>
            <a:xfrm>
              <a:off x="0" y="0"/>
              <a:ext cx="406400" cy="146508"/>
            </a:xfrm>
            <a:custGeom>
              <a:avLst/>
              <a:gdLst/>
              <a:ahLst/>
              <a:cxnLst/>
              <a:rect l="l" t="t" r="r" b="b"/>
              <a:pathLst>
                <a:path w="406400" h="146508">
                  <a:moveTo>
                    <a:pt x="203200" y="0"/>
                  </a:moveTo>
                  <a:cubicBezTo>
                    <a:pt x="315424" y="0"/>
                    <a:pt x="406400" y="32797"/>
                    <a:pt x="406400" y="73254"/>
                  </a:cubicBezTo>
                  <a:cubicBezTo>
                    <a:pt x="406400" y="113711"/>
                    <a:pt x="315424" y="146508"/>
                    <a:pt x="203200" y="146508"/>
                  </a:cubicBezTo>
                  <a:lnTo>
                    <a:pt x="203200" y="146508"/>
                  </a:lnTo>
                  <a:cubicBezTo>
                    <a:pt x="90976" y="146508"/>
                    <a:pt x="0" y="113711"/>
                    <a:pt x="0" y="73254"/>
                  </a:cubicBezTo>
                  <a:cubicBezTo>
                    <a:pt x="0" y="32797"/>
                    <a:pt x="90976" y="0"/>
                    <a:pt x="203200" y="0"/>
                  </a:cubicBezTo>
                  <a:close/>
                </a:path>
              </a:pathLst>
            </a:custGeom>
            <a:solidFill>
              <a:srgbClr val="4B8AB3"/>
            </a:solidFill>
          </p:spPr>
          <p:txBody>
            <a:bodyPr/>
            <a:lstStyle/>
            <a:p>
              <a:pPr defTabSz="534650"/>
              <a:endParaRPr lang="en-AU" sz="1052">
                <a:solidFill>
                  <a:prstClr val="black"/>
                </a:solidFill>
                <a:latin typeface="Calibri"/>
              </a:endParaRPr>
            </a:p>
          </p:txBody>
        </p:sp>
        <p:sp>
          <p:nvSpPr>
            <p:cNvPr id="51" name="TextBox 51"/>
            <p:cNvSpPr txBox="1"/>
            <p:nvPr/>
          </p:nvSpPr>
          <p:spPr>
            <a:xfrm>
              <a:off x="0" y="-28575"/>
              <a:ext cx="406400" cy="175083"/>
            </a:xfrm>
            <a:prstGeom prst="rect">
              <a:avLst/>
            </a:prstGeom>
          </p:spPr>
          <p:txBody>
            <a:bodyPr lIns="29704" tIns="29704" rIns="29704" bIns="29704" rtlCol="0" anchor="ctr"/>
            <a:lstStyle/>
            <a:p>
              <a:pPr algn="ctr" defTabSz="534650">
                <a:lnSpc>
                  <a:spcPts val="1228"/>
                </a:lnSpc>
              </a:pPr>
              <a:r>
                <a:rPr lang="en-US" sz="1000" b="1">
                  <a:solidFill>
                    <a:srgbClr val="FEFEFF"/>
                  </a:solidFill>
                  <a:latin typeface="Aptos Bold"/>
                  <a:ea typeface="Aptos Bold"/>
                  <a:cs typeface="Aptos Bold"/>
                  <a:sym typeface="Aptos Bold"/>
                </a:rPr>
                <a:t>Telehealth</a:t>
              </a:r>
            </a:p>
          </p:txBody>
        </p:sp>
      </p:grpSp>
      <p:grpSp>
        <p:nvGrpSpPr>
          <p:cNvPr id="52" name="Group 52"/>
          <p:cNvGrpSpPr/>
          <p:nvPr/>
        </p:nvGrpSpPr>
        <p:grpSpPr>
          <a:xfrm>
            <a:off x="2296207" y="5266640"/>
            <a:ext cx="902256" cy="325266"/>
            <a:chOff x="0" y="0"/>
            <a:chExt cx="406400" cy="146508"/>
          </a:xfrm>
        </p:grpSpPr>
        <p:sp>
          <p:nvSpPr>
            <p:cNvPr id="53" name="Freeform 53"/>
            <p:cNvSpPr/>
            <p:nvPr/>
          </p:nvSpPr>
          <p:spPr>
            <a:xfrm>
              <a:off x="0" y="0"/>
              <a:ext cx="406400" cy="146508"/>
            </a:xfrm>
            <a:custGeom>
              <a:avLst/>
              <a:gdLst/>
              <a:ahLst/>
              <a:cxnLst/>
              <a:rect l="l" t="t" r="r" b="b"/>
              <a:pathLst>
                <a:path w="406400" h="146508">
                  <a:moveTo>
                    <a:pt x="203200" y="0"/>
                  </a:moveTo>
                  <a:cubicBezTo>
                    <a:pt x="315424" y="0"/>
                    <a:pt x="406400" y="32797"/>
                    <a:pt x="406400" y="73254"/>
                  </a:cubicBezTo>
                  <a:cubicBezTo>
                    <a:pt x="406400" y="113711"/>
                    <a:pt x="315424" y="146508"/>
                    <a:pt x="203200" y="146508"/>
                  </a:cubicBezTo>
                  <a:lnTo>
                    <a:pt x="203200" y="146508"/>
                  </a:lnTo>
                  <a:cubicBezTo>
                    <a:pt x="90976" y="146508"/>
                    <a:pt x="0" y="113711"/>
                    <a:pt x="0" y="73254"/>
                  </a:cubicBezTo>
                  <a:cubicBezTo>
                    <a:pt x="0" y="32797"/>
                    <a:pt x="90976" y="0"/>
                    <a:pt x="203200" y="0"/>
                  </a:cubicBezTo>
                  <a:close/>
                </a:path>
              </a:pathLst>
            </a:custGeom>
            <a:solidFill>
              <a:srgbClr val="4B8AB3"/>
            </a:solidFill>
          </p:spPr>
          <p:txBody>
            <a:bodyPr/>
            <a:lstStyle/>
            <a:p>
              <a:pPr defTabSz="534650"/>
              <a:endParaRPr lang="en-AU" sz="1052">
                <a:solidFill>
                  <a:prstClr val="black"/>
                </a:solidFill>
                <a:latin typeface="Calibri"/>
              </a:endParaRPr>
            </a:p>
          </p:txBody>
        </p:sp>
        <p:sp>
          <p:nvSpPr>
            <p:cNvPr id="54" name="TextBox 54"/>
            <p:cNvSpPr txBox="1"/>
            <p:nvPr/>
          </p:nvSpPr>
          <p:spPr>
            <a:xfrm>
              <a:off x="0" y="-28575"/>
              <a:ext cx="406400" cy="175083"/>
            </a:xfrm>
            <a:prstGeom prst="rect">
              <a:avLst/>
            </a:prstGeom>
          </p:spPr>
          <p:txBody>
            <a:bodyPr lIns="29704" tIns="29704" rIns="29704" bIns="29704" rtlCol="0" anchor="ctr"/>
            <a:lstStyle/>
            <a:p>
              <a:pPr algn="ctr" defTabSz="534650">
                <a:lnSpc>
                  <a:spcPts val="1228"/>
                </a:lnSpc>
              </a:pPr>
              <a:r>
                <a:rPr lang="en-US" sz="1000" b="1">
                  <a:solidFill>
                    <a:srgbClr val="FEFEFF"/>
                  </a:solidFill>
                  <a:latin typeface="Aptos Bold"/>
                  <a:ea typeface="Aptos Bold"/>
                  <a:cs typeface="Aptos Bold"/>
                  <a:sym typeface="Aptos Bold"/>
                </a:rPr>
                <a:t>Telehealth</a:t>
              </a:r>
            </a:p>
          </p:txBody>
        </p:sp>
      </p:grpSp>
      <p:grpSp>
        <p:nvGrpSpPr>
          <p:cNvPr id="55" name="Group 55"/>
          <p:cNvGrpSpPr/>
          <p:nvPr/>
        </p:nvGrpSpPr>
        <p:grpSpPr>
          <a:xfrm>
            <a:off x="6809709" y="5230779"/>
            <a:ext cx="902256" cy="325266"/>
            <a:chOff x="0" y="0"/>
            <a:chExt cx="406400" cy="146508"/>
          </a:xfrm>
        </p:grpSpPr>
        <p:sp>
          <p:nvSpPr>
            <p:cNvPr id="56" name="Freeform 56"/>
            <p:cNvSpPr/>
            <p:nvPr/>
          </p:nvSpPr>
          <p:spPr>
            <a:xfrm>
              <a:off x="0" y="0"/>
              <a:ext cx="406400" cy="146508"/>
            </a:xfrm>
            <a:custGeom>
              <a:avLst/>
              <a:gdLst/>
              <a:ahLst/>
              <a:cxnLst/>
              <a:rect l="l" t="t" r="r" b="b"/>
              <a:pathLst>
                <a:path w="406400" h="146508">
                  <a:moveTo>
                    <a:pt x="203200" y="0"/>
                  </a:moveTo>
                  <a:cubicBezTo>
                    <a:pt x="315424" y="0"/>
                    <a:pt x="406400" y="32797"/>
                    <a:pt x="406400" y="73254"/>
                  </a:cubicBezTo>
                  <a:cubicBezTo>
                    <a:pt x="406400" y="113711"/>
                    <a:pt x="315424" y="146508"/>
                    <a:pt x="203200" y="146508"/>
                  </a:cubicBezTo>
                  <a:lnTo>
                    <a:pt x="203200" y="146508"/>
                  </a:lnTo>
                  <a:cubicBezTo>
                    <a:pt x="90976" y="146508"/>
                    <a:pt x="0" y="113711"/>
                    <a:pt x="0" y="73254"/>
                  </a:cubicBezTo>
                  <a:cubicBezTo>
                    <a:pt x="0" y="32797"/>
                    <a:pt x="90976" y="0"/>
                    <a:pt x="203200" y="0"/>
                  </a:cubicBezTo>
                  <a:close/>
                </a:path>
              </a:pathLst>
            </a:custGeom>
            <a:solidFill>
              <a:srgbClr val="41BBAA"/>
            </a:solidFill>
          </p:spPr>
          <p:txBody>
            <a:bodyPr/>
            <a:lstStyle/>
            <a:p>
              <a:pPr defTabSz="534650"/>
              <a:endParaRPr lang="en-AU" sz="1052">
                <a:solidFill>
                  <a:prstClr val="black"/>
                </a:solidFill>
                <a:latin typeface="Calibri"/>
              </a:endParaRPr>
            </a:p>
          </p:txBody>
        </p:sp>
        <p:sp>
          <p:nvSpPr>
            <p:cNvPr id="57" name="TextBox 57"/>
            <p:cNvSpPr txBox="1"/>
            <p:nvPr/>
          </p:nvSpPr>
          <p:spPr>
            <a:xfrm>
              <a:off x="0" y="-28575"/>
              <a:ext cx="406400" cy="175083"/>
            </a:xfrm>
            <a:prstGeom prst="rect">
              <a:avLst/>
            </a:prstGeom>
          </p:spPr>
          <p:txBody>
            <a:bodyPr lIns="29704" tIns="29704" rIns="29704" bIns="29704" rtlCol="0" anchor="ctr"/>
            <a:lstStyle/>
            <a:p>
              <a:pPr algn="ctr" defTabSz="534650">
                <a:lnSpc>
                  <a:spcPts val="1228"/>
                </a:lnSpc>
              </a:pPr>
              <a:r>
                <a:rPr lang="en-US" sz="1000" b="1">
                  <a:solidFill>
                    <a:srgbClr val="FEFEFF"/>
                  </a:solidFill>
                  <a:latin typeface="Aptos Bold"/>
                  <a:ea typeface="Aptos Bold"/>
                  <a:cs typeface="Aptos Bold"/>
                  <a:sym typeface="Aptos Bold"/>
                </a:rPr>
                <a:t>Telehealth</a:t>
              </a:r>
            </a:p>
          </p:txBody>
        </p:sp>
      </p:grpSp>
      <p:grpSp>
        <p:nvGrpSpPr>
          <p:cNvPr id="58" name="Group 58"/>
          <p:cNvGrpSpPr/>
          <p:nvPr/>
        </p:nvGrpSpPr>
        <p:grpSpPr>
          <a:xfrm>
            <a:off x="8857764" y="5230779"/>
            <a:ext cx="902256" cy="325266"/>
            <a:chOff x="0" y="0"/>
            <a:chExt cx="406400" cy="146508"/>
          </a:xfrm>
        </p:grpSpPr>
        <p:sp>
          <p:nvSpPr>
            <p:cNvPr id="59" name="Freeform 59"/>
            <p:cNvSpPr/>
            <p:nvPr/>
          </p:nvSpPr>
          <p:spPr>
            <a:xfrm>
              <a:off x="0" y="0"/>
              <a:ext cx="406400" cy="146508"/>
            </a:xfrm>
            <a:custGeom>
              <a:avLst/>
              <a:gdLst/>
              <a:ahLst/>
              <a:cxnLst/>
              <a:rect l="l" t="t" r="r" b="b"/>
              <a:pathLst>
                <a:path w="406400" h="146508">
                  <a:moveTo>
                    <a:pt x="203200" y="0"/>
                  </a:moveTo>
                  <a:cubicBezTo>
                    <a:pt x="315424" y="0"/>
                    <a:pt x="406400" y="32797"/>
                    <a:pt x="406400" y="73254"/>
                  </a:cubicBezTo>
                  <a:cubicBezTo>
                    <a:pt x="406400" y="113711"/>
                    <a:pt x="315424" y="146508"/>
                    <a:pt x="203200" y="146508"/>
                  </a:cubicBezTo>
                  <a:lnTo>
                    <a:pt x="203200" y="146508"/>
                  </a:lnTo>
                  <a:cubicBezTo>
                    <a:pt x="90976" y="146508"/>
                    <a:pt x="0" y="113711"/>
                    <a:pt x="0" y="73254"/>
                  </a:cubicBezTo>
                  <a:cubicBezTo>
                    <a:pt x="0" y="32797"/>
                    <a:pt x="90976" y="0"/>
                    <a:pt x="203200" y="0"/>
                  </a:cubicBezTo>
                  <a:close/>
                </a:path>
              </a:pathLst>
            </a:custGeom>
            <a:solidFill>
              <a:srgbClr val="41BBAA"/>
            </a:solidFill>
          </p:spPr>
          <p:txBody>
            <a:bodyPr/>
            <a:lstStyle/>
            <a:p>
              <a:pPr defTabSz="534650"/>
              <a:endParaRPr lang="en-AU" sz="1052">
                <a:solidFill>
                  <a:prstClr val="black"/>
                </a:solidFill>
                <a:latin typeface="Calibri"/>
              </a:endParaRPr>
            </a:p>
          </p:txBody>
        </p:sp>
        <p:sp>
          <p:nvSpPr>
            <p:cNvPr id="60" name="TextBox 60"/>
            <p:cNvSpPr txBox="1"/>
            <p:nvPr/>
          </p:nvSpPr>
          <p:spPr>
            <a:xfrm>
              <a:off x="0" y="-28575"/>
              <a:ext cx="406400" cy="175083"/>
            </a:xfrm>
            <a:prstGeom prst="rect">
              <a:avLst/>
            </a:prstGeom>
          </p:spPr>
          <p:txBody>
            <a:bodyPr lIns="29704" tIns="29704" rIns="29704" bIns="29704" rtlCol="0" anchor="ctr"/>
            <a:lstStyle/>
            <a:p>
              <a:pPr algn="ctr" defTabSz="534650">
                <a:lnSpc>
                  <a:spcPts val="1228"/>
                </a:lnSpc>
              </a:pPr>
              <a:r>
                <a:rPr lang="en-US" sz="1000" b="1">
                  <a:solidFill>
                    <a:srgbClr val="FEFEFF"/>
                  </a:solidFill>
                  <a:latin typeface="Aptos Bold"/>
                  <a:ea typeface="Aptos Bold"/>
                  <a:cs typeface="Aptos Bold"/>
                  <a:sym typeface="Aptos Bold"/>
                </a:rPr>
                <a:t>Telehealth</a:t>
              </a:r>
            </a:p>
          </p:txBody>
        </p:sp>
      </p:grpSp>
      <p:grpSp>
        <p:nvGrpSpPr>
          <p:cNvPr id="69" name="Group 69"/>
          <p:cNvGrpSpPr/>
          <p:nvPr/>
        </p:nvGrpSpPr>
        <p:grpSpPr>
          <a:xfrm>
            <a:off x="760877" y="5796563"/>
            <a:ext cx="1252345" cy="953647"/>
            <a:chOff x="-41653" y="-13416"/>
            <a:chExt cx="455503" cy="366527"/>
          </a:xfrm>
        </p:grpSpPr>
        <p:sp>
          <p:nvSpPr>
            <p:cNvPr id="70" name="Freeform 70"/>
            <p:cNvSpPr/>
            <p:nvPr/>
          </p:nvSpPr>
          <p:spPr>
            <a:xfrm>
              <a:off x="-41653" y="6987"/>
              <a:ext cx="439695" cy="337952"/>
            </a:xfrm>
            <a:custGeom>
              <a:avLst/>
              <a:gdLst/>
              <a:ahLst/>
              <a:cxnLst/>
              <a:rect l="l" t="t" r="r" b="b"/>
              <a:pathLst>
                <a:path w="439695" h="337952">
                  <a:moveTo>
                    <a:pt x="236495" y="0"/>
                  </a:moveTo>
                  <a:cubicBezTo>
                    <a:pt x="348719" y="0"/>
                    <a:pt x="439695" y="75653"/>
                    <a:pt x="439695" y="168976"/>
                  </a:cubicBezTo>
                  <a:cubicBezTo>
                    <a:pt x="439695" y="262299"/>
                    <a:pt x="348719" y="337952"/>
                    <a:pt x="236495" y="337952"/>
                  </a:cubicBezTo>
                  <a:lnTo>
                    <a:pt x="203200" y="337952"/>
                  </a:lnTo>
                  <a:cubicBezTo>
                    <a:pt x="90976" y="337952"/>
                    <a:pt x="0" y="262299"/>
                    <a:pt x="0" y="168976"/>
                  </a:cubicBezTo>
                  <a:cubicBezTo>
                    <a:pt x="0" y="75653"/>
                    <a:pt x="90976" y="0"/>
                    <a:pt x="203200" y="0"/>
                  </a:cubicBezTo>
                  <a:close/>
                </a:path>
              </a:pathLst>
            </a:custGeom>
            <a:solidFill>
              <a:srgbClr val="4B8AB3"/>
            </a:solidFill>
          </p:spPr>
          <p:txBody>
            <a:bodyPr/>
            <a:lstStyle/>
            <a:p>
              <a:pPr defTabSz="534650"/>
              <a:endParaRPr lang="en-AU" sz="1052">
                <a:solidFill>
                  <a:prstClr val="black"/>
                </a:solidFill>
                <a:latin typeface="Calibri"/>
              </a:endParaRPr>
            </a:p>
          </p:txBody>
        </p:sp>
        <p:sp>
          <p:nvSpPr>
            <p:cNvPr id="71" name="TextBox 71"/>
            <p:cNvSpPr txBox="1"/>
            <p:nvPr/>
          </p:nvSpPr>
          <p:spPr>
            <a:xfrm>
              <a:off x="-25845" y="-13416"/>
              <a:ext cx="439695" cy="366527"/>
            </a:xfrm>
            <a:prstGeom prst="rect">
              <a:avLst/>
            </a:prstGeom>
          </p:spPr>
          <p:txBody>
            <a:bodyPr lIns="29704" tIns="29704" rIns="29704" bIns="29704" rtlCol="0" anchor="ctr"/>
            <a:lstStyle/>
            <a:p>
              <a:pPr algn="ctr" defTabSz="534650">
                <a:lnSpc>
                  <a:spcPts val="1228"/>
                </a:lnSpc>
              </a:pPr>
              <a:r>
                <a:rPr lang="en-US" sz="1000" b="1">
                  <a:solidFill>
                    <a:srgbClr val="FEFEFF"/>
                  </a:solidFill>
                  <a:latin typeface="Aptos Bold"/>
                  <a:ea typeface="Aptos Bold"/>
                  <a:cs typeface="Aptos Bold"/>
                  <a:sym typeface="Aptos Bold"/>
                </a:rPr>
                <a:t>20-40 mins </a:t>
              </a:r>
              <a:r>
                <a:rPr lang="en-US" sz="1000" b="1">
                  <a:latin typeface="Aptos" panose="020B0004020202020204" pitchFamily="34" charset="0"/>
                  <a:ea typeface="Canva Sans"/>
                  <a:cs typeface="Canva Sans"/>
                  <a:sym typeface="Canva Sans"/>
                  <a:hlinkClick r:id="rId2">
                    <a:extLst>
                      <a:ext uri="{A12FA001-AC4F-418D-AE19-62706E023703}">
                        <ahyp:hlinkClr xmlns:ahyp="http://schemas.microsoft.com/office/drawing/2018/hyperlinkcolor" val="tx"/>
                      </a:ext>
                    </a:extLst>
                  </a:hlinkClick>
                </a:rPr>
                <a:t>2715</a:t>
              </a:r>
              <a:r>
                <a:rPr lang="en-US" sz="1000" b="1">
                  <a:latin typeface="Aptos" panose="020B0004020202020204" pitchFamily="34" charset="0"/>
                  <a:ea typeface="Canva Sans"/>
                  <a:cs typeface="Canva Sans"/>
                  <a:sym typeface="Canva Sans"/>
                </a:rPr>
                <a:t> </a:t>
              </a:r>
              <a:endParaRPr lang="en-US" sz="1000" b="1">
                <a:latin typeface="Aptos Bold"/>
                <a:ea typeface="Aptos Bold"/>
                <a:cs typeface="Aptos Bold"/>
                <a:sym typeface="Aptos Bold"/>
              </a:endParaRPr>
            </a:p>
            <a:p>
              <a:pPr algn="ctr" defTabSz="534650">
                <a:lnSpc>
                  <a:spcPts val="1228"/>
                </a:lnSpc>
              </a:pPr>
              <a:endParaRPr lang="en-US" sz="1000" b="1">
                <a:solidFill>
                  <a:srgbClr val="FEFEFF"/>
                </a:solidFill>
                <a:latin typeface="Aptos Bold"/>
                <a:ea typeface="Aptos Bold"/>
                <a:cs typeface="Aptos Bold"/>
                <a:sym typeface="Aptos Bold"/>
              </a:endParaRPr>
            </a:p>
            <a:p>
              <a:pPr algn="ctr" defTabSz="534650">
                <a:lnSpc>
                  <a:spcPts val="1228"/>
                </a:lnSpc>
              </a:pPr>
              <a:r>
                <a:rPr lang="en-US" sz="1000" b="1">
                  <a:solidFill>
                    <a:srgbClr val="FEFEFF"/>
                  </a:solidFill>
                  <a:latin typeface="Aptos Bold"/>
                  <a:ea typeface="Aptos Bold"/>
                  <a:cs typeface="Aptos Bold"/>
                  <a:sym typeface="Aptos Bold"/>
                </a:rPr>
                <a:t>40+ mins </a:t>
              </a:r>
              <a:r>
                <a:rPr lang="en-US" sz="1000" b="1">
                  <a:latin typeface="Aptos" panose="020B0004020202020204" pitchFamily="34" charset="0"/>
                  <a:ea typeface="Canva Sans"/>
                  <a:cs typeface="Canva Sans"/>
                  <a:sym typeface="Canva Sans"/>
                  <a:hlinkClick r:id="rId3">
                    <a:extLst>
                      <a:ext uri="{A12FA001-AC4F-418D-AE19-62706E023703}">
                        <ahyp:hlinkClr xmlns:ahyp="http://schemas.microsoft.com/office/drawing/2018/hyperlinkcolor" val="tx"/>
                      </a:ext>
                    </a:extLst>
                  </a:hlinkClick>
                </a:rPr>
                <a:t>2717</a:t>
              </a:r>
              <a:endParaRPr lang="en-US" sz="1000" b="1">
                <a:latin typeface="Aptos Bold"/>
                <a:ea typeface="Aptos Bold"/>
                <a:cs typeface="Aptos Bold"/>
                <a:sym typeface="Aptos Bold"/>
              </a:endParaRPr>
            </a:p>
          </p:txBody>
        </p:sp>
      </p:grpSp>
      <p:grpSp>
        <p:nvGrpSpPr>
          <p:cNvPr id="72" name="Group 72"/>
          <p:cNvGrpSpPr/>
          <p:nvPr/>
        </p:nvGrpSpPr>
        <p:grpSpPr>
          <a:xfrm>
            <a:off x="2003178" y="5744526"/>
            <a:ext cx="1269034" cy="953647"/>
            <a:chOff x="-5250" y="-28575"/>
            <a:chExt cx="470031" cy="366527"/>
          </a:xfrm>
        </p:grpSpPr>
        <p:sp>
          <p:nvSpPr>
            <p:cNvPr id="73" name="Freeform 73"/>
            <p:cNvSpPr/>
            <p:nvPr/>
          </p:nvSpPr>
          <p:spPr>
            <a:xfrm>
              <a:off x="-5250" y="0"/>
              <a:ext cx="464781" cy="337952"/>
            </a:xfrm>
            <a:custGeom>
              <a:avLst/>
              <a:gdLst/>
              <a:ahLst/>
              <a:cxnLst/>
              <a:rect l="l" t="t" r="r" b="b"/>
              <a:pathLst>
                <a:path w="464781" h="337952">
                  <a:moveTo>
                    <a:pt x="261581" y="0"/>
                  </a:moveTo>
                  <a:cubicBezTo>
                    <a:pt x="373805" y="0"/>
                    <a:pt x="464781" y="75653"/>
                    <a:pt x="464781" y="168976"/>
                  </a:cubicBezTo>
                  <a:cubicBezTo>
                    <a:pt x="464781" y="262299"/>
                    <a:pt x="373805" y="337952"/>
                    <a:pt x="261581" y="337952"/>
                  </a:cubicBezTo>
                  <a:lnTo>
                    <a:pt x="203200" y="337952"/>
                  </a:lnTo>
                  <a:cubicBezTo>
                    <a:pt x="90976" y="337952"/>
                    <a:pt x="0" y="262299"/>
                    <a:pt x="0" y="168976"/>
                  </a:cubicBezTo>
                  <a:cubicBezTo>
                    <a:pt x="0" y="75653"/>
                    <a:pt x="90976" y="0"/>
                    <a:pt x="203200" y="0"/>
                  </a:cubicBezTo>
                  <a:close/>
                </a:path>
              </a:pathLst>
            </a:custGeom>
            <a:solidFill>
              <a:srgbClr val="4B8AB3"/>
            </a:solidFill>
          </p:spPr>
          <p:txBody>
            <a:bodyPr/>
            <a:lstStyle/>
            <a:p>
              <a:pPr defTabSz="534650"/>
              <a:endParaRPr lang="en-AU" sz="1052">
                <a:solidFill>
                  <a:prstClr val="black"/>
                </a:solidFill>
                <a:latin typeface="Calibri"/>
              </a:endParaRPr>
            </a:p>
          </p:txBody>
        </p:sp>
        <p:sp>
          <p:nvSpPr>
            <p:cNvPr id="74" name="TextBox 74"/>
            <p:cNvSpPr txBox="1"/>
            <p:nvPr/>
          </p:nvSpPr>
          <p:spPr>
            <a:xfrm>
              <a:off x="0" y="-28575"/>
              <a:ext cx="464781" cy="366527"/>
            </a:xfrm>
            <a:prstGeom prst="rect">
              <a:avLst/>
            </a:prstGeom>
          </p:spPr>
          <p:txBody>
            <a:bodyPr lIns="29704" tIns="29704" rIns="29704" bIns="29704" rtlCol="0" anchor="ctr"/>
            <a:lstStyle/>
            <a:p>
              <a:pPr algn="ctr" defTabSz="534650">
                <a:lnSpc>
                  <a:spcPts val="1228"/>
                </a:lnSpc>
              </a:pPr>
              <a:r>
                <a:rPr lang="en-US" sz="1000" b="1">
                  <a:solidFill>
                    <a:srgbClr val="FEFEFF"/>
                  </a:solidFill>
                  <a:latin typeface="Aptos Bold"/>
                  <a:ea typeface="Aptos Bold"/>
                  <a:cs typeface="Aptos Bold"/>
                  <a:sym typeface="Aptos Bold"/>
                </a:rPr>
                <a:t>20-40 mins </a:t>
              </a:r>
              <a:r>
                <a:rPr lang="en-US" sz="1000" b="1">
                  <a:latin typeface="Aptos" panose="020B0004020202020204" pitchFamily="34" charset="0"/>
                  <a:ea typeface="Canva Sans"/>
                  <a:cs typeface="Canva Sans"/>
                  <a:sym typeface="Canva Sans"/>
                  <a:hlinkClick r:id="rId4">
                    <a:extLst>
                      <a:ext uri="{A12FA001-AC4F-418D-AE19-62706E023703}">
                        <ahyp:hlinkClr xmlns:ahyp="http://schemas.microsoft.com/office/drawing/2018/hyperlinkcolor" val="tx"/>
                      </a:ext>
                    </a:extLst>
                  </a:hlinkClick>
                </a:rPr>
                <a:t>92116</a:t>
              </a:r>
              <a:r>
                <a:rPr lang="en-US" sz="1000" b="1">
                  <a:latin typeface="Aptos" panose="020B0004020202020204" pitchFamily="34" charset="0"/>
                  <a:ea typeface="Canva Sans"/>
                  <a:cs typeface="Canva Sans"/>
                  <a:sym typeface="Canva Sans"/>
                </a:rPr>
                <a:t> </a:t>
              </a:r>
              <a:endParaRPr lang="en-US" sz="1000" b="1">
                <a:latin typeface="Aptos Bold"/>
                <a:ea typeface="Aptos Bold"/>
                <a:cs typeface="Aptos Bold"/>
                <a:sym typeface="Aptos Bold"/>
              </a:endParaRPr>
            </a:p>
            <a:p>
              <a:pPr algn="ctr" defTabSz="534650">
                <a:lnSpc>
                  <a:spcPts val="1228"/>
                </a:lnSpc>
              </a:pPr>
              <a:endParaRPr lang="en-US" sz="1000" b="1">
                <a:solidFill>
                  <a:srgbClr val="FEFEFF"/>
                </a:solidFill>
                <a:latin typeface="Aptos Bold"/>
                <a:ea typeface="Aptos Bold"/>
                <a:cs typeface="Aptos Bold"/>
                <a:sym typeface="Aptos Bold"/>
              </a:endParaRPr>
            </a:p>
            <a:p>
              <a:pPr algn="ctr" defTabSz="534650">
                <a:lnSpc>
                  <a:spcPts val="1228"/>
                </a:lnSpc>
              </a:pPr>
              <a:r>
                <a:rPr lang="en-US" sz="1000" b="1">
                  <a:solidFill>
                    <a:srgbClr val="FEFEFF"/>
                  </a:solidFill>
                  <a:latin typeface="Aptos Bold"/>
                  <a:ea typeface="Aptos Bold"/>
                  <a:cs typeface="Aptos Bold"/>
                  <a:sym typeface="Aptos Bold"/>
                </a:rPr>
                <a:t>40+ mins </a:t>
              </a:r>
              <a:r>
                <a:rPr lang="en-US" sz="1000" b="1">
                  <a:latin typeface="Aptos" panose="020B0004020202020204" pitchFamily="34" charset="0"/>
                  <a:ea typeface="Canva Sans"/>
                  <a:cs typeface="Canva Sans"/>
                  <a:sym typeface="Canva Sans"/>
                  <a:hlinkClick r:id="rId5">
                    <a:extLst>
                      <a:ext uri="{A12FA001-AC4F-418D-AE19-62706E023703}">
                        <ahyp:hlinkClr xmlns:ahyp="http://schemas.microsoft.com/office/drawing/2018/hyperlinkcolor" val="tx"/>
                      </a:ext>
                    </a:extLst>
                  </a:hlinkClick>
                </a:rPr>
                <a:t>92117</a:t>
              </a:r>
              <a:endParaRPr lang="en-US" sz="1000" b="1">
                <a:latin typeface="Aptos Bold"/>
                <a:ea typeface="Aptos Bold"/>
                <a:cs typeface="Aptos Bold"/>
                <a:sym typeface="Aptos Bold"/>
              </a:endParaRPr>
            </a:p>
          </p:txBody>
        </p:sp>
      </p:grpSp>
      <p:grpSp>
        <p:nvGrpSpPr>
          <p:cNvPr id="75" name="Group 75"/>
          <p:cNvGrpSpPr/>
          <p:nvPr/>
        </p:nvGrpSpPr>
        <p:grpSpPr>
          <a:xfrm>
            <a:off x="3278303" y="5743136"/>
            <a:ext cx="1142312" cy="971480"/>
            <a:chOff x="0" y="-28575"/>
            <a:chExt cx="439695" cy="366527"/>
          </a:xfrm>
        </p:grpSpPr>
        <p:sp>
          <p:nvSpPr>
            <p:cNvPr id="76" name="Freeform 76"/>
            <p:cNvSpPr/>
            <p:nvPr/>
          </p:nvSpPr>
          <p:spPr>
            <a:xfrm>
              <a:off x="0" y="0"/>
              <a:ext cx="439695" cy="337952"/>
            </a:xfrm>
            <a:custGeom>
              <a:avLst/>
              <a:gdLst/>
              <a:ahLst/>
              <a:cxnLst/>
              <a:rect l="l" t="t" r="r" b="b"/>
              <a:pathLst>
                <a:path w="439695" h="337952">
                  <a:moveTo>
                    <a:pt x="236495" y="0"/>
                  </a:moveTo>
                  <a:cubicBezTo>
                    <a:pt x="348719" y="0"/>
                    <a:pt x="439695" y="75653"/>
                    <a:pt x="439695" y="168976"/>
                  </a:cubicBezTo>
                  <a:cubicBezTo>
                    <a:pt x="439695" y="262299"/>
                    <a:pt x="348719" y="337952"/>
                    <a:pt x="236495" y="337952"/>
                  </a:cubicBezTo>
                  <a:lnTo>
                    <a:pt x="203200" y="337952"/>
                  </a:lnTo>
                  <a:cubicBezTo>
                    <a:pt x="90976" y="337952"/>
                    <a:pt x="0" y="262299"/>
                    <a:pt x="0" y="168976"/>
                  </a:cubicBezTo>
                  <a:cubicBezTo>
                    <a:pt x="0" y="75653"/>
                    <a:pt x="90976" y="0"/>
                    <a:pt x="203200" y="0"/>
                  </a:cubicBezTo>
                  <a:close/>
                </a:path>
              </a:pathLst>
            </a:custGeom>
            <a:solidFill>
              <a:srgbClr val="4B8AB3"/>
            </a:solidFill>
          </p:spPr>
          <p:txBody>
            <a:bodyPr/>
            <a:lstStyle/>
            <a:p>
              <a:pPr defTabSz="534650"/>
              <a:endParaRPr lang="en-AU" sz="1052">
                <a:solidFill>
                  <a:prstClr val="black"/>
                </a:solidFill>
                <a:latin typeface="Calibri"/>
              </a:endParaRPr>
            </a:p>
          </p:txBody>
        </p:sp>
        <p:sp>
          <p:nvSpPr>
            <p:cNvPr id="77" name="TextBox 77"/>
            <p:cNvSpPr txBox="1"/>
            <p:nvPr/>
          </p:nvSpPr>
          <p:spPr>
            <a:xfrm>
              <a:off x="0" y="-28575"/>
              <a:ext cx="439695" cy="366527"/>
            </a:xfrm>
            <a:prstGeom prst="rect">
              <a:avLst/>
            </a:prstGeom>
          </p:spPr>
          <p:txBody>
            <a:bodyPr lIns="29704" tIns="29704" rIns="29704" bIns="29704" rtlCol="0" anchor="ctr"/>
            <a:lstStyle/>
            <a:p>
              <a:pPr algn="ctr" defTabSz="534650">
                <a:lnSpc>
                  <a:spcPts val="1228"/>
                </a:lnSpc>
              </a:pPr>
              <a:r>
                <a:rPr lang="en-US" sz="1000" b="1">
                  <a:solidFill>
                    <a:srgbClr val="FEFEFF"/>
                  </a:solidFill>
                  <a:latin typeface="Aptos Bold"/>
                  <a:ea typeface="Aptos Bold"/>
                  <a:cs typeface="Aptos Bold"/>
                  <a:sym typeface="Aptos Bold"/>
                </a:rPr>
                <a:t>20-40 mins </a:t>
              </a:r>
              <a:r>
                <a:rPr lang="en-US" sz="1000" b="1">
                  <a:latin typeface="Aptos" panose="020B0004020202020204" pitchFamily="34" charset="0"/>
                  <a:ea typeface="Canva Sans"/>
                  <a:cs typeface="Canva Sans"/>
                  <a:sym typeface="Canva Sans"/>
                  <a:hlinkClick r:id="rId6">
                    <a:extLst>
                      <a:ext uri="{A12FA001-AC4F-418D-AE19-62706E023703}">
                        <ahyp:hlinkClr xmlns:ahyp="http://schemas.microsoft.com/office/drawing/2018/hyperlinkcolor" val="tx"/>
                      </a:ext>
                    </a:extLst>
                  </a:hlinkClick>
                </a:rPr>
                <a:t>2700</a:t>
              </a:r>
              <a:endParaRPr lang="en-US" sz="1000" b="1">
                <a:latin typeface="Aptos Bold"/>
                <a:ea typeface="Aptos Bold"/>
                <a:cs typeface="Aptos Bold"/>
                <a:sym typeface="Aptos Bold"/>
              </a:endParaRPr>
            </a:p>
            <a:p>
              <a:pPr algn="ctr" defTabSz="534650">
                <a:lnSpc>
                  <a:spcPts val="1228"/>
                </a:lnSpc>
              </a:pPr>
              <a:endParaRPr lang="en-US" sz="1000" b="1">
                <a:solidFill>
                  <a:srgbClr val="FEFEFF"/>
                </a:solidFill>
                <a:latin typeface="Aptos Bold"/>
                <a:ea typeface="Aptos Bold"/>
                <a:cs typeface="Aptos Bold"/>
                <a:sym typeface="Aptos Bold"/>
              </a:endParaRPr>
            </a:p>
            <a:p>
              <a:pPr algn="ctr" defTabSz="534650">
                <a:lnSpc>
                  <a:spcPts val="1228"/>
                </a:lnSpc>
              </a:pPr>
              <a:r>
                <a:rPr lang="en-US" sz="1000" b="1">
                  <a:solidFill>
                    <a:srgbClr val="FEFEFF"/>
                  </a:solidFill>
                  <a:latin typeface="Aptos Bold"/>
                  <a:ea typeface="Aptos Bold"/>
                  <a:cs typeface="Aptos Bold"/>
                  <a:sym typeface="Aptos Bold"/>
                </a:rPr>
                <a:t>40+ mins </a:t>
              </a:r>
              <a:r>
                <a:rPr lang="en-US" sz="1000" b="1">
                  <a:latin typeface="Aptos" panose="020B0004020202020204" pitchFamily="34" charset="0"/>
                  <a:ea typeface="Canva Sans"/>
                  <a:cs typeface="Canva Sans"/>
                  <a:sym typeface="Canva Sans"/>
                  <a:hlinkClick r:id="rId7">
                    <a:extLst>
                      <a:ext uri="{A12FA001-AC4F-418D-AE19-62706E023703}">
                        <ahyp:hlinkClr xmlns:ahyp="http://schemas.microsoft.com/office/drawing/2018/hyperlinkcolor" val="tx"/>
                      </a:ext>
                    </a:extLst>
                  </a:hlinkClick>
                </a:rPr>
                <a:t>2701</a:t>
              </a:r>
              <a:endParaRPr lang="en-US" sz="1000" b="1">
                <a:latin typeface="Aptos Bold"/>
                <a:ea typeface="Aptos Bold"/>
                <a:cs typeface="Aptos Bold"/>
                <a:sym typeface="Aptos Bold"/>
              </a:endParaRPr>
            </a:p>
          </p:txBody>
        </p:sp>
      </p:grpSp>
      <p:grpSp>
        <p:nvGrpSpPr>
          <p:cNvPr id="78" name="Group 78"/>
          <p:cNvGrpSpPr/>
          <p:nvPr/>
        </p:nvGrpSpPr>
        <p:grpSpPr>
          <a:xfrm>
            <a:off x="4434791" y="5866854"/>
            <a:ext cx="1209421" cy="831320"/>
            <a:chOff x="0" y="0"/>
            <a:chExt cx="472989" cy="337952"/>
          </a:xfrm>
        </p:grpSpPr>
        <p:sp>
          <p:nvSpPr>
            <p:cNvPr id="79" name="Freeform 79"/>
            <p:cNvSpPr/>
            <p:nvPr/>
          </p:nvSpPr>
          <p:spPr>
            <a:xfrm>
              <a:off x="0" y="0"/>
              <a:ext cx="472989" cy="337952"/>
            </a:xfrm>
            <a:custGeom>
              <a:avLst/>
              <a:gdLst/>
              <a:ahLst/>
              <a:cxnLst/>
              <a:rect l="l" t="t" r="r" b="b"/>
              <a:pathLst>
                <a:path w="472989" h="337952">
                  <a:moveTo>
                    <a:pt x="269789" y="0"/>
                  </a:moveTo>
                  <a:cubicBezTo>
                    <a:pt x="382013" y="0"/>
                    <a:pt x="472989" y="75653"/>
                    <a:pt x="472989" y="168976"/>
                  </a:cubicBezTo>
                  <a:cubicBezTo>
                    <a:pt x="472989" y="262299"/>
                    <a:pt x="382013" y="337952"/>
                    <a:pt x="269789" y="337952"/>
                  </a:cubicBezTo>
                  <a:lnTo>
                    <a:pt x="203200" y="337952"/>
                  </a:lnTo>
                  <a:cubicBezTo>
                    <a:pt x="90976" y="337952"/>
                    <a:pt x="0" y="262299"/>
                    <a:pt x="0" y="168976"/>
                  </a:cubicBezTo>
                  <a:cubicBezTo>
                    <a:pt x="0" y="75653"/>
                    <a:pt x="90976" y="0"/>
                    <a:pt x="203200" y="0"/>
                  </a:cubicBezTo>
                  <a:close/>
                </a:path>
              </a:pathLst>
            </a:custGeom>
            <a:solidFill>
              <a:srgbClr val="4B8AB3"/>
            </a:solidFill>
          </p:spPr>
          <p:txBody>
            <a:bodyPr/>
            <a:lstStyle/>
            <a:p>
              <a:pPr defTabSz="534650"/>
              <a:endParaRPr lang="en-AU" sz="1052">
                <a:solidFill>
                  <a:prstClr val="black"/>
                </a:solidFill>
                <a:latin typeface="Calibri"/>
              </a:endParaRPr>
            </a:p>
          </p:txBody>
        </p:sp>
        <p:sp>
          <p:nvSpPr>
            <p:cNvPr id="80" name="TextBox 80"/>
            <p:cNvSpPr txBox="1"/>
            <p:nvPr/>
          </p:nvSpPr>
          <p:spPr>
            <a:xfrm>
              <a:off x="0" y="-28575"/>
              <a:ext cx="472989" cy="366527"/>
            </a:xfrm>
            <a:prstGeom prst="rect">
              <a:avLst/>
            </a:prstGeom>
          </p:spPr>
          <p:txBody>
            <a:bodyPr lIns="29704" tIns="29704" rIns="29704" bIns="29704" rtlCol="0" anchor="ctr"/>
            <a:lstStyle/>
            <a:p>
              <a:pPr algn="ctr" defTabSz="534650">
                <a:lnSpc>
                  <a:spcPts val="1228"/>
                </a:lnSpc>
              </a:pPr>
              <a:r>
                <a:rPr lang="en-US" sz="1000" b="1" dirty="0">
                  <a:solidFill>
                    <a:srgbClr val="FEFEFF"/>
                  </a:solidFill>
                  <a:latin typeface="Aptos Bold"/>
                  <a:ea typeface="Aptos Bold"/>
                  <a:cs typeface="Aptos Bold"/>
                  <a:sym typeface="Aptos Bold"/>
                </a:rPr>
                <a:t>20-40 mins </a:t>
              </a:r>
              <a:r>
                <a:rPr lang="en-US" sz="1000" b="1" dirty="0">
                  <a:latin typeface="Aptos" panose="020B0004020202020204" pitchFamily="34" charset="0"/>
                  <a:ea typeface="Canva Sans"/>
                  <a:cs typeface="Canva Sans"/>
                  <a:sym typeface="Canva Sans"/>
                  <a:hlinkClick r:id="rId8">
                    <a:extLst>
                      <a:ext uri="{A12FA001-AC4F-418D-AE19-62706E023703}">
                        <ahyp:hlinkClr xmlns:ahyp="http://schemas.microsoft.com/office/drawing/2018/hyperlinkcolor" val="tx"/>
                      </a:ext>
                    </a:extLst>
                  </a:hlinkClick>
                </a:rPr>
                <a:t>92112</a:t>
              </a:r>
              <a:endParaRPr lang="en-US" sz="1000" b="1" dirty="0">
                <a:latin typeface="Aptos Bold"/>
                <a:ea typeface="Aptos Bold"/>
                <a:cs typeface="Aptos Bold"/>
                <a:sym typeface="Aptos Bold"/>
              </a:endParaRPr>
            </a:p>
            <a:p>
              <a:pPr algn="ctr" defTabSz="534650">
                <a:lnSpc>
                  <a:spcPts val="1228"/>
                </a:lnSpc>
              </a:pPr>
              <a:endParaRPr lang="en-US" sz="1000" b="1" dirty="0">
                <a:solidFill>
                  <a:srgbClr val="FEFEFF"/>
                </a:solidFill>
                <a:latin typeface="Aptos Bold"/>
                <a:ea typeface="Aptos Bold"/>
                <a:cs typeface="Aptos Bold"/>
                <a:sym typeface="Aptos Bold"/>
              </a:endParaRPr>
            </a:p>
            <a:p>
              <a:pPr algn="ctr" defTabSz="534650">
                <a:lnSpc>
                  <a:spcPts val="1228"/>
                </a:lnSpc>
              </a:pPr>
              <a:r>
                <a:rPr lang="en-US" sz="1000" b="1" dirty="0">
                  <a:solidFill>
                    <a:srgbClr val="FEFEFF"/>
                  </a:solidFill>
                  <a:latin typeface="Aptos Bold"/>
                  <a:ea typeface="Aptos Bold"/>
                  <a:cs typeface="Aptos Bold"/>
                  <a:sym typeface="Aptos Bold"/>
                </a:rPr>
                <a:t>40+ mins </a:t>
              </a:r>
              <a:r>
                <a:rPr lang="en-US" sz="1000" b="1" dirty="0">
                  <a:latin typeface="Aptos" panose="020B0004020202020204" pitchFamily="34" charset="0"/>
                  <a:ea typeface="Canva Sans"/>
                  <a:cs typeface="Canva Sans"/>
                  <a:sym typeface="Canva Sans"/>
                  <a:hlinkClick r:id="rId9">
                    <a:extLst>
                      <a:ext uri="{A12FA001-AC4F-418D-AE19-62706E023703}">
                        <ahyp:hlinkClr xmlns:ahyp="http://schemas.microsoft.com/office/drawing/2018/hyperlinkcolor" val="tx"/>
                      </a:ext>
                    </a:extLst>
                  </a:hlinkClick>
                </a:rPr>
                <a:t>92113</a:t>
              </a:r>
              <a:endParaRPr lang="en-US" sz="1000" b="1" dirty="0">
                <a:latin typeface="Aptos Bold"/>
                <a:ea typeface="Aptos Bold"/>
                <a:cs typeface="Aptos Bold"/>
                <a:sym typeface="Aptos Bold"/>
              </a:endParaRPr>
            </a:p>
          </p:txBody>
        </p:sp>
      </p:grpSp>
      <p:grpSp>
        <p:nvGrpSpPr>
          <p:cNvPr id="81" name="Group 81"/>
          <p:cNvGrpSpPr/>
          <p:nvPr/>
        </p:nvGrpSpPr>
        <p:grpSpPr>
          <a:xfrm>
            <a:off x="5690721" y="5812001"/>
            <a:ext cx="1046744" cy="879300"/>
            <a:chOff x="0" y="0"/>
            <a:chExt cx="439695" cy="337952"/>
          </a:xfrm>
        </p:grpSpPr>
        <p:sp>
          <p:nvSpPr>
            <p:cNvPr id="82" name="Freeform 82"/>
            <p:cNvSpPr/>
            <p:nvPr/>
          </p:nvSpPr>
          <p:spPr>
            <a:xfrm>
              <a:off x="0" y="0"/>
              <a:ext cx="439695" cy="337952"/>
            </a:xfrm>
            <a:custGeom>
              <a:avLst/>
              <a:gdLst/>
              <a:ahLst/>
              <a:cxnLst/>
              <a:rect l="l" t="t" r="r" b="b"/>
              <a:pathLst>
                <a:path w="439695" h="337952">
                  <a:moveTo>
                    <a:pt x="236495" y="0"/>
                  </a:moveTo>
                  <a:cubicBezTo>
                    <a:pt x="348719" y="0"/>
                    <a:pt x="439695" y="75653"/>
                    <a:pt x="439695" y="168976"/>
                  </a:cubicBezTo>
                  <a:cubicBezTo>
                    <a:pt x="439695" y="262299"/>
                    <a:pt x="348719" y="337952"/>
                    <a:pt x="236495" y="337952"/>
                  </a:cubicBezTo>
                  <a:lnTo>
                    <a:pt x="203200" y="337952"/>
                  </a:lnTo>
                  <a:cubicBezTo>
                    <a:pt x="90976" y="337952"/>
                    <a:pt x="0" y="262299"/>
                    <a:pt x="0" y="168976"/>
                  </a:cubicBezTo>
                  <a:cubicBezTo>
                    <a:pt x="0" y="75653"/>
                    <a:pt x="90976" y="0"/>
                    <a:pt x="203200" y="0"/>
                  </a:cubicBezTo>
                  <a:close/>
                </a:path>
              </a:pathLst>
            </a:custGeom>
            <a:solidFill>
              <a:srgbClr val="41BBAA"/>
            </a:solidFill>
          </p:spPr>
          <p:txBody>
            <a:bodyPr/>
            <a:lstStyle/>
            <a:p>
              <a:pPr defTabSz="534650"/>
              <a:endParaRPr lang="en-AU" sz="1052">
                <a:solidFill>
                  <a:prstClr val="black"/>
                </a:solidFill>
                <a:latin typeface="Calibri"/>
              </a:endParaRPr>
            </a:p>
          </p:txBody>
        </p:sp>
        <p:sp>
          <p:nvSpPr>
            <p:cNvPr id="83" name="TextBox 83"/>
            <p:cNvSpPr txBox="1"/>
            <p:nvPr/>
          </p:nvSpPr>
          <p:spPr>
            <a:xfrm>
              <a:off x="0" y="-28575"/>
              <a:ext cx="439695" cy="366527"/>
            </a:xfrm>
            <a:prstGeom prst="rect">
              <a:avLst/>
            </a:prstGeom>
          </p:spPr>
          <p:txBody>
            <a:bodyPr lIns="29704" tIns="29704" rIns="29704" bIns="29704" rtlCol="0" anchor="ctr"/>
            <a:lstStyle/>
            <a:p>
              <a:pPr algn="ctr" defTabSz="534650">
                <a:lnSpc>
                  <a:spcPts val="1228"/>
                </a:lnSpc>
              </a:pPr>
              <a:r>
                <a:rPr lang="en-US" sz="1000" b="1" dirty="0">
                  <a:solidFill>
                    <a:srgbClr val="FEFEFF"/>
                  </a:solidFill>
                  <a:latin typeface="Aptos Bold"/>
                  <a:ea typeface="Aptos Bold"/>
                  <a:cs typeface="Aptos Bold"/>
                  <a:sym typeface="Aptos Bold"/>
                </a:rPr>
                <a:t>20-40 mins </a:t>
              </a:r>
              <a:r>
                <a:rPr lang="en-US" sz="1000" b="1" dirty="0">
                  <a:latin typeface="Aptos" panose="020B0004020202020204" pitchFamily="34" charset="0"/>
                  <a:ea typeface="Canva Sans"/>
                  <a:cs typeface="Canva Sans"/>
                  <a:sym typeface="Canva Sans"/>
                  <a:hlinkClick r:id="rId10">
                    <a:extLst>
                      <a:ext uri="{A12FA001-AC4F-418D-AE19-62706E023703}">
                        <ahyp:hlinkClr xmlns:ahyp="http://schemas.microsoft.com/office/drawing/2018/hyperlinkcolor" val="tx"/>
                      </a:ext>
                    </a:extLst>
                  </a:hlinkClick>
                </a:rPr>
                <a:t>281</a:t>
              </a:r>
              <a:endParaRPr lang="en-US" sz="1000" b="1" dirty="0">
                <a:latin typeface="Aptos Bold"/>
                <a:ea typeface="Aptos Bold"/>
                <a:cs typeface="Aptos Bold"/>
                <a:sym typeface="Aptos Bold"/>
              </a:endParaRPr>
            </a:p>
            <a:p>
              <a:pPr algn="ctr" defTabSz="534650">
                <a:lnSpc>
                  <a:spcPts val="1228"/>
                </a:lnSpc>
              </a:pPr>
              <a:endParaRPr lang="en-US" sz="1000" b="1" dirty="0">
                <a:solidFill>
                  <a:srgbClr val="FEFEFF"/>
                </a:solidFill>
                <a:latin typeface="Aptos Bold"/>
                <a:ea typeface="Aptos Bold"/>
                <a:cs typeface="Aptos Bold"/>
                <a:sym typeface="Aptos Bold"/>
              </a:endParaRPr>
            </a:p>
            <a:p>
              <a:pPr algn="ctr" defTabSz="534650">
                <a:lnSpc>
                  <a:spcPts val="1228"/>
                </a:lnSpc>
              </a:pPr>
              <a:r>
                <a:rPr lang="en-US" sz="1000" b="1" dirty="0">
                  <a:solidFill>
                    <a:srgbClr val="FEFEFF"/>
                  </a:solidFill>
                  <a:latin typeface="Aptos Bold"/>
                  <a:ea typeface="Aptos Bold"/>
                  <a:cs typeface="Aptos Bold"/>
                  <a:sym typeface="Aptos Bold"/>
                </a:rPr>
                <a:t>40+ mins </a:t>
              </a:r>
              <a:r>
                <a:rPr lang="en-US" sz="1000" b="1" dirty="0">
                  <a:latin typeface="Aptos" panose="020B0004020202020204" pitchFamily="34" charset="0"/>
                  <a:ea typeface="Canva Sans"/>
                  <a:cs typeface="Canva Sans"/>
                  <a:sym typeface="Canva Sans"/>
                  <a:hlinkClick r:id="rId11">
                    <a:extLst>
                      <a:ext uri="{A12FA001-AC4F-418D-AE19-62706E023703}">
                        <ahyp:hlinkClr xmlns:ahyp="http://schemas.microsoft.com/office/drawing/2018/hyperlinkcolor" val="tx"/>
                      </a:ext>
                    </a:extLst>
                  </a:hlinkClick>
                </a:rPr>
                <a:t>282</a:t>
              </a:r>
              <a:endParaRPr lang="en-US" sz="1000" b="1" dirty="0">
                <a:latin typeface="Aptos Bold"/>
                <a:ea typeface="Aptos Bold"/>
                <a:cs typeface="Aptos Bold"/>
                <a:sym typeface="Aptos Bold"/>
              </a:endParaRPr>
            </a:p>
          </p:txBody>
        </p:sp>
      </p:grpSp>
      <p:grpSp>
        <p:nvGrpSpPr>
          <p:cNvPr id="84" name="Group 84"/>
          <p:cNvGrpSpPr/>
          <p:nvPr/>
        </p:nvGrpSpPr>
        <p:grpSpPr>
          <a:xfrm>
            <a:off x="6751400" y="5818873"/>
            <a:ext cx="1193654" cy="879300"/>
            <a:chOff x="0" y="0"/>
            <a:chExt cx="462504" cy="337952"/>
          </a:xfrm>
        </p:grpSpPr>
        <p:sp>
          <p:nvSpPr>
            <p:cNvPr id="85" name="Freeform 85"/>
            <p:cNvSpPr/>
            <p:nvPr/>
          </p:nvSpPr>
          <p:spPr>
            <a:xfrm>
              <a:off x="0" y="0"/>
              <a:ext cx="462504" cy="337952"/>
            </a:xfrm>
            <a:custGeom>
              <a:avLst/>
              <a:gdLst/>
              <a:ahLst/>
              <a:cxnLst/>
              <a:rect l="l" t="t" r="r" b="b"/>
              <a:pathLst>
                <a:path w="462504" h="337952">
                  <a:moveTo>
                    <a:pt x="259304" y="0"/>
                  </a:moveTo>
                  <a:cubicBezTo>
                    <a:pt x="371529" y="0"/>
                    <a:pt x="462504" y="75653"/>
                    <a:pt x="462504" y="168976"/>
                  </a:cubicBezTo>
                  <a:cubicBezTo>
                    <a:pt x="462504" y="262299"/>
                    <a:pt x="371529" y="337952"/>
                    <a:pt x="259304" y="337952"/>
                  </a:cubicBezTo>
                  <a:lnTo>
                    <a:pt x="203200" y="337952"/>
                  </a:lnTo>
                  <a:cubicBezTo>
                    <a:pt x="90976" y="337952"/>
                    <a:pt x="0" y="262299"/>
                    <a:pt x="0" y="168976"/>
                  </a:cubicBezTo>
                  <a:cubicBezTo>
                    <a:pt x="0" y="75653"/>
                    <a:pt x="90976" y="0"/>
                    <a:pt x="203200" y="0"/>
                  </a:cubicBezTo>
                  <a:close/>
                </a:path>
              </a:pathLst>
            </a:custGeom>
            <a:solidFill>
              <a:srgbClr val="41BBAA"/>
            </a:solidFill>
          </p:spPr>
          <p:txBody>
            <a:bodyPr/>
            <a:lstStyle/>
            <a:p>
              <a:pPr defTabSz="534650"/>
              <a:endParaRPr lang="en-AU" sz="1052">
                <a:solidFill>
                  <a:prstClr val="black"/>
                </a:solidFill>
                <a:latin typeface="Calibri"/>
              </a:endParaRPr>
            </a:p>
          </p:txBody>
        </p:sp>
        <p:sp>
          <p:nvSpPr>
            <p:cNvPr id="86" name="TextBox 86"/>
            <p:cNvSpPr txBox="1"/>
            <p:nvPr/>
          </p:nvSpPr>
          <p:spPr>
            <a:xfrm>
              <a:off x="0" y="-28575"/>
              <a:ext cx="462504" cy="366527"/>
            </a:xfrm>
            <a:prstGeom prst="rect">
              <a:avLst/>
            </a:prstGeom>
          </p:spPr>
          <p:txBody>
            <a:bodyPr lIns="29704" tIns="29704" rIns="29704" bIns="29704" rtlCol="0" anchor="ctr"/>
            <a:lstStyle/>
            <a:p>
              <a:pPr algn="ctr" defTabSz="534650">
                <a:lnSpc>
                  <a:spcPts val="1228"/>
                </a:lnSpc>
              </a:pPr>
              <a:r>
                <a:rPr lang="en-US" sz="1000" b="1" dirty="0">
                  <a:solidFill>
                    <a:srgbClr val="FEFEFF"/>
                  </a:solidFill>
                  <a:latin typeface="Aptos Bold"/>
                  <a:ea typeface="Aptos Bold"/>
                  <a:cs typeface="Aptos Bold"/>
                  <a:sym typeface="Aptos Bold"/>
                </a:rPr>
                <a:t>20-40 mins </a:t>
              </a:r>
              <a:r>
                <a:rPr lang="en-US" sz="1000" b="1" dirty="0">
                  <a:latin typeface="Aptos" panose="020B0004020202020204" pitchFamily="34" charset="0"/>
                  <a:ea typeface="Canva Sans"/>
                  <a:cs typeface="Canva Sans"/>
                  <a:sym typeface="Canva Sans"/>
                  <a:hlinkClick r:id="rId12">
                    <a:extLst>
                      <a:ext uri="{A12FA001-AC4F-418D-AE19-62706E023703}">
                        <ahyp:hlinkClr xmlns:ahyp="http://schemas.microsoft.com/office/drawing/2018/hyperlinkcolor" val="tx"/>
                      </a:ext>
                    </a:extLst>
                  </a:hlinkClick>
                </a:rPr>
                <a:t>92122</a:t>
              </a:r>
              <a:r>
                <a:rPr lang="en-US" sz="1000" dirty="0">
                  <a:latin typeface="Aptos" panose="020B0004020202020204" pitchFamily="34" charset="0"/>
                  <a:ea typeface="Canva Sans"/>
                  <a:cs typeface="Canva Sans"/>
                  <a:sym typeface="Canva Sans"/>
                </a:rPr>
                <a:t> </a:t>
              </a:r>
              <a:endParaRPr lang="en-US" sz="1000" b="1" dirty="0">
                <a:latin typeface="Aptos Bold"/>
                <a:ea typeface="Aptos Bold"/>
                <a:cs typeface="Aptos Bold"/>
                <a:sym typeface="Aptos Bold"/>
              </a:endParaRPr>
            </a:p>
            <a:p>
              <a:pPr algn="ctr" defTabSz="534650">
                <a:lnSpc>
                  <a:spcPts val="1228"/>
                </a:lnSpc>
              </a:pPr>
              <a:endParaRPr lang="en-US" sz="1000" b="1" dirty="0">
                <a:solidFill>
                  <a:srgbClr val="FEFEFF"/>
                </a:solidFill>
                <a:latin typeface="Aptos Bold"/>
                <a:ea typeface="Aptos Bold"/>
                <a:cs typeface="Aptos Bold"/>
                <a:sym typeface="Aptos Bold"/>
              </a:endParaRPr>
            </a:p>
            <a:p>
              <a:pPr algn="ctr" defTabSz="534650">
                <a:lnSpc>
                  <a:spcPts val="1228"/>
                </a:lnSpc>
              </a:pPr>
              <a:r>
                <a:rPr lang="en-US" sz="1000" b="1" dirty="0">
                  <a:solidFill>
                    <a:srgbClr val="FEFEFF"/>
                  </a:solidFill>
                  <a:latin typeface="Aptos Bold"/>
                  <a:ea typeface="Aptos Bold"/>
                  <a:cs typeface="Aptos Bold"/>
                  <a:sym typeface="Aptos Bold"/>
                </a:rPr>
                <a:t>40+ mins </a:t>
              </a:r>
              <a:r>
                <a:rPr lang="en-US" sz="1000" b="1" dirty="0">
                  <a:latin typeface="Aptos" panose="020B0004020202020204" pitchFamily="34" charset="0"/>
                  <a:ea typeface="Canva Sans"/>
                  <a:cs typeface="Canva Sans"/>
                  <a:sym typeface="Canva Sans"/>
                  <a:hlinkClick r:id="rId13">
                    <a:extLst>
                      <a:ext uri="{A12FA001-AC4F-418D-AE19-62706E023703}">
                        <ahyp:hlinkClr xmlns:ahyp="http://schemas.microsoft.com/office/drawing/2018/hyperlinkcolor" val="tx"/>
                      </a:ext>
                    </a:extLst>
                  </a:hlinkClick>
                </a:rPr>
                <a:t>92123</a:t>
              </a:r>
              <a:r>
                <a:rPr lang="en-US" sz="1000" b="1" dirty="0">
                  <a:latin typeface="Aptos" panose="020B0004020202020204" pitchFamily="34" charset="0"/>
                  <a:ea typeface="Canva Sans"/>
                  <a:cs typeface="Canva Sans"/>
                  <a:sym typeface="Canva Sans"/>
                </a:rPr>
                <a:t> </a:t>
              </a:r>
              <a:endParaRPr lang="en-US" sz="1000" b="1" dirty="0">
                <a:latin typeface="Aptos Bold"/>
                <a:ea typeface="Aptos Bold"/>
                <a:cs typeface="Aptos Bold"/>
                <a:sym typeface="Aptos Bold"/>
              </a:endParaRPr>
            </a:p>
          </p:txBody>
        </p:sp>
      </p:grpSp>
      <p:grpSp>
        <p:nvGrpSpPr>
          <p:cNvPr id="87" name="Group 87"/>
          <p:cNvGrpSpPr/>
          <p:nvPr/>
        </p:nvGrpSpPr>
        <p:grpSpPr>
          <a:xfrm>
            <a:off x="7987675" y="5812001"/>
            <a:ext cx="1046744" cy="860161"/>
            <a:chOff x="0" y="0"/>
            <a:chExt cx="439695" cy="337952"/>
          </a:xfrm>
        </p:grpSpPr>
        <p:sp>
          <p:nvSpPr>
            <p:cNvPr id="88" name="Freeform 88"/>
            <p:cNvSpPr/>
            <p:nvPr/>
          </p:nvSpPr>
          <p:spPr>
            <a:xfrm>
              <a:off x="0" y="0"/>
              <a:ext cx="439695" cy="337952"/>
            </a:xfrm>
            <a:custGeom>
              <a:avLst/>
              <a:gdLst/>
              <a:ahLst/>
              <a:cxnLst/>
              <a:rect l="l" t="t" r="r" b="b"/>
              <a:pathLst>
                <a:path w="439695" h="337952">
                  <a:moveTo>
                    <a:pt x="236495" y="0"/>
                  </a:moveTo>
                  <a:cubicBezTo>
                    <a:pt x="348719" y="0"/>
                    <a:pt x="439695" y="75653"/>
                    <a:pt x="439695" y="168976"/>
                  </a:cubicBezTo>
                  <a:cubicBezTo>
                    <a:pt x="439695" y="262299"/>
                    <a:pt x="348719" y="337952"/>
                    <a:pt x="236495" y="337952"/>
                  </a:cubicBezTo>
                  <a:lnTo>
                    <a:pt x="203200" y="337952"/>
                  </a:lnTo>
                  <a:cubicBezTo>
                    <a:pt x="90976" y="337952"/>
                    <a:pt x="0" y="262299"/>
                    <a:pt x="0" y="168976"/>
                  </a:cubicBezTo>
                  <a:cubicBezTo>
                    <a:pt x="0" y="75653"/>
                    <a:pt x="90976" y="0"/>
                    <a:pt x="203200" y="0"/>
                  </a:cubicBezTo>
                  <a:close/>
                </a:path>
              </a:pathLst>
            </a:custGeom>
            <a:solidFill>
              <a:srgbClr val="41BBAA"/>
            </a:solidFill>
          </p:spPr>
          <p:txBody>
            <a:bodyPr/>
            <a:lstStyle/>
            <a:p>
              <a:pPr defTabSz="534650"/>
              <a:endParaRPr lang="en-AU" sz="1052">
                <a:solidFill>
                  <a:prstClr val="black"/>
                </a:solidFill>
                <a:latin typeface="Calibri"/>
              </a:endParaRPr>
            </a:p>
          </p:txBody>
        </p:sp>
        <p:sp>
          <p:nvSpPr>
            <p:cNvPr id="89" name="TextBox 89"/>
            <p:cNvSpPr txBox="1"/>
            <p:nvPr/>
          </p:nvSpPr>
          <p:spPr>
            <a:xfrm>
              <a:off x="0" y="-28575"/>
              <a:ext cx="439695" cy="366527"/>
            </a:xfrm>
            <a:prstGeom prst="rect">
              <a:avLst/>
            </a:prstGeom>
          </p:spPr>
          <p:txBody>
            <a:bodyPr lIns="29704" tIns="29704" rIns="29704" bIns="29704" rtlCol="0" anchor="ctr"/>
            <a:lstStyle/>
            <a:p>
              <a:pPr algn="ctr" defTabSz="534650">
                <a:lnSpc>
                  <a:spcPts val="1228"/>
                </a:lnSpc>
              </a:pPr>
              <a:r>
                <a:rPr lang="en-US" sz="1000" b="1" dirty="0">
                  <a:solidFill>
                    <a:srgbClr val="FEFEFF"/>
                  </a:solidFill>
                  <a:latin typeface="Aptos Bold"/>
                  <a:ea typeface="Aptos Bold"/>
                  <a:cs typeface="Aptos Bold"/>
                  <a:sym typeface="Aptos Bold"/>
                </a:rPr>
                <a:t>20-40 mins </a:t>
              </a:r>
              <a:r>
                <a:rPr lang="en-US" sz="1000" b="1" dirty="0">
                  <a:latin typeface="Aptos" panose="020B0004020202020204" pitchFamily="34" charset="0"/>
                  <a:ea typeface="Canva Sans"/>
                  <a:cs typeface="Canva Sans"/>
                  <a:sym typeface="Canva Sans"/>
                  <a:hlinkClick r:id="rId14">
                    <a:extLst>
                      <a:ext uri="{A12FA001-AC4F-418D-AE19-62706E023703}">
                        <ahyp:hlinkClr xmlns:ahyp="http://schemas.microsoft.com/office/drawing/2018/hyperlinkcolor" val="tx"/>
                      </a:ext>
                    </a:extLst>
                  </a:hlinkClick>
                </a:rPr>
                <a:t>272</a:t>
              </a:r>
              <a:endParaRPr lang="en-US" sz="1000" b="1" dirty="0">
                <a:latin typeface="Aptos Bold"/>
                <a:ea typeface="Aptos Bold"/>
                <a:cs typeface="Aptos Bold"/>
                <a:sym typeface="Aptos Bold"/>
              </a:endParaRPr>
            </a:p>
            <a:p>
              <a:pPr algn="ctr" defTabSz="534650">
                <a:lnSpc>
                  <a:spcPts val="1228"/>
                </a:lnSpc>
              </a:pPr>
              <a:endParaRPr lang="en-US" sz="1000" b="1" dirty="0">
                <a:solidFill>
                  <a:srgbClr val="FEFEFF"/>
                </a:solidFill>
                <a:latin typeface="Aptos Bold"/>
                <a:ea typeface="Aptos Bold"/>
                <a:cs typeface="Aptos Bold"/>
                <a:sym typeface="Aptos Bold"/>
              </a:endParaRPr>
            </a:p>
            <a:p>
              <a:pPr algn="ctr" defTabSz="534650">
                <a:lnSpc>
                  <a:spcPts val="1228"/>
                </a:lnSpc>
              </a:pPr>
              <a:r>
                <a:rPr lang="en-US" sz="1000" b="1" dirty="0">
                  <a:solidFill>
                    <a:srgbClr val="FEFEFF"/>
                  </a:solidFill>
                  <a:latin typeface="Aptos Bold"/>
                  <a:ea typeface="Aptos Bold"/>
                  <a:cs typeface="Aptos Bold"/>
                  <a:sym typeface="Aptos Bold"/>
                </a:rPr>
                <a:t>40+ mins </a:t>
              </a:r>
              <a:r>
                <a:rPr lang="en-US" sz="1000" b="1" dirty="0">
                  <a:latin typeface="Aptos" panose="020B0004020202020204" pitchFamily="34" charset="0"/>
                  <a:ea typeface="Canva Sans"/>
                  <a:cs typeface="Canva Sans"/>
                  <a:sym typeface="Canva Sans"/>
                  <a:hlinkClick r:id="rId15">
                    <a:extLst>
                      <a:ext uri="{A12FA001-AC4F-418D-AE19-62706E023703}">
                        <ahyp:hlinkClr xmlns:ahyp="http://schemas.microsoft.com/office/drawing/2018/hyperlinkcolor" val="tx"/>
                      </a:ext>
                    </a:extLst>
                  </a:hlinkClick>
                </a:rPr>
                <a:t>276</a:t>
              </a:r>
              <a:endParaRPr lang="en-US" sz="1000" b="1" dirty="0">
                <a:latin typeface="Aptos Bold"/>
                <a:ea typeface="Aptos Bold"/>
                <a:cs typeface="Aptos Bold"/>
                <a:sym typeface="Aptos Bold"/>
              </a:endParaRPr>
            </a:p>
          </p:txBody>
        </p:sp>
      </p:grpSp>
      <p:grpSp>
        <p:nvGrpSpPr>
          <p:cNvPr id="90" name="Group 90"/>
          <p:cNvGrpSpPr/>
          <p:nvPr/>
        </p:nvGrpSpPr>
        <p:grpSpPr>
          <a:xfrm>
            <a:off x="9062771" y="5687744"/>
            <a:ext cx="1291978" cy="1011276"/>
            <a:chOff x="0" y="-28575"/>
            <a:chExt cx="481063" cy="397016"/>
          </a:xfrm>
        </p:grpSpPr>
        <p:sp>
          <p:nvSpPr>
            <p:cNvPr id="91" name="Freeform 91"/>
            <p:cNvSpPr/>
            <p:nvPr/>
          </p:nvSpPr>
          <p:spPr>
            <a:xfrm>
              <a:off x="0" y="0"/>
              <a:ext cx="460504" cy="337952"/>
            </a:xfrm>
            <a:custGeom>
              <a:avLst/>
              <a:gdLst/>
              <a:ahLst/>
              <a:cxnLst/>
              <a:rect l="l" t="t" r="r" b="b"/>
              <a:pathLst>
                <a:path w="460504" h="337952">
                  <a:moveTo>
                    <a:pt x="257304" y="0"/>
                  </a:moveTo>
                  <a:cubicBezTo>
                    <a:pt x="369528" y="0"/>
                    <a:pt x="460504" y="75653"/>
                    <a:pt x="460504" y="168976"/>
                  </a:cubicBezTo>
                  <a:cubicBezTo>
                    <a:pt x="460504" y="262299"/>
                    <a:pt x="369528" y="337952"/>
                    <a:pt x="257304" y="337952"/>
                  </a:cubicBezTo>
                  <a:lnTo>
                    <a:pt x="203200" y="337952"/>
                  </a:lnTo>
                  <a:cubicBezTo>
                    <a:pt x="90976" y="337952"/>
                    <a:pt x="0" y="262299"/>
                    <a:pt x="0" y="168976"/>
                  </a:cubicBezTo>
                  <a:cubicBezTo>
                    <a:pt x="0" y="75653"/>
                    <a:pt x="90976" y="0"/>
                    <a:pt x="203200" y="0"/>
                  </a:cubicBezTo>
                  <a:close/>
                </a:path>
              </a:pathLst>
            </a:custGeom>
            <a:solidFill>
              <a:srgbClr val="41BBAA"/>
            </a:solidFill>
          </p:spPr>
          <p:txBody>
            <a:bodyPr/>
            <a:lstStyle/>
            <a:p>
              <a:pPr defTabSz="534650"/>
              <a:endParaRPr lang="en-AU" sz="1052">
                <a:solidFill>
                  <a:prstClr val="black"/>
                </a:solidFill>
                <a:latin typeface="Calibri"/>
              </a:endParaRPr>
            </a:p>
          </p:txBody>
        </p:sp>
        <p:sp>
          <p:nvSpPr>
            <p:cNvPr id="92" name="TextBox 92"/>
            <p:cNvSpPr txBox="1"/>
            <p:nvPr/>
          </p:nvSpPr>
          <p:spPr>
            <a:xfrm>
              <a:off x="0" y="-28575"/>
              <a:ext cx="481063" cy="397016"/>
            </a:xfrm>
            <a:prstGeom prst="rect">
              <a:avLst/>
            </a:prstGeom>
          </p:spPr>
          <p:txBody>
            <a:bodyPr lIns="29704" tIns="29704" rIns="29704" bIns="29704" rtlCol="0" anchor="ctr"/>
            <a:lstStyle/>
            <a:p>
              <a:pPr algn="ctr" defTabSz="534650">
                <a:lnSpc>
                  <a:spcPts val="1228"/>
                </a:lnSpc>
              </a:pPr>
              <a:r>
                <a:rPr lang="en-US" sz="1000" b="1">
                  <a:solidFill>
                    <a:srgbClr val="FEFEFF"/>
                  </a:solidFill>
                  <a:latin typeface="Aptos Bold"/>
                  <a:ea typeface="Aptos Bold"/>
                  <a:cs typeface="Aptos Bold"/>
                  <a:sym typeface="Aptos Bold"/>
                </a:rPr>
                <a:t>20-40 mins </a:t>
              </a:r>
              <a:r>
                <a:rPr lang="en-US" sz="1000" b="1">
                  <a:latin typeface="Aptos" panose="020B0004020202020204" pitchFamily="34" charset="0"/>
                  <a:ea typeface="Canva Sans"/>
                  <a:cs typeface="Canva Sans"/>
                  <a:sym typeface="Canva Sans"/>
                  <a:hlinkClick r:id="rId16">
                    <a:extLst>
                      <a:ext uri="{A12FA001-AC4F-418D-AE19-62706E023703}">
                        <ahyp:hlinkClr xmlns:ahyp="http://schemas.microsoft.com/office/drawing/2018/hyperlinkcolor" val="tx"/>
                      </a:ext>
                    </a:extLst>
                  </a:hlinkClick>
                </a:rPr>
                <a:t>92118</a:t>
              </a:r>
              <a:r>
                <a:rPr lang="en-US" sz="1000">
                  <a:latin typeface="Aptos" panose="020B0004020202020204" pitchFamily="34" charset="0"/>
                  <a:ea typeface="Canva Sans"/>
                  <a:cs typeface="Canva Sans"/>
                  <a:sym typeface="Canva Sans"/>
                </a:rPr>
                <a:t> </a:t>
              </a:r>
              <a:endParaRPr lang="en-US" sz="1000" b="1">
                <a:latin typeface="Aptos Bold"/>
                <a:ea typeface="Aptos Bold"/>
                <a:cs typeface="Aptos Bold"/>
                <a:sym typeface="Aptos Bold"/>
              </a:endParaRPr>
            </a:p>
            <a:p>
              <a:pPr algn="ctr" defTabSz="534650">
                <a:lnSpc>
                  <a:spcPts val="1228"/>
                </a:lnSpc>
              </a:pPr>
              <a:endParaRPr lang="en-US" sz="1000" b="1">
                <a:solidFill>
                  <a:srgbClr val="FEFEFF"/>
                </a:solidFill>
                <a:latin typeface="Aptos Bold"/>
                <a:ea typeface="Aptos Bold"/>
                <a:cs typeface="Aptos Bold"/>
                <a:sym typeface="Aptos Bold"/>
              </a:endParaRPr>
            </a:p>
            <a:p>
              <a:pPr algn="ctr" defTabSz="534650">
                <a:lnSpc>
                  <a:spcPts val="1228"/>
                </a:lnSpc>
              </a:pPr>
              <a:r>
                <a:rPr lang="en-US" sz="1000" b="1">
                  <a:solidFill>
                    <a:srgbClr val="FEFEFF"/>
                  </a:solidFill>
                  <a:latin typeface="Aptos Bold"/>
                  <a:ea typeface="Aptos Bold"/>
                  <a:cs typeface="Aptos Bold"/>
                  <a:sym typeface="Aptos Bold"/>
                </a:rPr>
                <a:t>40+ mins </a:t>
              </a:r>
              <a:r>
                <a:rPr lang="en-US" sz="1000" b="1">
                  <a:latin typeface="Aptos" panose="020B0004020202020204" pitchFamily="34" charset="0"/>
                  <a:ea typeface="Canva Sans"/>
                  <a:cs typeface="Canva Sans"/>
                  <a:sym typeface="Canva Sans"/>
                  <a:hlinkClick r:id="rId17">
                    <a:extLst>
                      <a:ext uri="{A12FA001-AC4F-418D-AE19-62706E023703}">
                        <ahyp:hlinkClr xmlns:ahyp="http://schemas.microsoft.com/office/drawing/2018/hyperlinkcolor" val="tx"/>
                      </a:ext>
                    </a:extLst>
                  </a:hlinkClick>
                </a:rPr>
                <a:t>92119</a:t>
              </a:r>
              <a:endParaRPr lang="en-US" sz="1000" b="1">
                <a:latin typeface="Aptos Bold"/>
                <a:ea typeface="Aptos Bold"/>
                <a:cs typeface="Aptos Bold"/>
                <a:sym typeface="Aptos Bold"/>
              </a:endParaRPr>
            </a:p>
          </p:txBody>
        </p:sp>
      </p:grpSp>
      <p:sp>
        <p:nvSpPr>
          <p:cNvPr id="101" name="Freeform 5">
            <a:extLst>
              <a:ext uri="{FF2B5EF4-FFF2-40B4-BE49-F238E27FC236}">
                <a16:creationId xmlns:a16="http://schemas.microsoft.com/office/drawing/2014/main" id="{C80329B1-B0FD-656B-7D24-62C78D2A6502}"/>
              </a:ext>
            </a:extLst>
          </p:cNvPr>
          <p:cNvSpPr/>
          <p:nvPr/>
        </p:nvSpPr>
        <p:spPr>
          <a:xfrm>
            <a:off x="7983904" y="23344"/>
            <a:ext cx="2709496" cy="672321"/>
          </a:xfrm>
          <a:custGeom>
            <a:avLst/>
            <a:gdLst/>
            <a:ahLst/>
            <a:cxnLst/>
            <a:rect l="l" t="t" r="r" b="b"/>
            <a:pathLst>
              <a:path w="2709496" h="672321">
                <a:moveTo>
                  <a:pt x="0" y="0"/>
                </a:moveTo>
                <a:lnTo>
                  <a:pt x="2709496" y="0"/>
                </a:lnTo>
                <a:lnTo>
                  <a:pt x="2709496" y="672321"/>
                </a:lnTo>
                <a:lnTo>
                  <a:pt x="0" y="672321"/>
                </a:lnTo>
                <a:lnTo>
                  <a:pt x="0" y="0"/>
                </a:lnTo>
                <a:close/>
              </a:path>
            </a:pathLst>
          </a:custGeom>
          <a:blipFill>
            <a:blip r:embed="rId18"/>
            <a:stretch>
              <a:fillRect l="-43859" r="-6140" b="-2781"/>
            </a:stretch>
          </a:blipFill>
        </p:spPr>
        <p:txBody>
          <a:bodyPr/>
          <a:lstStyle/>
          <a:p>
            <a:endParaRPr lang="en-AU"/>
          </a:p>
        </p:txBody>
      </p:sp>
      <p:sp>
        <p:nvSpPr>
          <p:cNvPr id="102" name="Rectangle: Rounded Corners 101">
            <a:extLst>
              <a:ext uri="{FF2B5EF4-FFF2-40B4-BE49-F238E27FC236}">
                <a16:creationId xmlns:a16="http://schemas.microsoft.com/office/drawing/2014/main" id="{7C2235C6-A41C-0CB4-95B8-56F91521A084}"/>
              </a:ext>
            </a:extLst>
          </p:cNvPr>
          <p:cNvSpPr/>
          <p:nvPr/>
        </p:nvSpPr>
        <p:spPr>
          <a:xfrm>
            <a:off x="135890" y="162234"/>
            <a:ext cx="7532348" cy="601823"/>
          </a:xfrm>
          <a:prstGeom prst="roundRect">
            <a:avLst/>
          </a:prstGeom>
          <a:solidFill>
            <a:schemeClr val="accent5">
              <a:lumMod val="40000"/>
              <a:lumOff val="6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lnSpc>
                <a:spcPts val="2379"/>
              </a:lnSpc>
            </a:pPr>
            <a:r>
              <a:rPr lang="en-US" b="1">
                <a:solidFill>
                  <a:srgbClr val="043C68"/>
                </a:solidFill>
                <a:latin typeface="Canva Sans Bold"/>
                <a:ea typeface="Canva Sans Bold"/>
                <a:cs typeface="Canva Sans Bold"/>
                <a:sym typeface="Canva Sans Bold"/>
              </a:rPr>
              <a:t>Flow Chart for Better Access MBS Items for MHTP </a:t>
            </a:r>
          </a:p>
        </p:txBody>
      </p:sp>
      <p:cxnSp>
        <p:nvCxnSpPr>
          <p:cNvPr id="110" name="Connector: Elbow 109">
            <a:extLst>
              <a:ext uri="{FF2B5EF4-FFF2-40B4-BE49-F238E27FC236}">
                <a16:creationId xmlns:a16="http://schemas.microsoft.com/office/drawing/2014/main" id="{0788929E-BD0C-820A-C427-AFED41BCB93A}"/>
              </a:ext>
            </a:extLst>
          </p:cNvPr>
          <p:cNvCxnSpPr>
            <a:cxnSpLocks/>
          </p:cNvCxnSpPr>
          <p:nvPr/>
        </p:nvCxnSpPr>
        <p:spPr>
          <a:xfrm>
            <a:off x="6142041" y="2122311"/>
            <a:ext cx="1284183" cy="776121"/>
          </a:xfrm>
          <a:prstGeom prst="bentConnector3">
            <a:avLst>
              <a:gd name="adj1" fmla="val 10010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1" name="Connector: Elbow 120">
            <a:extLst>
              <a:ext uri="{FF2B5EF4-FFF2-40B4-BE49-F238E27FC236}">
                <a16:creationId xmlns:a16="http://schemas.microsoft.com/office/drawing/2014/main" id="{C03ADC07-A760-833E-7FAA-07D3901BA647}"/>
              </a:ext>
            </a:extLst>
          </p:cNvPr>
          <p:cNvCxnSpPr>
            <a:cxnSpLocks/>
            <a:endCxn id="7" idx="0"/>
          </p:cNvCxnSpPr>
          <p:nvPr/>
        </p:nvCxnSpPr>
        <p:spPr>
          <a:xfrm rot="10800000" flipV="1">
            <a:off x="3198464" y="2188270"/>
            <a:ext cx="1304995" cy="69820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5FF631F0-8C3B-769A-7BD7-249567428DBB}"/>
              </a:ext>
            </a:extLst>
          </p:cNvPr>
          <p:cNvCxnSpPr>
            <a:cxnSpLocks/>
            <a:stCxn id="7" idx="2"/>
            <a:endCxn id="15" idx="0"/>
          </p:cNvCxnSpPr>
          <p:nvPr/>
        </p:nvCxnSpPr>
        <p:spPr>
          <a:xfrm>
            <a:off x="3198463" y="3501058"/>
            <a:ext cx="0" cy="3338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CB6C15CA-6122-1FA1-70CA-C56B8A001D16}"/>
              </a:ext>
            </a:extLst>
          </p:cNvPr>
          <p:cNvCxnSpPr>
            <a:cxnSpLocks/>
          </p:cNvCxnSpPr>
          <p:nvPr/>
        </p:nvCxnSpPr>
        <p:spPr>
          <a:xfrm>
            <a:off x="7547090" y="3501058"/>
            <a:ext cx="0" cy="3338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C1263BA1-224B-1769-7283-9EA37467F7AC}"/>
              </a:ext>
            </a:extLst>
          </p:cNvPr>
          <p:cNvCxnSpPr>
            <a:endCxn id="26" idx="0"/>
          </p:cNvCxnSpPr>
          <p:nvPr/>
        </p:nvCxnSpPr>
        <p:spPr>
          <a:xfrm flipH="1">
            <a:off x="7016903" y="4485601"/>
            <a:ext cx="140253" cy="1090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AB1862B0-A346-7495-4BC2-3C99E3CE09C3}"/>
              </a:ext>
            </a:extLst>
          </p:cNvPr>
          <p:cNvCxnSpPr/>
          <p:nvPr/>
        </p:nvCxnSpPr>
        <p:spPr>
          <a:xfrm>
            <a:off x="7983904" y="4485601"/>
            <a:ext cx="121518" cy="1724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7D84D655-114A-C0CA-C526-A99BAA5B92E7}"/>
              </a:ext>
            </a:extLst>
          </p:cNvPr>
          <p:cNvCxnSpPr/>
          <p:nvPr/>
        </p:nvCxnSpPr>
        <p:spPr>
          <a:xfrm flipH="1">
            <a:off x="6445956" y="5015929"/>
            <a:ext cx="198489" cy="2148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5CE52963-97A1-5F5B-2395-37F85C09CF11}"/>
              </a:ext>
            </a:extLst>
          </p:cNvPr>
          <p:cNvCxnSpPr>
            <a:endCxn id="57" idx="0"/>
          </p:cNvCxnSpPr>
          <p:nvPr/>
        </p:nvCxnSpPr>
        <p:spPr>
          <a:xfrm>
            <a:off x="7157156" y="5037475"/>
            <a:ext cx="103681" cy="1298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8887DBA7-5DCA-95BB-280A-3D35B254AD9E}"/>
              </a:ext>
            </a:extLst>
          </p:cNvPr>
          <p:cNvCxnSpPr>
            <a:stCxn id="32" idx="2"/>
            <a:endCxn id="48" idx="0"/>
          </p:cNvCxnSpPr>
          <p:nvPr/>
        </p:nvCxnSpPr>
        <p:spPr>
          <a:xfrm>
            <a:off x="8250691" y="5024708"/>
            <a:ext cx="0" cy="1426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7E2AC767-218A-4D98-09A2-6AF4F8BAAB70}"/>
              </a:ext>
            </a:extLst>
          </p:cNvPr>
          <p:cNvCxnSpPr/>
          <p:nvPr/>
        </p:nvCxnSpPr>
        <p:spPr>
          <a:xfrm>
            <a:off x="8701819" y="4928120"/>
            <a:ext cx="340581" cy="275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D63D4DEC-203E-904E-DF90-8DF780C8AE72}"/>
              </a:ext>
            </a:extLst>
          </p:cNvPr>
          <p:cNvCxnSpPr/>
          <p:nvPr/>
        </p:nvCxnSpPr>
        <p:spPr>
          <a:xfrm>
            <a:off x="6121073" y="5556045"/>
            <a:ext cx="0" cy="2463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E24DD5E1-C116-2661-9369-8F9410DE041E}"/>
              </a:ext>
            </a:extLst>
          </p:cNvPr>
          <p:cNvCxnSpPr>
            <a:stCxn id="57" idx="2"/>
          </p:cNvCxnSpPr>
          <p:nvPr/>
        </p:nvCxnSpPr>
        <p:spPr>
          <a:xfrm>
            <a:off x="7260837" y="5556045"/>
            <a:ext cx="0" cy="2628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5844E164-2436-BBC3-DFFB-00D529C9E484}"/>
              </a:ext>
            </a:extLst>
          </p:cNvPr>
          <p:cNvCxnSpPr>
            <a:stCxn id="48" idx="2"/>
          </p:cNvCxnSpPr>
          <p:nvPr/>
        </p:nvCxnSpPr>
        <p:spPr>
          <a:xfrm>
            <a:off x="8250691" y="5556045"/>
            <a:ext cx="27720" cy="2301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E93E284B-7C02-5927-8F8D-1B08807B1C0E}"/>
              </a:ext>
            </a:extLst>
          </p:cNvPr>
          <p:cNvCxnSpPr>
            <a:stCxn id="60" idx="2"/>
          </p:cNvCxnSpPr>
          <p:nvPr/>
        </p:nvCxnSpPr>
        <p:spPr>
          <a:xfrm>
            <a:off x="9308892" y="5556045"/>
            <a:ext cx="29760" cy="2071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6" name="Straight Arrow Connector 155">
            <a:extLst>
              <a:ext uri="{FF2B5EF4-FFF2-40B4-BE49-F238E27FC236}">
                <a16:creationId xmlns:a16="http://schemas.microsoft.com/office/drawing/2014/main" id="{56ED2C83-6840-4032-7FB2-701C346EF284}"/>
              </a:ext>
            </a:extLst>
          </p:cNvPr>
          <p:cNvCxnSpPr/>
          <p:nvPr/>
        </p:nvCxnSpPr>
        <p:spPr>
          <a:xfrm flipH="1">
            <a:off x="2658958" y="4449465"/>
            <a:ext cx="88377" cy="2953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8" name="Straight Arrow Connector 157">
            <a:extLst>
              <a:ext uri="{FF2B5EF4-FFF2-40B4-BE49-F238E27FC236}">
                <a16:creationId xmlns:a16="http://schemas.microsoft.com/office/drawing/2014/main" id="{71A91188-6708-9254-A9C1-F092C2D9C3D0}"/>
              </a:ext>
            </a:extLst>
          </p:cNvPr>
          <p:cNvCxnSpPr/>
          <p:nvPr/>
        </p:nvCxnSpPr>
        <p:spPr>
          <a:xfrm>
            <a:off x="3635022" y="4449465"/>
            <a:ext cx="103885" cy="3602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0" name="Straight Arrow Connector 159">
            <a:extLst>
              <a:ext uri="{FF2B5EF4-FFF2-40B4-BE49-F238E27FC236}">
                <a16:creationId xmlns:a16="http://schemas.microsoft.com/office/drawing/2014/main" id="{7FA54794-DCB9-087E-154F-821ACF04C825}"/>
              </a:ext>
            </a:extLst>
          </p:cNvPr>
          <p:cNvCxnSpPr/>
          <p:nvPr/>
        </p:nvCxnSpPr>
        <p:spPr>
          <a:xfrm flipH="1">
            <a:off x="1995153" y="5065660"/>
            <a:ext cx="244234" cy="2009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2" name="Straight Arrow Connector 161">
            <a:extLst>
              <a:ext uri="{FF2B5EF4-FFF2-40B4-BE49-F238E27FC236}">
                <a16:creationId xmlns:a16="http://schemas.microsoft.com/office/drawing/2014/main" id="{9A58F2C8-2C7A-7A40-AF31-AB67B18F72B7}"/>
              </a:ext>
            </a:extLst>
          </p:cNvPr>
          <p:cNvCxnSpPr/>
          <p:nvPr/>
        </p:nvCxnSpPr>
        <p:spPr>
          <a:xfrm>
            <a:off x="2747335" y="5102407"/>
            <a:ext cx="142621" cy="1642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8" name="Straight Arrow Connector 167">
            <a:extLst>
              <a:ext uri="{FF2B5EF4-FFF2-40B4-BE49-F238E27FC236}">
                <a16:creationId xmlns:a16="http://schemas.microsoft.com/office/drawing/2014/main" id="{9537DBE3-749D-7DEA-7948-A8B308A55816}"/>
              </a:ext>
            </a:extLst>
          </p:cNvPr>
          <p:cNvCxnSpPr/>
          <p:nvPr/>
        </p:nvCxnSpPr>
        <p:spPr>
          <a:xfrm flipH="1">
            <a:off x="3522133" y="5102407"/>
            <a:ext cx="112889" cy="1642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0" name="Straight Arrow Connector 169">
            <a:extLst>
              <a:ext uri="{FF2B5EF4-FFF2-40B4-BE49-F238E27FC236}">
                <a16:creationId xmlns:a16="http://schemas.microsoft.com/office/drawing/2014/main" id="{A588E5C8-69E7-184E-05FF-49B2A7A1C3CD}"/>
              </a:ext>
            </a:extLst>
          </p:cNvPr>
          <p:cNvCxnSpPr/>
          <p:nvPr/>
        </p:nvCxnSpPr>
        <p:spPr>
          <a:xfrm>
            <a:off x="4255842" y="5015929"/>
            <a:ext cx="247617" cy="2507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29BBA487-F991-ACE5-BEA7-C4CCC51EF96E}"/>
              </a:ext>
            </a:extLst>
          </p:cNvPr>
          <p:cNvCxnSpPr>
            <a:cxnSpLocks/>
          </p:cNvCxnSpPr>
          <p:nvPr/>
        </p:nvCxnSpPr>
        <p:spPr>
          <a:xfrm flipH="1">
            <a:off x="1408781" y="5543283"/>
            <a:ext cx="198514" cy="2532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FF62BD24-55DE-FAE8-3FA6-45ACD3A4851D}"/>
              </a:ext>
            </a:extLst>
          </p:cNvPr>
          <p:cNvCxnSpPr>
            <a:stCxn id="54" idx="2"/>
          </p:cNvCxnSpPr>
          <p:nvPr/>
        </p:nvCxnSpPr>
        <p:spPr>
          <a:xfrm>
            <a:off x="2747335" y="5591906"/>
            <a:ext cx="71310" cy="2105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id="{01CA20E9-0D1E-9C80-DD7A-A8F5E2A64855}"/>
              </a:ext>
            </a:extLst>
          </p:cNvPr>
          <p:cNvCxnSpPr/>
          <p:nvPr/>
        </p:nvCxnSpPr>
        <p:spPr>
          <a:xfrm>
            <a:off x="3902064" y="5591906"/>
            <a:ext cx="82914" cy="183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8" name="Straight Arrow Connector 177">
            <a:extLst>
              <a:ext uri="{FF2B5EF4-FFF2-40B4-BE49-F238E27FC236}">
                <a16:creationId xmlns:a16="http://schemas.microsoft.com/office/drawing/2014/main" id="{58E92BF1-62D8-D809-E015-E89CB81D3284}"/>
              </a:ext>
            </a:extLst>
          </p:cNvPr>
          <p:cNvCxnSpPr>
            <a:cxnSpLocks/>
          </p:cNvCxnSpPr>
          <p:nvPr/>
        </p:nvCxnSpPr>
        <p:spPr>
          <a:xfrm>
            <a:off x="4866559" y="5641014"/>
            <a:ext cx="149687" cy="2258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0" name="Rectangle: Rounded Corners 179">
            <a:extLst>
              <a:ext uri="{FF2B5EF4-FFF2-40B4-BE49-F238E27FC236}">
                <a16:creationId xmlns:a16="http://schemas.microsoft.com/office/drawing/2014/main" id="{9E1F911A-3E92-6B5D-EAB0-270B4C8F641C}"/>
              </a:ext>
            </a:extLst>
          </p:cNvPr>
          <p:cNvSpPr/>
          <p:nvPr/>
        </p:nvSpPr>
        <p:spPr>
          <a:xfrm>
            <a:off x="135890" y="1128888"/>
            <a:ext cx="10396643" cy="616535"/>
          </a:xfrm>
          <a:prstGeom prst="roundRect">
            <a:avLst/>
          </a:prstGeom>
          <a:solidFill>
            <a:schemeClr val="accent1">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1" name="TextBox 180">
            <a:extLst>
              <a:ext uri="{FF2B5EF4-FFF2-40B4-BE49-F238E27FC236}">
                <a16:creationId xmlns:a16="http://schemas.microsoft.com/office/drawing/2014/main" id="{95D011EE-D54D-645E-48D0-3FCE1BC46DAB}"/>
              </a:ext>
            </a:extLst>
          </p:cNvPr>
          <p:cNvSpPr txBox="1"/>
          <p:nvPr/>
        </p:nvSpPr>
        <p:spPr>
          <a:xfrm>
            <a:off x="294922" y="1182455"/>
            <a:ext cx="10103556" cy="461665"/>
          </a:xfrm>
          <a:prstGeom prst="rect">
            <a:avLst/>
          </a:prstGeom>
          <a:noFill/>
        </p:spPr>
        <p:txBody>
          <a:bodyPr wrap="square" rtlCol="0">
            <a:spAutoFit/>
          </a:bodyPr>
          <a:lstStyle/>
          <a:p>
            <a:r>
              <a:rPr lang="en-AU" sz="1200" dirty="0">
                <a:latin typeface="Aptos" panose="020B0004020202020204" pitchFamily="34" charset="0"/>
              </a:rPr>
              <a:t>The following flowchart demonstrates how different </a:t>
            </a:r>
            <a:r>
              <a:rPr lang="en-AU" sz="1200" b="1" dirty="0">
                <a:latin typeface="Aptos" panose="020B0004020202020204" pitchFamily="34" charset="0"/>
              </a:rPr>
              <a:t>Mental Health Treatment Plan MBS Items </a:t>
            </a:r>
            <a:r>
              <a:rPr lang="en-AU" sz="1200" dirty="0">
                <a:latin typeface="Aptos" panose="020B0004020202020204" pitchFamily="34" charset="0"/>
              </a:rPr>
              <a:t>apply for GPs and PMP’s depending on if they have completed </a:t>
            </a:r>
            <a:r>
              <a:rPr lang="en-AU" sz="1200" b="1" dirty="0">
                <a:solidFill>
                  <a:schemeClr val="accent1">
                    <a:lumMod val="75000"/>
                  </a:schemeClr>
                </a:solidFill>
                <a:latin typeface="Aptos" panose="020B0004020202020204" pitchFamily="34" charset="0"/>
                <a:hlinkClick r:id="rId19">
                  <a:extLst>
                    <a:ext uri="{A12FA001-AC4F-418D-AE19-62706E023703}">
                      <ahyp:hlinkClr xmlns:ahyp="http://schemas.microsoft.com/office/drawing/2018/hyperlinkcolor" val="tx"/>
                    </a:ext>
                  </a:extLst>
                </a:hlinkClick>
              </a:rPr>
              <a:t>Level 1 Mental Health Skills Training </a:t>
            </a:r>
            <a:r>
              <a:rPr lang="en-AU" sz="1200" dirty="0">
                <a:latin typeface="Aptos" panose="020B0004020202020204" pitchFamily="34" charset="0"/>
              </a:rPr>
              <a:t>(or not) and provides appointment type and length options. </a:t>
            </a:r>
          </a:p>
        </p:txBody>
      </p:sp>
      <p:sp>
        <p:nvSpPr>
          <p:cNvPr id="182" name="Slide Number Placeholder 1">
            <a:extLst>
              <a:ext uri="{FF2B5EF4-FFF2-40B4-BE49-F238E27FC236}">
                <a16:creationId xmlns:a16="http://schemas.microsoft.com/office/drawing/2014/main" id="{7160D0CB-25A2-B517-A6C9-4C8734741E3F}"/>
              </a:ext>
            </a:extLst>
          </p:cNvPr>
          <p:cNvSpPr>
            <a:spLocks noGrp="1"/>
          </p:cNvSpPr>
          <p:nvPr>
            <p:ph type="sldNum" sz="quarter" idx="12"/>
          </p:nvPr>
        </p:nvSpPr>
        <p:spPr>
          <a:xfrm>
            <a:off x="8427156" y="7101416"/>
            <a:ext cx="2133600" cy="365125"/>
          </a:xfrm>
        </p:spPr>
        <p:txBody>
          <a:bodyPr/>
          <a:lstStyle/>
          <a:p>
            <a:fld id="{B6F15528-21DE-4FAA-801E-634DDDAF4B2B}"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53C74-B1CB-AE3D-8041-7AA195E637FC}"/>
            </a:ext>
          </a:extLst>
        </p:cNvPr>
        <p:cNvGrpSpPr/>
        <p:nvPr/>
      </p:nvGrpSpPr>
      <p:grpSpPr>
        <a:xfrm>
          <a:off x="0" y="0"/>
          <a:ext cx="0" cy="0"/>
          <a:chOff x="0" y="0"/>
          <a:chExt cx="0" cy="0"/>
        </a:xfrm>
      </p:grpSpPr>
      <p:sp>
        <p:nvSpPr>
          <p:cNvPr id="50" name="Rectangle 49">
            <a:extLst>
              <a:ext uri="{FF2B5EF4-FFF2-40B4-BE49-F238E27FC236}">
                <a16:creationId xmlns:a16="http://schemas.microsoft.com/office/drawing/2014/main" id="{D47ABFE5-8726-7363-DCFB-9B8970153F25}"/>
              </a:ext>
            </a:extLst>
          </p:cNvPr>
          <p:cNvSpPr/>
          <p:nvPr/>
        </p:nvSpPr>
        <p:spPr>
          <a:xfrm>
            <a:off x="635781" y="1737083"/>
            <a:ext cx="1701300" cy="970761"/>
          </a:xfrm>
          <a:prstGeom prst="rect">
            <a:avLst/>
          </a:prstGeom>
          <a:solidFill>
            <a:schemeClr val="accent4">
              <a:lumMod val="20000"/>
              <a:lumOff val="80000"/>
            </a:schemeClr>
          </a:solidFill>
          <a:ln>
            <a:solidFill>
              <a:schemeClr val="accent4">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6" name="Rectangle 45">
            <a:extLst>
              <a:ext uri="{FF2B5EF4-FFF2-40B4-BE49-F238E27FC236}">
                <a16:creationId xmlns:a16="http://schemas.microsoft.com/office/drawing/2014/main" id="{DACCF618-9C1C-E19D-07E0-7DE66EA7E0A9}"/>
              </a:ext>
            </a:extLst>
          </p:cNvPr>
          <p:cNvSpPr/>
          <p:nvPr/>
        </p:nvSpPr>
        <p:spPr>
          <a:xfrm>
            <a:off x="138110" y="3539154"/>
            <a:ext cx="10466880" cy="3310801"/>
          </a:xfrm>
          <a:prstGeom prst="rect">
            <a:avLst/>
          </a:prstGeom>
          <a:solidFill>
            <a:schemeClr val="accent4">
              <a:lumMod val="20000"/>
              <a:lumOff val="80000"/>
            </a:schemeClr>
          </a:solidFill>
          <a:ln>
            <a:solidFill>
              <a:schemeClr val="accent4">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dirty="0"/>
              <a:t> </a:t>
            </a:r>
          </a:p>
        </p:txBody>
      </p:sp>
      <p:sp>
        <p:nvSpPr>
          <p:cNvPr id="3" name="Freeform 3">
            <a:extLst>
              <a:ext uri="{FF2B5EF4-FFF2-40B4-BE49-F238E27FC236}">
                <a16:creationId xmlns:a16="http://schemas.microsoft.com/office/drawing/2014/main" id="{9566EA10-16A8-700D-C3F4-2C1B6AF59E6F}"/>
              </a:ext>
            </a:extLst>
          </p:cNvPr>
          <p:cNvSpPr/>
          <p:nvPr/>
        </p:nvSpPr>
        <p:spPr>
          <a:xfrm>
            <a:off x="1915689" y="3619635"/>
            <a:ext cx="452645" cy="453590"/>
          </a:xfrm>
          <a:custGeom>
            <a:avLst/>
            <a:gdLst/>
            <a:ahLst/>
            <a:cxnLst/>
            <a:rect l="l" t="t" r="r" b="b"/>
            <a:pathLst>
              <a:path w="774120" h="775736">
                <a:moveTo>
                  <a:pt x="0" y="0"/>
                </a:moveTo>
                <a:lnTo>
                  <a:pt x="774120" y="0"/>
                </a:lnTo>
                <a:lnTo>
                  <a:pt x="774120" y="775737"/>
                </a:lnTo>
                <a:lnTo>
                  <a:pt x="0" y="7757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534650"/>
            <a:endParaRPr lang="en-AU" sz="1052" dirty="0">
              <a:solidFill>
                <a:prstClr val="black"/>
              </a:solidFill>
              <a:latin typeface="Calibri"/>
            </a:endParaRPr>
          </a:p>
        </p:txBody>
      </p:sp>
      <p:sp>
        <p:nvSpPr>
          <p:cNvPr id="4" name="Freeform 4">
            <a:extLst>
              <a:ext uri="{FF2B5EF4-FFF2-40B4-BE49-F238E27FC236}">
                <a16:creationId xmlns:a16="http://schemas.microsoft.com/office/drawing/2014/main" id="{07370DC3-3080-DC86-D1B9-C7CA1CF72475}"/>
              </a:ext>
            </a:extLst>
          </p:cNvPr>
          <p:cNvSpPr/>
          <p:nvPr/>
        </p:nvSpPr>
        <p:spPr>
          <a:xfrm>
            <a:off x="4925329" y="3621705"/>
            <a:ext cx="523152" cy="405007"/>
          </a:xfrm>
          <a:custGeom>
            <a:avLst/>
            <a:gdLst/>
            <a:ahLst/>
            <a:cxnLst/>
            <a:rect l="l" t="t" r="r" b="b"/>
            <a:pathLst>
              <a:path w="894702" h="692649">
                <a:moveTo>
                  <a:pt x="0" y="0"/>
                </a:moveTo>
                <a:lnTo>
                  <a:pt x="894702" y="0"/>
                </a:lnTo>
                <a:lnTo>
                  <a:pt x="894702" y="692649"/>
                </a:lnTo>
                <a:lnTo>
                  <a:pt x="0" y="69264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534650"/>
            <a:endParaRPr lang="en-AU" sz="1052">
              <a:solidFill>
                <a:prstClr val="black"/>
              </a:solidFill>
              <a:latin typeface="Calibri"/>
            </a:endParaRPr>
          </a:p>
        </p:txBody>
      </p:sp>
      <p:sp>
        <p:nvSpPr>
          <p:cNvPr id="5" name="Freeform 5">
            <a:extLst>
              <a:ext uri="{FF2B5EF4-FFF2-40B4-BE49-F238E27FC236}">
                <a16:creationId xmlns:a16="http://schemas.microsoft.com/office/drawing/2014/main" id="{1E662F86-2544-F1A9-E87A-9F4F6190A550}"/>
              </a:ext>
            </a:extLst>
          </p:cNvPr>
          <p:cNvSpPr/>
          <p:nvPr/>
        </p:nvSpPr>
        <p:spPr>
          <a:xfrm>
            <a:off x="7002388" y="3699132"/>
            <a:ext cx="619233" cy="396825"/>
          </a:xfrm>
          <a:custGeom>
            <a:avLst/>
            <a:gdLst/>
            <a:ahLst/>
            <a:cxnLst/>
            <a:rect l="l" t="t" r="r" b="b"/>
            <a:pathLst>
              <a:path w="1059021" h="678656">
                <a:moveTo>
                  <a:pt x="0" y="0"/>
                </a:moveTo>
                <a:lnTo>
                  <a:pt x="1059021" y="0"/>
                </a:lnTo>
                <a:lnTo>
                  <a:pt x="1059021" y="678656"/>
                </a:lnTo>
                <a:lnTo>
                  <a:pt x="0" y="6786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534650"/>
            <a:endParaRPr lang="en-AU" sz="1052">
              <a:solidFill>
                <a:prstClr val="black"/>
              </a:solidFill>
              <a:latin typeface="Calibri"/>
            </a:endParaRPr>
          </a:p>
        </p:txBody>
      </p:sp>
      <p:sp>
        <p:nvSpPr>
          <p:cNvPr id="6" name="Freeform 6">
            <a:extLst>
              <a:ext uri="{FF2B5EF4-FFF2-40B4-BE49-F238E27FC236}">
                <a16:creationId xmlns:a16="http://schemas.microsoft.com/office/drawing/2014/main" id="{2373BF17-3BFA-747E-37EF-814EFB6F5D51}"/>
              </a:ext>
            </a:extLst>
          </p:cNvPr>
          <p:cNvSpPr/>
          <p:nvPr/>
        </p:nvSpPr>
        <p:spPr>
          <a:xfrm>
            <a:off x="9275434" y="3716417"/>
            <a:ext cx="439722" cy="356808"/>
          </a:xfrm>
          <a:custGeom>
            <a:avLst/>
            <a:gdLst/>
            <a:ahLst/>
            <a:cxnLst/>
            <a:rect l="l" t="t" r="r" b="b"/>
            <a:pathLst>
              <a:path w="752018" h="672116">
                <a:moveTo>
                  <a:pt x="0" y="0"/>
                </a:moveTo>
                <a:lnTo>
                  <a:pt x="752019" y="0"/>
                </a:lnTo>
                <a:lnTo>
                  <a:pt x="752019" y="672117"/>
                </a:lnTo>
                <a:lnTo>
                  <a:pt x="0" y="67211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534650"/>
            <a:endParaRPr lang="en-AU" sz="1052">
              <a:solidFill>
                <a:prstClr val="black"/>
              </a:solidFill>
              <a:latin typeface="Calibri"/>
            </a:endParaRPr>
          </a:p>
        </p:txBody>
      </p:sp>
      <p:sp>
        <p:nvSpPr>
          <p:cNvPr id="8" name="Freeform 8">
            <a:extLst>
              <a:ext uri="{FF2B5EF4-FFF2-40B4-BE49-F238E27FC236}">
                <a16:creationId xmlns:a16="http://schemas.microsoft.com/office/drawing/2014/main" id="{9BF4F9B3-EDB9-1A64-3BD3-4D6847F16E15}"/>
              </a:ext>
            </a:extLst>
          </p:cNvPr>
          <p:cNvSpPr/>
          <p:nvPr/>
        </p:nvSpPr>
        <p:spPr>
          <a:xfrm>
            <a:off x="7439892" y="297521"/>
            <a:ext cx="3002498" cy="689739"/>
          </a:xfrm>
          <a:custGeom>
            <a:avLst/>
            <a:gdLst/>
            <a:ahLst/>
            <a:cxnLst/>
            <a:rect l="l" t="t" r="r" b="b"/>
            <a:pathLst>
              <a:path w="4488543" h="984680">
                <a:moveTo>
                  <a:pt x="0" y="0"/>
                </a:moveTo>
                <a:lnTo>
                  <a:pt x="4488544" y="0"/>
                </a:lnTo>
                <a:lnTo>
                  <a:pt x="4488544" y="984680"/>
                </a:lnTo>
                <a:lnTo>
                  <a:pt x="0" y="984680"/>
                </a:lnTo>
                <a:lnTo>
                  <a:pt x="0" y="0"/>
                </a:lnTo>
                <a:close/>
              </a:path>
            </a:pathLst>
          </a:custGeom>
          <a:blipFill>
            <a:blip r:embed="rId10"/>
            <a:stretch>
              <a:fillRect l="-47236" t="-18983" r="-6306"/>
            </a:stretch>
          </a:blipFill>
        </p:spPr>
        <p:txBody>
          <a:bodyPr/>
          <a:lstStyle/>
          <a:p>
            <a:pPr defTabSz="534650"/>
            <a:endParaRPr lang="en-AU" sz="1052">
              <a:solidFill>
                <a:prstClr val="black"/>
              </a:solidFill>
              <a:latin typeface="Calibri"/>
            </a:endParaRPr>
          </a:p>
        </p:txBody>
      </p:sp>
      <p:sp>
        <p:nvSpPr>
          <p:cNvPr id="14" name="Freeform 14">
            <a:extLst>
              <a:ext uri="{FF2B5EF4-FFF2-40B4-BE49-F238E27FC236}">
                <a16:creationId xmlns:a16="http://schemas.microsoft.com/office/drawing/2014/main" id="{133B7CD2-712C-BB6D-EF75-046541C1D531}"/>
              </a:ext>
            </a:extLst>
          </p:cNvPr>
          <p:cNvSpPr/>
          <p:nvPr/>
        </p:nvSpPr>
        <p:spPr>
          <a:xfrm>
            <a:off x="1260109" y="1812203"/>
            <a:ext cx="452645" cy="453590"/>
          </a:xfrm>
          <a:custGeom>
            <a:avLst/>
            <a:gdLst/>
            <a:ahLst/>
            <a:cxnLst/>
            <a:rect l="l" t="t" r="r" b="b"/>
            <a:pathLst>
              <a:path w="774120" h="775736">
                <a:moveTo>
                  <a:pt x="0" y="0"/>
                </a:moveTo>
                <a:lnTo>
                  <a:pt x="774120" y="0"/>
                </a:lnTo>
                <a:lnTo>
                  <a:pt x="774120" y="775736"/>
                </a:lnTo>
                <a:lnTo>
                  <a:pt x="0" y="7757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534650"/>
            <a:endParaRPr lang="en-AU" sz="1052">
              <a:solidFill>
                <a:prstClr val="black"/>
              </a:solidFill>
              <a:latin typeface="Calibri"/>
            </a:endParaRPr>
          </a:p>
        </p:txBody>
      </p:sp>
      <p:sp>
        <p:nvSpPr>
          <p:cNvPr id="15" name="Freeform 15">
            <a:extLst>
              <a:ext uri="{FF2B5EF4-FFF2-40B4-BE49-F238E27FC236}">
                <a16:creationId xmlns:a16="http://schemas.microsoft.com/office/drawing/2014/main" id="{0BB86A34-00DF-7C54-B328-0B07AB45DE72}"/>
              </a:ext>
            </a:extLst>
          </p:cNvPr>
          <p:cNvSpPr/>
          <p:nvPr/>
        </p:nvSpPr>
        <p:spPr>
          <a:xfrm>
            <a:off x="2459064" y="2074585"/>
            <a:ext cx="704921" cy="382419"/>
          </a:xfrm>
          <a:custGeom>
            <a:avLst/>
            <a:gdLst/>
            <a:ahLst/>
            <a:cxnLst/>
            <a:rect l="l" t="t" r="r" b="b"/>
            <a:pathLst>
              <a:path w="1205565" h="654019">
                <a:moveTo>
                  <a:pt x="0" y="0"/>
                </a:moveTo>
                <a:lnTo>
                  <a:pt x="1205565" y="0"/>
                </a:lnTo>
                <a:lnTo>
                  <a:pt x="1205565" y="654019"/>
                </a:lnTo>
                <a:lnTo>
                  <a:pt x="0" y="65401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defTabSz="534650"/>
            <a:endParaRPr lang="en-AU" sz="1052">
              <a:solidFill>
                <a:prstClr val="black"/>
              </a:solidFill>
              <a:latin typeface="Calibri"/>
            </a:endParaRPr>
          </a:p>
        </p:txBody>
      </p:sp>
      <p:sp>
        <p:nvSpPr>
          <p:cNvPr id="16" name="Freeform 16">
            <a:extLst>
              <a:ext uri="{FF2B5EF4-FFF2-40B4-BE49-F238E27FC236}">
                <a16:creationId xmlns:a16="http://schemas.microsoft.com/office/drawing/2014/main" id="{9485E64E-AC46-5E98-76E6-A7BAED43FB64}"/>
              </a:ext>
            </a:extLst>
          </p:cNvPr>
          <p:cNvSpPr/>
          <p:nvPr/>
        </p:nvSpPr>
        <p:spPr>
          <a:xfrm>
            <a:off x="6855030" y="1795978"/>
            <a:ext cx="683422" cy="588312"/>
          </a:xfrm>
          <a:custGeom>
            <a:avLst/>
            <a:gdLst/>
            <a:ahLst/>
            <a:cxnLst/>
            <a:rect l="l" t="t" r="r" b="b"/>
            <a:pathLst>
              <a:path w="1168798" h="1006140">
                <a:moveTo>
                  <a:pt x="0" y="0"/>
                </a:moveTo>
                <a:lnTo>
                  <a:pt x="1168797" y="0"/>
                </a:lnTo>
                <a:lnTo>
                  <a:pt x="1168797" y="1006140"/>
                </a:lnTo>
                <a:lnTo>
                  <a:pt x="0" y="100614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defTabSz="534650"/>
            <a:endParaRPr lang="en-AU" sz="1052" dirty="0">
              <a:solidFill>
                <a:prstClr val="black"/>
              </a:solidFill>
              <a:latin typeface="Calibri"/>
            </a:endParaRPr>
          </a:p>
        </p:txBody>
      </p:sp>
      <p:sp>
        <p:nvSpPr>
          <p:cNvPr id="21" name="Freeform 21">
            <a:extLst>
              <a:ext uri="{FF2B5EF4-FFF2-40B4-BE49-F238E27FC236}">
                <a16:creationId xmlns:a16="http://schemas.microsoft.com/office/drawing/2014/main" id="{A4669BFC-EC0C-4DFD-B01B-B07BC7C5A636}"/>
              </a:ext>
            </a:extLst>
          </p:cNvPr>
          <p:cNvSpPr/>
          <p:nvPr/>
        </p:nvSpPr>
        <p:spPr>
          <a:xfrm>
            <a:off x="103966" y="1737083"/>
            <a:ext cx="464436" cy="1062579"/>
          </a:xfrm>
          <a:custGeom>
            <a:avLst/>
            <a:gdLst/>
            <a:ahLst/>
            <a:cxnLst/>
            <a:rect l="l" t="t" r="r" b="b"/>
            <a:pathLst>
              <a:path w="794284" h="1817238">
                <a:moveTo>
                  <a:pt x="0" y="0"/>
                </a:moveTo>
                <a:lnTo>
                  <a:pt x="794285" y="0"/>
                </a:lnTo>
                <a:lnTo>
                  <a:pt x="794285" y="1817238"/>
                </a:lnTo>
                <a:lnTo>
                  <a:pt x="0" y="1817238"/>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defTabSz="534650"/>
            <a:endParaRPr lang="en-AU" sz="1052">
              <a:solidFill>
                <a:prstClr val="black"/>
              </a:solidFill>
              <a:latin typeface="Calibri"/>
            </a:endParaRPr>
          </a:p>
        </p:txBody>
      </p:sp>
      <p:sp>
        <p:nvSpPr>
          <p:cNvPr id="22" name="TextBox 22">
            <a:extLst>
              <a:ext uri="{FF2B5EF4-FFF2-40B4-BE49-F238E27FC236}">
                <a16:creationId xmlns:a16="http://schemas.microsoft.com/office/drawing/2014/main" id="{87B7EF2C-15A3-414C-120E-7702038F1CE3}"/>
              </a:ext>
            </a:extLst>
          </p:cNvPr>
          <p:cNvSpPr txBox="1"/>
          <p:nvPr/>
        </p:nvSpPr>
        <p:spPr>
          <a:xfrm>
            <a:off x="336184" y="4192920"/>
            <a:ext cx="3101797" cy="144848"/>
          </a:xfrm>
          <a:prstGeom prst="rect">
            <a:avLst/>
          </a:prstGeom>
        </p:spPr>
        <p:txBody>
          <a:bodyPr wrap="square" lIns="0" tIns="0" rIns="0" bIns="0" rtlCol="0" anchor="t">
            <a:spAutoFit/>
          </a:bodyPr>
          <a:lstStyle/>
          <a:p>
            <a:pPr algn="ctr" defTabSz="534650">
              <a:lnSpc>
                <a:spcPts val="1146"/>
              </a:lnSpc>
              <a:spcBef>
                <a:spcPct val="0"/>
              </a:spcBef>
            </a:pPr>
            <a:r>
              <a:rPr lang="en-US" sz="1100" b="1" dirty="0">
                <a:solidFill>
                  <a:srgbClr val="000000"/>
                </a:solidFill>
                <a:latin typeface="Aptos" panose="020B0004020202020204" pitchFamily="34" charset="0"/>
                <a:ea typeface="Canva Sans Bold"/>
                <a:cs typeface="Canva Sans Bold"/>
                <a:sym typeface="Canva Sans Bold"/>
              </a:rPr>
              <a:t>Mental Health Treatment Plan (MHTP</a:t>
            </a:r>
            <a:r>
              <a:rPr lang="en-US" sz="1050" b="1" dirty="0">
                <a:solidFill>
                  <a:schemeClr val="accent1">
                    <a:lumMod val="75000"/>
                  </a:schemeClr>
                </a:solidFill>
                <a:latin typeface="Aptos" panose="020B0004020202020204" pitchFamily="34" charset="0"/>
                <a:ea typeface="Canva Sans Bold"/>
                <a:cs typeface="Canva Sans Bold"/>
                <a:sym typeface="Canva Sans Bold"/>
              </a:rPr>
              <a:t>)  </a:t>
            </a:r>
            <a:r>
              <a:rPr lang="en-US" sz="1050" b="1" dirty="0">
                <a:solidFill>
                  <a:schemeClr val="accent1">
                    <a:lumMod val="75000"/>
                  </a:schemeClr>
                </a:solidFill>
                <a:latin typeface="Aptos" panose="020B0004020202020204" pitchFamily="34" charset="0"/>
                <a:ea typeface="Canva Sans Bold"/>
                <a:cs typeface="Canva Sans Bold"/>
                <a:sym typeface="Canva Sans Bold"/>
                <a:hlinkClick r:id="rId17">
                  <a:extLst>
                    <a:ext uri="{A12FA001-AC4F-418D-AE19-62706E023703}">
                      <ahyp:hlinkClr xmlns:ahyp="http://schemas.microsoft.com/office/drawing/2018/hyperlinkcolor" val="tx"/>
                    </a:ext>
                  </a:extLst>
                </a:hlinkClick>
              </a:rPr>
              <a:t>AN .0.56</a:t>
            </a:r>
            <a:endParaRPr lang="en-US" sz="1000" b="1" dirty="0">
              <a:solidFill>
                <a:schemeClr val="accent1">
                  <a:lumMod val="75000"/>
                </a:schemeClr>
              </a:solidFill>
              <a:latin typeface="Aptos" panose="020B0004020202020204" pitchFamily="34" charset="0"/>
              <a:ea typeface="Canva Sans Bold"/>
              <a:cs typeface="Canva Sans Bold"/>
              <a:sym typeface="Canva Sans Bold"/>
            </a:endParaRPr>
          </a:p>
        </p:txBody>
      </p:sp>
      <p:sp>
        <p:nvSpPr>
          <p:cNvPr id="23" name="TextBox 23">
            <a:extLst>
              <a:ext uri="{FF2B5EF4-FFF2-40B4-BE49-F238E27FC236}">
                <a16:creationId xmlns:a16="http://schemas.microsoft.com/office/drawing/2014/main" id="{3560B3AD-21C5-E510-015D-36578FEEA216}"/>
              </a:ext>
            </a:extLst>
          </p:cNvPr>
          <p:cNvSpPr txBox="1"/>
          <p:nvPr/>
        </p:nvSpPr>
        <p:spPr>
          <a:xfrm>
            <a:off x="4054995" y="4182709"/>
            <a:ext cx="2263819" cy="144848"/>
          </a:xfrm>
          <a:prstGeom prst="rect">
            <a:avLst/>
          </a:prstGeom>
        </p:spPr>
        <p:txBody>
          <a:bodyPr wrap="square" lIns="0" tIns="0" rIns="0" bIns="0" rtlCol="0" anchor="t">
            <a:spAutoFit/>
          </a:bodyPr>
          <a:lstStyle/>
          <a:p>
            <a:pPr algn="ctr" defTabSz="534650">
              <a:lnSpc>
                <a:spcPts val="1146"/>
              </a:lnSpc>
              <a:spcBef>
                <a:spcPct val="0"/>
              </a:spcBef>
            </a:pPr>
            <a:r>
              <a:rPr lang="en-US" sz="1100" b="1" dirty="0">
                <a:solidFill>
                  <a:srgbClr val="000000"/>
                </a:solidFill>
                <a:latin typeface="Aptos" panose="020B0004020202020204" pitchFamily="34" charset="0"/>
                <a:ea typeface="Canva Sans Bold"/>
                <a:cs typeface="Canva Sans Bold"/>
                <a:sym typeface="Canva Sans Bold"/>
              </a:rPr>
              <a:t>Review or Consultation  </a:t>
            </a:r>
            <a:r>
              <a:rPr lang="en-US" sz="1050" b="1" dirty="0">
                <a:solidFill>
                  <a:schemeClr val="accent1">
                    <a:lumMod val="75000"/>
                  </a:schemeClr>
                </a:solidFill>
                <a:latin typeface="Aptos" panose="020B0004020202020204" pitchFamily="34" charset="0"/>
                <a:ea typeface="Canva Sans Bold"/>
                <a:cs typeface="Canva Sans Bold"/>
                <a:sym typeface="Canva Sans Bold"/>
                <a:hlinkClick r:id="rId18">
                  <a:extLst>
                    <a:ext uri="{A12FA001-AC4F-418D-AE19-62706E023703}">
                      <ahyp:hlinkClr xmlns:ahyp="http://schemas.microsoft.com/office/drawing/2018/hyperlinkcolor" val="tx"/>
                    </a:ext>
                  </a:extLst>
                </a:hlinkClick>
              </a:rPr>
              <a:t>MN. 6.3 </a:t>
            </a:r>
            <a:endParaRPr lang="en-US" sz="1050" b="1" dirty="0">
              <a:solidFill>
                <a:schemeClr val="accent1">
                  <a:lumMod val="75000"/>
                </a:schemeClr>
              </a:solidFill>
              <a:latin typeface="Aptos" panose="020B0004020202020204" pitchFamily="34" charset="0"/>
              <a:ea typeface="Canva Sans Bold"/>
              <a:cs typeface="Canva Sans Bold"/>
              <a:sym typeface="Canva Sans Bold"/>
            </a:endParaRPr>
          </a:p>
        </p:txBody>
      </p:sp>
      <p:sp>
        <p:nvSpPr>
          <p:cNvPr id="24" name="TextBox 24">
            <a:extLst>
              <a:ext uri="{FF2B5EF4-FFF2-40B4-BE49-F238E27FC236}">
                <a16:creationId xmlns:a16="http://schemas.microsoft.com/office/drawing/2014/main" id="{C026F1AD-2A9F-4C01-D0AE-BB038B26B6EB}"/>
              </a:ext>
            </a:extLst>
          </p:cNvPr>
          <p:cNvSpPr txBox="1"/>
          <p:nvPr/>
        </p:nvSpPr>
        <p:spPr>
          <a:xfrm>
            <a:off x="6505241" y="4159082"/>
            <a:ext cx="1525745" cy="144848"/>
          </a:xfrm>
          <a:prstGeom prst="rect">
            <a:avLst/>
          </a:prstGeom>
        </p:spPr>
        <p:txBody>
          <a:bodyPr lIns="0" tIns="0" rIns="0" bIns="0" rtlCol="0" anchor="t">
            <a:spAutoFit/>
          </a:bodyPr>
          <a:lstStyle/>
          <a:p>
            <a:pPr algn="ctr" defTabSz="534650">
              <a:lnSpc>
                <a:spcPts val="1146"/>
              </a:lnSpc>
              <a:spcBef>
                <a:spcPct val="0"/>
              </a:spcBef>
            </a:pPr>
            <a:r>
              <a:rPr lang="en-US" sz="1100" b="1" dirty="0">
                <a:solidFill>
                  <a:srgbClr val="000000"/>
                </a:solidFill>
                <a:latin typeface="Aptos" panose="020B0004020202020204" pitchFamily="34" charset="0"/>
                <a:ea typeface="Canva Sans Bold"/>
                <a:cs typeface="Canva Sans Bold"/>
                <a:sym typeface="Canva Sans Bold"/>
              </a:rPr>
              <a:t>Case Conference</a:t>
            </a:r>
          </a:p>
        </p:txBody>
      </p:sp>
      <p:sp>
        <p:nvSpPr>
          <p:cNvPr id="25" name="TextBox 25">
            <a:extLst>
              <a:ext uri="{FF2B5EF4-FFF2-40B4-BE49-F238E27FC236}">
                <a16:creationId xmlns:a16="http://schemas.microsoft.com/office/drawing/2014/main" id="{54C19EA6-879A-8655-5C23-733BD9A19FA4}"/>
              </a:ext>
            </a:extLst>
          </p:cNvPr>
          <p:cNvSpPr txBox="1"/>
          <p:nvPr/>
        </p:nvSpPr>
        <p:spPr>
          <a:xfrm>
            <a:off x="8480482" y="4159082"/>
            <a:ext cx="2013292" cy="144848"/>
          </a:xfrm>
          <a:prstGeom prst="rect">
            <a:avLst/>
          </a:prstGeom>
        </p:spPr>
        <p:txBody>
          <a:bodyPr wrap="square" lIns="0" tIns="0" rIns="0" bIns="0" rtlCol="0" anchor="t">
            <a:spAutoFit/>
          </a:bodyPr>
          <a:lstStyle/>
          <a:p>
            <a:pPr algn="ctr" defTabSz="534650">
              <a:lnSpc>
                <a:spcPts val="1146"/>
              </a:lnSpc>
              <a:spcBef>
                <a:spcPct val="0"/>
              </a:spcBef>
            </a:pPr>
            <a:r>
              <a:rPr lang="en-US" sz="1100" b="1" dirty="0">
                <a:solidFill>
                  <a:srgbClr val="000000"/>
                </a:solidFill>
                <a:latin typeface="Aptos" panose="020B0004020202020204" pitchFamily="34" charset="0"/>
                <a:ea typeface="Canva Sans Bold"/>
                <a:cs typeface="Canva Sans Bold"/>
                <a:sym typeface="Canva Sans Bold"/>
              </a:rPr>
              <a:t>Family and Carer Participation</a:t>
            </a:r>
          </a:p>
        </p:txBody>
      </p:sp>
      <p:sp>
        <p:nvSpPr>
          <p:cNvPr id="26" name="TextBox 26">
            <a:extLst>
              <a:ext uri="{FF2B5EF4-FFF2-40B4-BE49-F238E27FC236}">
                <a16:creationId xmlns:a16="http://schemas.microsoft.com/office/drawing/2014/main" id="{027973C9-E8EE-CEE2-8096-7CD4BA4C92F0}"/>
              </a:ext>
            </a:extLst>
          </p:cNvPr>
          <p:cNvSpPr txBox="1"/>
          <p:nvPr/>
        </p:nvSpPr>
        <p:spPr>
          <a:xfrm>
            <a:off x="208308" y="4394789"/>
            <a:ext cx="3520436" cy="282385"/>
          </a:xfrm>
          <a:prstGeom prst="rect">
            <a:avLst/>
          </a:prstGeom>
        </p:spPr>
        <p:txBody>
          <a:bodyPr wrap="square" lIns="0" tIns="0" rIns="0" bIns="0" rtlCol="0" anchor="t">
            <a:spAutoFit/>
          </a:bodyPr>
          <a:lstStyle/>
          <a:p>
            <a:pPr algn="just" defTabSz="534650">
              <a:lnSpc>
                <a:spcPts val="1146"/>
              </a:lnSpc>
              <a:spcBef>
                <a:spcPct val="0"/>
              </a:spcBef>
            </a:pPr>
            <a:r>
              <a:rPr lang="en-US" sz="1000" b="1" dirty="0">
                <a:solidFill>
                  <a:srgbClr val="000000"/>
                </a:solidFill>
                <a:latin typeface="Aptos" panose="020B0004020202020204" pitchFamily="34" charset="0"/>
                <a:ea typeface="Canva Sans Bold"/>
                <a:cs typeface="Canva Sans Bold"/>
                <a:sym typeface="Canva Sans Bold"/>
              </a:rPr>
              <a:t>Face-to-Face</a:t>
            </a:r>
            <a:r>
              <a:rPr lang="en-US" sz="1000" dirty="0">
                <a:solidFill>
                  <a:srgbClr val="000000"/>
                </a:solidFill>
                <a:latin typeface="Aptos" panose="020B0004020202020204" pitchFamily="34" charset="0"/>
                <a:ea typeface="Canva Sans"/>
                <a:cs typeface="Canva Sans"/>
                <a:sym typeface="Canva Sans"/>
              </a:rPr>
              <a:t> items by a GP who</a:t>
            </a:r>
            <a:r>
              <a:rPr lang="en-US" sz="1000" b="1" dirty="0">
                <a:solidFill>
                  <a:srgbClr val="000000"/>
                </a:solidFill>
                <a:latin typeface="Aptos" panose="020B0004020202020204" pitchFamily="34" charset="0"/>
                <a:ea typeface="Canva Sans Bold"/>
                <a:cs typeface="Canva Sans Bold"/>
                <a:sym typeface="Canva Sans Bold"/>
              </a:rPr>
              <a:t> has</a:t>
            </a:r>
            <a:r>
              <a:rPr lang="en-US" sz="1000" dirty="0">
                <a:solidFill>
                  <a:srgbClr val="000000"/>
                </a:solidFill>
                <a:latin typeface="Aptos" panose="020B0004020202020204" pitchFamily="34" charset="0"/>
                <a:ea typeface="Canva Sans"/>
                <a:cs typeface="Canva Sans"/>
                <a:sym typeface="Canva Sans"/>
              </a:rPr>
              <a:t> undertaken mental health skills training </a:t>
            </a:r>
            <a:r>
              <a:rPr lang="en-US" sz="1000" b="1" dirty="0">
                <a:solidFill>
                  <a:srgbClr val="000000"/>
                </a:solidFill>
                <a:latin typeface="Aptos" panose="020B0004020202020204" pitchFamily="34" charset="0"/>
                <a:ea typeface="Canva Sans"/>
                <a:cs typeface="Canva Sans"/>
                <a:sym typeface="Canva Sans"/>
              </a:rPr>
              <a:t>MBS</a:t>
            </a:r>
            <a:r>
              <a:rPr lang="en-US" sz="1000" dirty="0">
                <a:solidFill>
                  <a:srgbClr val="000000"/>
                </a:solidFill>
                <a:latin typeface="Aptos" panose="020B0004020202020204" pitchFamily="34" charset="0"/>
                <a:ea typeface="Canva Sans"/>
                <a:cs typeface="Canva Sans"/>
                <a:sym typeface="Canva Sans"/>
              </a:rPr>
              <a:t> </a:t>
            </a:r>
            <a:r>
              <a:rPr lang="en-US" sz="1000" b="1" dirty="0">
                <a:solidFill>
                  <a:schemeClr val="accent1">
                    <a:lumMod val="75000"/>
                  </a:schemeClr>
                </a:solidFill>
                <a:latin typeface="Aptos" panose="020B0004020202020204" pitchFamily="34" charset="0"/>
                <a:ea typeface="Canva Sans"/>
                <a:cs typeface="Canva Sans"/>
                <a:sym typeface="Canva Sans"/>
                <a:hlinkClick r:id="rId19">
                  <a:extLst>
                    <a:ext uri="{A12FA001-AC4F-418D-AE19-62706E023703}">
                      <ahyp:hlinkClr xmlns:ahyp="http://schemas.microsoft.com/office/drawing/2018/hyperlinkcolor" val="tx"/>
                    </a:ext>
                  </a:extLst>
                </a:hlinkClick>
              </a:rPr>
              <a:t>2715</a:t>
            </a:r>
            <a:r>
              <a:rPr lang="en-US" sz="1000" b="1" dirty="0">
                <a:solidFill>
                  <a:schemeClr val="accent1">
                    <a:lumMod val="75000"/>
                  </a:schemeClr>
                </a:solidFill>
                <a:latin typeface="Aptos" panose="020B0004020202020204" pitchFamily="34" charset="0"/>
                <a:ea typeface="Canva Sans"/>
                <a:cs typeface="Canva Sans"/>
                <a:sym typeface="Canva Sans"/>
              </a:rPr>
              <a:t>, </a:t>
            </a:r>
            <a:r>
              <a:rPr lang="en-US" sz="1000" b="1" dirty="0">
                <a:solidFill>
                  <a:schemeClr val="accent1">
                    <a:lumMod val="75000"/>
                  </a:schemeClr>
                </a:solidFill>
                <a:latin typeface="Aptos" panose="020B0004020202020204" pitchFamily="34" charset="0"/>
                <a:ea typeface="Canva Sans"/>
                <a:cs typeface="Canva Sans"/>
                <a:sym typeface="Canva Sans"/>
                <a:hlinkClick r:id="rId20">
                  <a:extLst>
                    <a:ext uri="{A12FA001-AC4F-418D-AE19-62706E023703}">
                      <ahyp:hlinkClr xmlns:ahyp="http://schemas.microsoft.com/office/drawing/2018/hyperlinkcolor" val="tx"/>
                    </a:ext>
                  </a:extLst>
                </a:hlinkClick>
              </a:rPr>
              <a:t>2717</a:t>
            </a:r>
            <a:endParaRPr lang="en-US" sz="1000" b="1" dirty="0">
              <a:solidFill>
                <a:schemeClr val="accent1">
                  <a:lumMod val="75000"/>
                </a:schemeClr>
              </a:solidFill>
              <a:latin typeface="Aptos" panose="020B0004020202020204" pitchFamily="34" charset="0"/>
              <a:ea typeface="Canva Sans"/>
              <a:cs typeface="Canva Sans"/>
              <a:sym typeface="Canva Sans"/>
            </a:endParaRPr>
          </a:p>
        </p:txBody>
      </p:sp>
      <p:sp>
        <p:nvSpPr>
          <p:cNvPr id="27" name="TextBox 27">
            <a:extLst>
              <a:ext uri="{FF2B5EF4-FFF2-40B4-BE49-F238E27FC236}">
                <a16:creationId xmlns:a16="http://schemas.microsoft.com/office/drawing/2014/main" id="{B72DB4F7-F843-5215-BC62-ADA00882ED1D}"/>
              </a:ext>
            </a:extLst>
          </p:cNvPr>
          <p:cNvSpPr txBox="1"/>
          <p:nvPr/>
        </p:nvSpPr>
        <p:spPr>
          <a:xfrm>
            <a:off x="6505241" y="4356312"/>
            <a:ext cx="1655101" cy="838243"/>
          </a:xfrm>
          <a:prstGeom prst="rect">
            <a:avLst/>
          </a:prstGeom>
        </p:spPr>
        <p:txBody>
          <a:bodyPr lIns="0" tIns="0" rIns="0" bIns="0" rtlCol="0" anchor="t">
            <a:spAutoFit/>
          </a:bodyPr>
          <a:lstStyle/>
          <a:p>
            <a:pPr algn="just" defTabSz="534650">
              <a:lnSpc>
                <a:spcPts val="1146"/>
              </a:lnSpc>
            </a:pPr>
            <a:r>
              <a:rPr lang="en-US" sz="1000" dirty="0">
                <a:solidFill>
                  <a:srgbClr val="000000"/>
                </a:solidFill>
                <a:latin typeface="Aptos" panose="020B0004020202020204" pitchFamily="34" charset="0"/>
                <a:ea typeface="Canva Sans"/>
                <a:cs typeface="Canva Sans"/>
                <a:sym typeface="Canva Sans"/>
              </a:rPr>
              <a:t>Consider Case Conference with care team</a:t>
            </a:r>
          </a:p>
          <a:p>
            <a:pPr algn="just" defTabSz="534650">
              <a:lnSpc>
                <a:spcPts val="1146"/>
              </a:lnSpc>
            </a:pPr>
            <a:r>
              <a:rPr lang="en-US" sz="1000" dirty="0">
                <a:solidFill>
                  <a:srgbClr val="000000"/>
                </a:solidFill>
                <a:latin typeface="Aptos" panose="020B0004020202020204" pitchFamily="34" charset="0"/>
                <a:ea typeface="Canva Sans"/>
                <a:cs typeface="Canva Sans"/>
                <a:sym typeface="Canva Sans"/>
              </a:rPr>
              <a:t>MBS Items: </a:t>
            </a:r>
            <a:r>
              <a:rPr lang="en-US" sz="1000" b="1" u="sng" dirty="0">
                <a:solidFill>
                  <a:schemeClr val="accent1">
                    <a:lumMod val="75000"/>
                  </a:schemeClr>
                </a:solidFill>
                <a:latin typeface="Aptos" panose="020B0004020202020204" pitchFamily="34" charset="0"/>
                <a:ea typeface="Canva Sans"/>
                <a:cs typeface="Canva Sans"/>
                <a:sym typeface="Canva Sans"/>
                <a:hlinkClick r:id="rId21" tooltip="https://www9.health.gov.au/mbs/search.cfm?q=930&amp;sopt=S">
                  <a:extLst>
                    <a:ext uri="{A12FA001-AC4F-418D-AE19-62706E023703}">
                      <ahyp:hlinkClr xmlns:ahyp="http://schemas.microsoft.com/office/drawing/2018/hyperlinkcolor" val="tx"/>
                    </a:ext>
                  </a:extLst>
                </a:hlinkClick>
              </a:rPr>
              <a:t>930</a:t>
            </a:r>
            <a:r>
              <a:rPr lang="en-US" sz="1000" b="1" dirty="0">
                <a:solidFill>
                  <a:schemeClr val="accent1">
                    <a:lumMod val="75000"/>
                  </a:schemeClr>
                </a:solidFill>
                <a:latin typeface="Aptos" panose="020B0004020202020204" pitchFamily="34" charset="0"/>
                <a:ea typeface="Canva Sans"/>
                <a:cs typeface="Canva Sans"/>
                <a:sym typeface="Canva Sans"/>
              </a:rPr>
              <a:t>  </a:t>
            </a:r>
            <a:r>
              <a:rPr lang="en-US" sz="1000" b="1" u="sng" dirty="0">
                <a:solidFill>
                  <a:schemeClr val="accent1">
                    <a:lumMod val="75000"/>
                  </a:schemeClr>
                </a:solidFill>
                <a:latin typeface="Aptos" panose="020B0004020202020204" pitchFamily="34" charset="0"/>
                <a:ea typeface="Canva Sans"/>
                <a:cs typeface="Canva Sans"/>
                <a:sym typeface="Canva Sans"/>
                <a:hlinkClick r:id="rId22" tooltip="https://www9.health.gov.au/mbs/search.cfm?q=933&amp;Submit=&amp;sopt=S">
                  <a:extLst>
                    <a:ext uri="{A12FA001-AC4F-418D-AE19-62706E023703}">
                      <ahyp:hlinkClr xmlns:ahyp="http://schemas.microsoft.com/office/drawing/2018/hyperlinkcolor" val="tx"/>
                    </a:ext>
                  </a:extLst>
                </a:hlinkClick>
              </a:rPr>
              <a:t>933 </a:t>
            </a:r>
            <a:r>
              <a:rPr lang="en-US" sz="1000" b="1" dirty="0">
                <a:solidFill>
                  <a:schemeClr val="accent1">
                    <a:lumMod val="75000"/>
                  </a:schemeClr>
                </a:solidFill>
                <a:latin typeface="Aptos" panose="020B0004020202020204" pitchFamily="34" charset="0"/>
                <a:ea typeface="Canva Sans"/>
                <a:cs typeface="Canva Sans"/>
                <a:sym typeface="Canva Sans"/>
              </a:rPr>
              <a:t>  </a:t>
            </a:r>
            <a:r>
              <a:rPr lang="en-US" sz="1000" b="1" u="sng" dirty="0">
                <a:solidFill>
                  <a:schemeClr val="accent1">
                    <a:lumMod val="75000"/>
                  </a:schemeClr>
                </a:solidFill>
                <a:latin typeface="Aptos" panose="020B0004020202020204" pitchFamily="34" charset="0"/>
                <a:ea typeface="Canva Sans"/>
                <a:cs typeface="Canva Sans"/>
                <a:sym typeface="Canva Sans"/>
                <a:hlinkClick r:id="rId23" tooltip="https://www9.health.gov.au/mbs/search.cfm?q=935&amp;Submit=&amp;sopt=S">
                  <a:extLst>
                    <a:ext uri="{A12FA001-AC4F-418D-AE19-62706E023703}">
                      <ahyp:hlinkClr xmlns:ahyp="http://schemas.microsoft.com/office/drawing/2018/hyperlinkcolor" val="tx"/>
                    </a:ext>
                  </a:extLst>
                </a:hlinkClick>
              </a:rPr>
              <a:t>935</a:t>
            </a:r>
            <a:r>
              <a:rPr lang="en-US" sz="1000" b="1" dirty="0">
                <a:solidFill>
                  <a:schemeClr val="accent1">
                    <a:lumMod val="75000"/>
                  </a:schemeClr>
                </a:solidFill>
                <a:latin typeface="Aptos" panose="020B0004020202020204" pitchFamily="34" charset="0"/>
                <a:ea typeface="Canva Sans"/>
                <a:cs typeface="Canva Sans"/>
                <a:sym typeface="Canva Sans"/>
              </a:rPr>
              <a:t>   </a:t>
            </a:r>
            <a:r>
              <a:rPr lang="en-US" sz="1000" b="1" u="sng" dirty="0">
                <a:solidFill>
                  <a:schemeClr val="accent1">
                    <a:lumMod val="75000"/>
                  </a:schemeClr>
                </a:solidFill>
                <a:latin typeface="Aptos" panose="020B0004020202020204" pitchFamily="34" charset="0"/>
                <a:ea typeface="Canva Sans"/>
                <a:cs typeface="Canva Sans"/>
                <a:sym typeface="Canva Sans"/>
                <a:hlinkClick r:id="rId24" tooltip="https://www9.health.gov.au/mbs/search.cfm?q=969&amp;Submit=&amp;sopt=S">
                  <a:extLst>
                    <a:ext uri="{A12FA001-AC4F-418D-AE19-62706E023703}">
                      <ahyp:hlinkClr xmlns:ahyp="http://schemas.microsoft.com/office/drawing/2018/hyperlinkcolor" val="tx"/>
                    </a:ext>
                  </a:extLst>
                </a:hlinkClick>
              </a:rPr>
              <a:t>969</a:t>
            </a:r>
            <a:r>
              <a:rPr lang="en-US" sz="1000" b="1" dirty="0">
                <a:solidFill>
                  <a:schemeClr val="accent1">
                    <a:lumMod val="75000"/>
                  </a:schemeClr>
                </a:solidFill>
                <a:latin typeface="Aptos" panose="020B0004020202020204" pitchFamily="34" charset="0"/>
                <a:ea typeface="Canva Sans"/>
                <a:cs typeface="Canva Sans"/>
                <a:sym typeface="Canva Sans"/>
              </a:rPr>
              <a:t>  </a:t>
            </a:r>
            <a:r>
              <a:rPr lang="en-US" sz="1000" b="1" u="sng" dirty="0">
                <a:solidFill>
                  <a:schemeClr val="accent1">
                    <a:lumMod val="75000"/>
                  </a:schemeClr>
                </a:solidFill>
                <a:latin typeface="Aptos" panose="020B0004020202020204" pitchFamily="34" charset="0"/>
                <a:ea typeface="Canva Sans"/>
                <a:cs typeface="Canva Sans"/>
                <a:sym typeface="Canva Sans"/>
                <a:hlinkClick r:id="rId25" tooltip="https://www9.health.gov.au/mbs/search.cfm?q=971&amp;Submit=&amp;sopt=S">
                  <a:extLst>
                    <a:ext uri="{A12FA001-AC4F-418D-AE19-62706E023703}">
                      <ahyp:hlinkClr xmlns:ahyp="http://schemas.microsoft.com/office/drawing/2018/hyperlinkcolor" val="tx"/>
                    </a:ext>
                  </a:extLst>
                </a:hlinkClick>
              </a:rPr>
              <a:t>971</a:t>
            </a:r>
            <a:r>
              <a:rPr lang="en-US" sz="1000" b="1" dirty="0">
                <a:solidFill>
                  <a:schemeClr val="accent1">
                    <a:lumMod val="75000"/>
                  </a:schemeClr>
                </a:solidFill>
                <a:latin typeface="Aptos" panose="020B0004020202020204" pitchFamily="34" charset="0"/>
                <a:ea typeface="Canva Sans"/>
                <a:cs typeface="Canva Sans"/>
                <a:sym typeface="Canva Sans"/>
              </a:rPr>
              <a:t> </a:t>
            </a:r>
            <a:r>
              <a:rPr lang="en-US" sz="1000" b="1" u="sng" dirty="0">
                <a:solidFill>
                  <a:schemeClr val="accent1">
                    <a:lumMod val="75000"/>
                  </a:schemeClr>
                </a:solidFill>
                <a:latin typeface="Aptos" panose="020B0004020202020204" pitchFamily="34" charset="0"/>
                <a:ea typeface="Canva Sans"/>
                <a:cs typeface="Canva Sans"/>
                <a:sym typeface="Canva Sans"/>
                <a:hlinkClick r:id="rId26" tooltip="https://www9.health.gov.au/mbs/search.cfm?q=972&amp;Submit=&amp;sopt=S">
                  <a:extLst>
                    <a:ext uri="{A12FA001-AC4F-418D-AE19-62706E023703}">
                      <ahyp:hlinkClr xmlns:ahyp="http://schemas.microsoft.com/office/drawing/2018/hyperlinkcolor" val="tx"/>
                    </a:ext>
                  </a:extLst>
                </a:hlinkClick>
              </a:rPr>
              <a:t>972</a:t>
            </a:r>
            <a:r>
              <a:rPr lang="en-US" sz="1000" b="1" dirty="0">
                <a:solidFill>
                  <a:schemeClr val="accent1">
                    <a:lumMod val="75000"/>
                  </a:schemeClr>
                </a:solidFill>
                <a:latin typeface="Aptos" panose="020B0004020202020204" pitchFamily="34" charset="0"/>
                <a:ea typeface="Canva Sans"/>
                <a:cs typeface="Canva Sans"/>
                <a:sym typeface="Canva Sans"/>
              </a:rPr>
              <a:t> </a:t>
            </a:r>
            <a:r>
              <a:rPr lang="en-US" sz="1000" b="1" u="sng" dirty="0">
                <a:solidFill>
                  <a:schemeClr val="accent1">
                    <a:lumMod val="75000"/>
                  </a:schemeClr>
                </a:solidFill>
                <a:latin typeface="Aptos" panose="020B0004020202020204" pitchFamily="34" charset="0"/>
                <a:ea typeface="Canva Sans"/>
                <a:cs typeface="Canva Sans"/>
                <a:sym typeface="Canva Sans"/>
                <a:hlinkClick r:id="rId27" tooltip="https://www9.health.gov.au/mbs/search.cfm?q=937&amp;Submit=&amp;sopt=S">
                  <a:extLst>
                    <a:ext uri="{A12FA001-AC4F-418D-AE19-62706E023703}">
                      <ahyp:hlinkClr xmlns:ahyp="http://schemas.microsoft.com/office/drawing/2018/hyperlinkcolor" val="tx"/>
                    </a:ext>
                  </a:extLst>
                </a:hlinkClick>
              </a:rPr>
              <a:t>937</a:t>
            </a:r>
            <a:r>
              <a:rPr lang="en-US" sz="1000" b="1" dirty="0">
                <a:solidFill>
                  <a:schemeClr val="accent1">
                    <a:lumMod val="75000"/>
                  </a:schemeClr>
                </a:solidFill>
                <a:latin typeface="Aptos" panose="020B0004020202020204" pitchFamily="34" charset="0"/>
                <a:ea typeface="Canva Sans"/>
                <a:cs typeface="Canva Sans"/>
                <a:sym typeface="Canva Sans"/>
              </a:rPr>
              <a:t>   </a:t>
            </a:r>
            <a:r>
              <a:rPr lang="en-US" sz="1000" b="1" u="sng" dirty="0">
                <a:solidFill>
                  <a:schemeClr val="accent1">
                    <a:lumMod val="75000"/>
                  </a:schemeClr>
                </a:solidFill>
                <a:latin typeface="Aptos" panose="020B0004020202020204" pitchFamily="34" charset="0"/>
                <a:ea typeface="Canva Sans"/>
                <a:cs typeface="Canva Sans"/>
                <a:sym typeface="Canva Sans"/>
                <a:hlinkClick r:id="rId27" tooltip="https://www9.health.gov.au/mbs/search.cfm?q=937&amp;Submit=&amp;sopt=S">
                  <a:extLst>
                    <a:ext uri="{A12FA001-AC4F-418D-AE19-62706E023703}">
                      <ahyp:hlinkClr xmlns:ahyp="http://schemas.microsoft.com/office/drawing/2018/hyperlinkcolor" val="tx"/>
                    </a:ext>
                  </a:extLst>
                </a:hlinkClick>
              </a:rPr>
              <a:t>943</a:t>
            </a:r>
            <a:r>
              <a:rPr lang="en-US" sz="1000" b="1" dirty="0">
                <a:solidFill>
                  <a:schemeClr val="accent1">
                    <a:lumMod val="75000"/>
                  </a:schemeClr>
                </a:solidFill>
                <a:latin typeface="Aptos" panose="020B0004020202020204" pitchFamily="34" charset="0"/>
                <a:ea typeface="Canva Sans"/>
                <a:cs typeface="Canva Sans"/>
                <a:sym typeface="Canva Sans"/>
              </a:rPr>
              <a:t>  </a:t>
            </a:r>
            <a:r>
              <a:rPr lang="en-US" sz="1000" b="1" u="sng" dirty="0">
                <a:solidFill>
                  <a:schemeClr val="accent1">
                    <a:lumMod val="75000"/>
                  </a:schemeClr>
                </a:solidFill>
                <a:latin typeface="Aptos" panose="020B0004020202020204" pitchFamily="34" charset="0"/>
                <a:ea typeface="Canva Sans"/>
                <a:cs typeface="Canva Sans"/>
                <a:sym typeface="Canva Sans"/>
                <a:hlinkClick r:id="rId27" tooltip="https://www9.health.gov.au/mbs/search.cfm?q=937&amp;Submit=&amp;sopt=S">
                  <a:extLst>
                    <a:ext uri="{A12FA001-AC4F-418D-AE19-62706E023703}">
                      <ahyp:hlinkClr xmlns:ahyp="http://schemas.microsoft.com/office/drawing/2018/hyperlinkcolor" val="tx"/>
                    </a:ext>
                  </a:extLst>
                </a:hlinkClick>
              </a:rPr>
              <a:t>945</a:t>
            </a:r>
            <a:r>
              <a:rPr lang="en-US" sz="1000" b="1" dirty="0">
                <a:solidFill>
                  <a:schemeClr val="accent1">
                    <a:lumMod val="75000"/>
                  </a:schemeClr>
                </a:solidFill>
                <a:latin typeface="Aptos" panose="020B0004020202020204" pitchFamily="34" charset="0"/>
                <a:ea typeface="Canva Sans"/>
                <a:cs typeface="Canva Sans"/>
                <a:sym typeface="Canva Sans"/>
              </a:rPr>
              <a:t>  </a:t>
            </a:r>
            <a:r>
              <a:rPr lang="en-US" sz="1000" b="1" u="sng" dirty="0">
                <a:solidFill>
                  <a:schemeClr val="accent1">
                    <a:lumMod val="75000"/>
                  </a:schemeClr>
                </a:solidFill>
                <a:latin typeface="Aptos" panose="020B0004020202020204" pitchFamily="34" charset="0"/>
                <a:ea typeface="Canva Sans"/>
                <a:cs typeface="Canva Sans"/>
                <a:sym typeface="Canva Sans"/>
                <a:hlinkClick r:id="rId27" tooltip="https://www9.health.gov.au/mbs/search.cfm?q=937&amp;Submit=&amp;sopt=S">
                  <a:extLst>
                    <a:ext uri="{A12FA001-AC4F-418D-AE19-62706E023703}">
                      <ahyp:hlinkClr xmlns:ahyp="http://schemas.microsoft.com/office/drawing/2018/hyperlinkcolor" val="tx"/>
                    </a:ext>
                  </a:extLst>
                </a:hlinkClick>
              </a:rPr>
              <a:t>973</a:t>
            </a:r>
            <a:r>
              <a:rPr lang="en-US" sz="1000" b="1" dirty="0">
                <a:solidFill>
                  <a:schemeClr val="accent1">
                    <a:lumMod val="75000"/>
                  </a:schemeClr>
                </a:solidFill>
                <a:latin typeface="Aptos" panose="020B0004020202020204" pitchFamily="34" charset="0"/>
                <a:ea typeface="Canva Sans"/>
                <a:cs typeface="Canva Sans"/>
                <a:sym typeface="Canva Sans"/>
              </a:rPr>
              <a:t>  </a:t>
            </a:r>
            <a:r>
              <a:rPr lang="en-US" sz="1000" b="1" u="sng" dirty="0">
                <a:solidFill>
                  <a:schemeClr val="accent1">
                    <a:lumMod val="75000"/>
                  </a:schemeClr>
                </a:solidFill>
                <a:latin typeface="Aptos" panose="020B0004020202020204" pitchFamily="34" charset="0"/>
                <a:ea typeface="Canva Sans"/>
                <a:cs typeface="Canva Sans"/>
                <a:sym typeface="Canva Sans"/>
                <a:hlinkClick r:id="rId27" tooltip="https://www9.health.gov.au/mbs/search.cfm?q=937&amp;Submit=&amp;sopt=S">
                  <a:extLst>
                    <a:ext uri="{A12FA001-AC4F-418D-AE19-62706E023703}">
                      <ahyp:hlinkClr xmlns:ahyp="http://schemas.microsoft.com/office/drawing/2018/hyperlinkcolor" val="tx"/>
                    </a:ext>
                  </a:extLst>
                </a:hlinkClick>
              </a:rPr>
              <a:t>975</a:t>
            </a:r>
            <a:r>
              <a:rPr lang="en-US" sz="1000" b="1" dirty="0">
                <a:solidFill>
                  <a:schemeClr val="accent1">
                    <a:lumMod val="75000"/>
                  </a:schemeClr>
                </a:solidFill>
                <a:latin typeface="Aptos" panose="020B0004020202020204" pitchFamily="34" charset="0"/>
                <a:ea typeface="Canva Sans"/>
                <a:cs typeface="Canva Sans"/>
                <a:sym typeface="Canva Sans"/>
              </a:rPr>
              <a:t>  </a:t>
            </a:r>
            <a:r>
              <a:rPr lang="en-US" sz="1000" b="1" u="sng" dirty="0">
                <a:solidFill>
                  <a:schemeClr val="accent1">
                    <a:lumMod val="75000"/>
                  </a:schemeClr>
                </a:solidFill>
                <a:latin typeface="Aptos" panose="020B0004020202020204" pitchFamily="34" charset="0"/>
                <a:ea typeface="Canva Sans"/>
                <a:cs typeface="Canva Sans"/>
                <a:sym typeface="Canva Sans"/>
                <a:hlinkClick r:id="" action="ppaction://noaction">
                  <a:extLst>
                    <a:ext uri="{A12FA001-AC4F-418D-AE19-62706E023703}">
                      <ahyp:hlinkClr xmlns:ahyp="http://schemas.microsoft.com/office/drawing/2018/hyperlinkcolor" val="tx"/>
                    </a:ext>
                  </a:extLst>
                </a:hlinkClick>
              </a:rPr>
              <a:t>986</a:t>
            </a:r>
          </a:p>
          <a:p>
            <a:pPr algn="just" defTabSz="534650">
              <a:lnSpc>
                <a:spcPts val="1146"/>
              </a:lnSpc>
              <a:spcBef>
                <a:spcPct val="0"/>
              </a:spcBef>
            </a:pPr>
            <a:endParaRPr lang="en-US" sz="819" u="sng" dirty="0">
              <a:solidFill>
                <a:srgbClr val="0000FF"/>
              </a:solidFill>
              <a:latin typeface="Canva Sans"/>
              <a:ea typeface="Canva Sans"/>
              <a:cs typeface="Canva Sans"/>
              <a:sym typeface="Canva Sans"/>
              <a:hlinkClick r:id="" action="ppaction://noaction">
                <a:extLst>
                  <a:ext uri="{A12FA001-AC4F-418D-AE19-62706E023703}">
                    <ahyp:hlinkClr xmlns:ahyp="http://schemas.microsoft.com/office/drawing/2018/hyperlinkcolor" val="tx"/>
                  </a:ext>
                </a:extLst>
              </a:hlinkClick>
            </a:endParaRPr>
          </a:p>
        </p:txBody>
      </p:sp>
      <p:sp>
        <p:nvSpPr>
          <p:cNvPr id="28" name="TextBox 28">
            <a:extLst>
              <a:ext uri="{FF2B5EF4-FFF2-40B4-BE49-F238E27FC236}">
                <a16:creationId xmlns:a16="http://schemas.microsoft.com/office/drawing/2014/main" id="{6015A0D9-0433-B144-7B22-88A5234EEC2F}"/>
              </a:ext>
            </a:extLst>
          </p:cNvPr>
          <p:cNvSpPr txBox="1"/>
          <p:nvPr/>
        </p:nvSpPr>
        <p:spPr>
          <a:xfrm>
            <a:off x="6489568" y="5371378"/>
            <a:ext cx="1696827" cy="697179"/>
          </a:xfrm>
          <a:prstGeom prst="rect">
            <a:avLst/>
          </a:prstGeom>
        </p:spPr>
        <p:txBody>
          <a:bodyPr wrap="square" lIns="0" tIns="0" rIns="0" bIns="0" rtlCol="0" anchor="t">
            <a:spAutoFit/>
          </a:bodyPr>
          <a:lstStyle/>
          <a:p>
            <a:pPr algn="just" defTabSz="534650">
              <a:lnSpc>
                <a:spcPts val="1146"/>
              </a:lnSpc>
            </a:pPr>
            <a:r>
              <a:rPr lang="en-US" sz="1000" dirty="0">
                <a:solidFill>
                  <a:srgbClr val="000000"/>
                </a:solidFill>
                <a:latin typeface="Aptos" panose="020B0004020202020204" pitchFamily="34" charset="0"/>
                <a:ea typeface="Canva Sans Bold"/>
                <a:cs typeface="Canva Sans Bold"/>
                <a:sym typeface="Canva Sans Bold"/>
              </a:rPr>
              <a:t>MBS item choice for case conferencing depends on practitioner type and if GP is organising or participating</a:t>
            </a:r>
          </a:p>
          <a:p>
            <a:pPr algn="ctr" defTabSz="534650">
              <a:lnSpc>
                <a:spcPts val="1146"/>
              </a:lnSpc>
              <a:spcBef>
                <a:spcPct val="0"/>
              </a:spcBef>
            </a:pPr>
            <a:endParaRPr lang="en-US" sz="819" b="1" dirty="0">
              <a:solidFill>
                <a:srgbClr val="000000"/>
              </a:solidFill>
              <a:latin typeface="Canva Sans Bold"/>
              <a:ea typeface="Canva Sans Bold"/>
              <a:cs typeface="Canva Sans Bold"/>
              <a:sym typeface="Canva Sans Bold"/>
            </a:endParaRPr>
          </a:p>
        </p:txBody>
      </p:sp>
      <p:sp>
        <p:nvSpPr>
          <p:cNvPr id="29" name="TextBox 29">
            <a:extLst>
              <a:ext uri="{FF2B5EF4-FFF2-40B4-BE49-F238E27FC236}">
                <a16:creationId xmlns:a16="http://schemas.microsoft.com/office/drawing/2014/main" id="{1B8AD46E-07B8-1502-B45C-4F5D0F45EC6C}"/>
              </a:ext>
            </a:extLst>
          </p:cNvPr>
          <p:cNvSpPr txBox="1"/>
          <p:nvPr/>
        </p:nvSpPr>
        <p:spPr>
          <a:xfrm>
            <a:off x="199627" y="4715565"/>
            <a:ext cx="3470760" cy="282385"/>
          </a:xfrm>
          <a:prstGeom prst="rect">
            <a:avLst/>
          </a:prstGeom>
        </p:spPr>
        <p:txBody>
          <a:bodyPr wrap="square" lIns="0" tIns="0" rIns="0" bIns="0" rtlCol="0" anchor="t">
            <a:spAutoFit/>
          </a:bodyPr>
          <a:lstStyle/>
          <a:p>
            <a:pPr algn="just" defTabSz="534650">
              <a:lnSpc>
                <a:spcPts val="1146"/>
              </a:lnSpc>
              <a:spcBef>
                <a:spcPct val="0"/>
              </a:spcBef>
            </a:pPr>
            <a:r>
              <a:rPr lang="en-US" sz="1000" b="1" dirty="0">
                <a:solidFill>
                  <a:srgbClr val="000000"/>
                </a:solidFill>
                <a:latin typeface="Aptos" panose="020B0004020202020204" pitchFamily="34" charset="0"/>
                <a:ea typeface="Canva Sans Bold"/>
                <a:cs typeface="Canva Sans Bold"/>
                <a:sym typeface="Canva Sans Bold"/>
              </a:rPr>
              <a:t>Telehealth </a:t>
            </a:r>
            <a:r>
              <a:rPr lang="en-US" sz="1000" dirty="0">
                <a:solidFill>
                  <a:srgbClr val="000000"/>
                </a:solidFill>
                <a:latin typeface="Aptos" panose="020B0004020202020204" pitchFamily="34" charset="0"/>
                <a:ea typeface="Canva Sans"/>
                <a:cs typeface="Canva Sans"/>
                <a:sym typeface="Canva Sans"/>
              </a:rPr>
              <a:t>items by a GP who</a:t>
            </a:r>
            <a:r>
              <a:rPr lang="en-US" sz="1000" b="1" dirty="0">
                <a:solidFill>
                  <a:srgbClr val="000000"/>
                </a:solidFill>
                <a:latin typeface="Aptos" panose="020B0004020202020204" pitchFamily="34" charset="0"/>
                <a:ea typeface="Canva Sans Bold"/>
                <a:cs typeface="Canva Sans Bold"/>
                <a:sym typeface="Canva Sans Bold"/>
              </a:rPr>
              <a:t> has</a:t>
            </a:r>
            <a:r>
              <a:rPr lang="en-US" sz="1000" dirty="0">
                <a:solidFill>
                  <a:srgbClr val="000000"/>
                </a:solidFill>
                <a:latin typeface="Aptos" panose="020B0004020202020204" pitchFamily="34" charset="0"/>
                <a:ea typeface="Canva Sans"/>
                <a:cs typeface="Canva Sans"/>
                <a:sym typeface="Canva Sans"/>
              </a:rPr>
              <a:t> undertaken mental health skills training </a:t>
            </a:r>
            <a:r>
              <a:rPr lang="en-US" sz="1000" b="1" dirty="0">
                <a:solidFill>
                  <a:srgbClr val="000000"/>
                </a:solidFill>
                <a:latin typeface="Aptos" panose="020B0004020202020204" pitchFamily="34" charset="0"/>
                <a:ea typeface="Canva Sans"/>
                <a:cs typeface="Canva Sans"/>
                <a:sym typeface="Canva Sans"/>
              </a:rPr>
              <a:t>MBS </a:t>
            </a:r>
            <a:r>
              <a:rPr lang="en-US" sz="1000" b="1" dirty="0">
                <a:solidFill>
                  <a:schemeClr val="accent1">
                    <a:lumMod val="75000"/>
                  </a:schemeClr>
                </a:solidFill>
                <a:latin typeface="Aptos" panose="020B0004020202020204" pitchFamily="34" charset="0"/>
                <a:ea typeface="Canva Sans"/>
                <a:cs typeface="Canva Sans"/>
                <a:sym typeface="Canva Sans"/>
                <a:hlinkClick r:id="rId28">
                  <a:extLst>
                    <a:ext uri="{A12FA001-AC4F-418D-AE19-62706E023703}">
                      <ahyp:hlinkClr xmlns:ahyp="http://schemas.microsoft.com/office/drawing/2018/hyperlinkcolor" val="tx"/>
                    </a:ext>
                  </a:extLst>
                </a:hlinkClick>
              </a:rPr>
              <a:t>92116</a:t>
            </a:r>
            <a:r>
              <a:rPr lang="en-US" sz="1000" b="1" dirty="0">
                <a:solidFill>
                  <a:schemeClr val="accent1">
                    <a:lumMod val="75000"/>
                  </a:schemeClr>
                </a:solidFill>
                <a:latin typeface="Aptos" panose="020B0004020202020204" pitchFamily="34" charset="0"/>
                <a:ea typeface="Canva Sans"/>
                <a:cs typeface="Canva Sans"/>
                <a:sym typeface="Canva Sans"/>
              </a:rPr>
              <a:t>, </a:t>
            </a:r>
            <a:r>
              <a:rPr lang="en-US" sz="1000" b="1" dirty="0">
                <a:solidFill>
                  <a:schemeClr val="accent1">
                    <a:lumMod val="75000"/>
                  </a:schemeClr>
                </a:solidFill>
                <a:latin typeface="Aptos" panose="020B0004020202020204" pitchFamily="34" charset="0"/>
                <a:ea typeface="Canva Sans"/>
                <a:cs typeface="Canva Sans"/>
                <a:sym typeface="Canva Sans"/>
                <a:hlinkClick r:id="rId29">
                  <a:extLst>
                    <a:ext uri="{A12FA001-AC4F-418D-AE19-62706E023703}">
                      <ahyp:hlinkClr xmlns:ahyp="http://schemas.microsoft.com/office/drawing/2018/hyperlinkcolor" val="tx"/>
                    </a:ext>
                  </a:extLst>
                </a:hlinkClick>
              </a:rPr>
              <a:t>92117</a:t>
            </a:r>
            <a:endParaRPr lang="en-US" sz="1000" b="1" dirty="0">
              <a:solidFill>
                <a:schemeClr val="accent1">
                  <a:lumMod val="75000"/>
                </a:schemeClr>
              </a:solidFill>
              <a:latin typeface="Aptos" panose="020B0004020202020204" pitchFamily="34" charset="0"/>
              <a:ea typeface="Canva Sans"/>
              <a:cs typeface="Canva Sans"/>
              <a:sym typeface="Canva Sans"/>
            </a:endParaRPr>
          </a:p>
        </p:txBody>
      </p:sp>
      <p:sp>
        <p:nvSpPr>
          <p:cNvPr id="33" name="TextBox 33">
            <a:extLst>
              <a:ext uri="{FF2B5EF4-FFF2-40B4-BE49-F238E27FC236}">
                <a16:creationId xmlns:a16="http://schemas.microsoft.com/office/drawing/2014/main" id="{39A5E4CE-02F4-99FD-D03C-417F39952EB4}"/>
              </a:ext>
            </a:extLst>
          </p:cNvPr>
          <p:cNvSpPr txBox="1"/>
          <p:nvPr/>
        </p:nvSpPr>
        <p:spPr>
          <a:xfrm>
            <a:off x="8343037" y="4349143"/>
            <a:ext cx="2150736" cy="2672078"/>
          </a:xfrm>
          <a:prstGeom prst="rect">
            <a:avLst/>
          </a:prstGeom>
        </p:spPr>
        <p:txBody>
          <a:bodyPr wrap="square" lIns="0" tIns="0" rIns="0" bIns="0" rtlCol="0" anchor="t">
            <a:spAutoFit/>
          </a:bodyPr>
          <a:lstStyle/>
          <a:p>
            <a:pPr algn="just" defTabSz="534650">
              <a:lnSpc>
                <a:spcPts val="1146"/>
              </a:lnSpc>
            </a:pPr>
            <a:r>
              <a:rPr lang="en-US" sz="1000" dirty="0">
                <a:solidFill>
                  <a:srgbClr val="000000"/>
                </a:solidFill>
                <a:latin typeface="Aptos" panose="020B0004020202020204" pitchFamily="34" charset="0"/>
                <a:ea typeface="Canva Sans"/>
                <a:cs typeface="Canva Sans"/>
                <a:sym typeface="Canva Sans"/>
              </a:rPr>
              <a:t>Consider the important role a family member or carer can play in supporting patients with mental illness.</a:t>
            </a:r>
          </a:p>
          <a:p>
            <a:pPr algn="just" defTabSz="534650">
              <a:lnSpc>
                <a:spcPts val="1146"/>
              </a:lnSpc>
            </a:pPr>
            <a:endParaRPr lang="en-US" sz="1000" dirty="0">
              <a:solidFill>
                <a:srgbClr val="000000"/>
              </a:solidFill>
              <a:latin typeface="Aptos" panose="020B0004020202020204" pitchFamily="34" charset="0"/>
              <a:ea typeface="Canva Sans"/>
              <a:cs typeface="Canva Sans"/>
              <a:sym typeface="Canva Sans"/>
            </a:endParaRPr>
          </a:p>
          <a:p>
            <a:pPr algn="just" defTabSz="534650">
              <a:lnSpc>
                <a:spcPts val="1146"/>
              </a:lnSpc>
            </a:pPr>
            <a:r>
              <a:rPr lang="en-US" sz="1000" b="1" dirty="0">
                <a:solidFill>
                  <a:srgbClr val="000000"/>
                </a:solidFill>
                <a:latin typeface="Aptos" panose="020B0004020202020204" pitchFamily="34" charset="0"/>
                <a:ea typeface="Canva Sans Bold"/>
                <a:cs typeface="Canva Sans Bold"/>
                <a:sym typeface="Canva Sans Bold"/>
              </a:rPr>
              <a:t>Up to 2 services</a:t>
            </a:r>
            <a:r>
              <a:rPr lang="en-US" sz="1000" dirty="0">
                <a:solidFill>
                  <a:srgbClr val="000000"/>
                </a:solidFill>
                <a:latin typeface="Aptos" panose="020B0004020202020204" pitchFamily="34" charset="0"/>
                <a:ea typeface="Canva Sans"/>
                <a:cs typeface="Canva Sans"/>
                <a:sym typeface="Canva Sans"/>
              </a:rPr>
              <a:t> provided to a family member or carer  per calendar year and </a:t>
            </a:r>
            <a:r>
              <a:rPr lang="en-US" sz="1000" b="1" dirty="0">
                <a:solidFill>
                  <a:srgbClr val="000000"/>
                </a:solidFill>
                <a:latin typeface="Aptos" panose="020B0004020202020204" pitchFamily="34" charset="0"/>
                <a:ea typeface="Canva Sans"/>
                <a:cs typeface="Canva Sans"/>
                <a:sym typeface="Canva Sans"/>
              </a:rPr>
              <a:t>this counts towards 10 treatment services per calendar year. </a:t>
            </a:r>
            <a:r>
              <a:rPr lang="en-US" sz="1000" dirty="0">
                <a:solidFill>
                  <a:srgbClr val="000000"/>
                </a:solidFill>
                <a:latin typeface="Aptos" panose="020B0004020202020204" pitchFamily="34" charset="0"/>
                <a:ea typeface="Canva Sans"/>
                <a:cs typeface="Canva Sans"/>
                <a:sym typeface="Canva Sans"/>
              </a:rPr>
              <a:t>Patient consent required and patient </a:t>
            </a:r>
            <a:r>
              <a:rPr lang="en-US" sz="1000" u="sng" dirty="0">
                <a:solidFill>
                  <a:srgbClr val="000000"/>
                </a:solidFill>
                <a:latin typeface="Aptos" panose="020B0004020202020204" pitchFamily="34" charset="0"/>
                <a:ea typeface="Canva Sans"/>
                <a:cs typeface="Canva Sans"/>
                <a:sym typeface="Canva Sans"/>
              </a:rPr>
              <a:t>may not </a:t>
            </a:r>
            <a:r>
              <a:rPr lang="en-US" sz="1000" dirty="0">
                <a:solidFill>
                  <a:srgbClr val="000000"/>
                </a:solidFill>
                <a:latin typeface="Aptos" panose="020B0004020202020204" pitchFamily="34" charset="0"/>
                <a:ea typeface="Canva Sans"/>
                <a:cs typeface="Canva Sans"/>
                <a:sym typeface="Canva Sans"/>
              </a:rPr>
              <a:t>be present during the delivery of service. </a:t>
            </a:r>
          </a:p>
          <a:p>
            <a:pPr algn="just" defTabSz="534650">
              <a:lnSpc>
                <a:spcPts val="1146"/>
              </a:lnSpc>
            </a:pPr>
            <a:endParaRPr lang="en-US" sz="600" b="1" dirty="0">
              <a:solidFill>
                <a:srgbClr val="000000"/>
              </a:solidFill>
              <a:latin typeface="Aptos" panose="020B0004020202020204" pitchFamily="34" charset="0"/>
              <a:ea typeface="Canva Sans"/>
              <a:cs typeface="Canva Sans"/>
              <a:sym typeface="Canva Sans"/>
            </a:endParaRPr>
          </a:p>
          <a:p>
            <a:pPr algn="just" defTabSz="534650">
              <a:lnSpc>
                <a:spcPts val="1146"/>
              </a:lnSpc>
            </a:pPr>
            <a:r>
              <a:rPr lang="en-US" sz="1000" dirty="0">
                <a:latin typeface="Aptos" panose="020B0004020202020204" pitchFamily="34" charset="0"/>
              </a:rPr>
              <a:t>For further information on involving another person in a patient’s treatment, refer to explanatory note </a:t>
            </a:r>
            <a:r>
              <a:rPr lang="en-US" sz="1000" b="1" u="sng" dirty="0">
                <a:solidFill>
                  <a:schemeClr val="accent1">
                    <a:lumMod val="75000"/>
                  </a:schemeClr>
                </a:solidFill>
                <a:latin typeface="Aptos" panose="020B0004020202020204" pitchFamily="34" charset="0"/>
                <a:hlinkClick r:id="rId30">
                  <a:extLst>
                    <a:ext uri="{A12FA001-AC4F-418D-AE19-62706E023703}">
                      <ahyp:hlinkClr xmlns:ahyp="http://schemas.microsoft.com/office/drawing/2018/hyperlinkcolor" val="tx"/>
                    </a:ext>
                  </a:extLst>
                </a:hlinkClick>
              </a:rPr>
              <a:t>MN.7.5 – Family and Carer Participation</a:t>
            </a:r>
            <a:r>
              <a:rPr lang="en-US" sz="1000" b="1" dirty="0">
                <a:latin typeface="Aptos" panose="020B0004020202020204" pitchFamily="34" charset="0"/>
              </a:rPr>
              <a:t>.</a:t>
            </a:r>
          </a:p>
          <a:p>
            <a:pPr algn="just" defTabSz="534650">
              <a:lnSpc>
                <a:spcPts val="1146"/>
              </a:lnSpc>
            </a:pPr>
            <a:endParaRPr lang="en-US" sz="1000" dirty="0">
              <a:solidFill>
                <a:srgbClr val="000000"/>
              </a:solidFill>
              <a:latin typeface="Aptos" panose="020B0004020202020204" pitchFamily="34" charset="0"/>
              <a:ea typeface="Canva Sans"/>
              <a:cs typeface="Canva Sans"/>
              <a:sym typeface="Canva Sans"/>
            </a:endParaRPr>
          </a:p>
          <a:p>
            <a:pPr algn="just" defTabSz="534650">
              <a:lnSpc>
                <a:spcPts val="1146"/>
              </a:lnSpc>
              <a:spcBef>
                <a:spcPct val="0"/>
              </a:spcBef>
            </a:pPr>
            <a:endParaRPr lang="en-US" sz="819" dirty="0">
              <a:solidFill>
                <a:srgbClr val="000000"/>
              </a:solidFill>
              <a:latin typeface="Canva Sans"/>
              <a:ea typeface="Canva Sans"/>
              <a:cs typeface="Canva Sans"/>
              <a:sym typeface="Canva Sans"/>
            </a:endParaRPr>
          </a:p>
        </p:txBody>
      </p:sp>
      <p:sp>
        <p:nvSpPr>
          <p:cNvPr id="34" name="TextBox 34">
            <a:extLst>
              <a:ext uri="{FF2B5EF4-FFF2-40B4-BE49-F238E27FC236}">
                <a16:creationId xmlns:a16="http://schemas.microsoft.com/office/drawing/2014/main" id="{9CD58704-C689-3155-4303-7AF961417F0C}"/>
              </a:ext>
            </a:extLst>
          </p:cNvPr>
          <p:cNvSpPr txBox="1"/>
          <p:nvPr/>
        </p:nvSpPr>
        <p:spPr>
          <a:xfrm>
            <a:off x="3924104" y="4375653"/>
            <a:ext cx="2403148" cy="705578"/>
          </a:xfrm>
          <a:prstGeom prst="rect">
            <a:avLst/>
          </a:prstGeom>
        </p:spPr>
        <p:txBody>
          <a:bodyPr wrap="square" lIns="0" tIns="0" rIns="0" bIns="0" rtlCol="0" anchor="t">
            <a:spAutoFit/>
          </a:bodyPr>
          <a:lstStyle/>
          <a:p>
            <a:pPr algn="just" defTabSz="534650">
              <a:lnSpc>
                <a:spcPts val="1146"/>
              </a:lnSpc>
            </a:pPr>
            <a:r>
              <a:rPr lang="en-US" sz="1000" dirty="0">
                <a:solidFill>
                  <a:srgbClr val="000000"/>
                </a:solidFill>
                <a:latin typeface="Aptos" panose="020B0004020202020204" pitchFamily="34" charset="0"/>
                <a:ea typeface="Canva Sans"/>
                <a:cs typeface="Canva Sans"/>
                <a:sym typeface="Canva Sans"/>
              </a:rPr>
              <a:t>Use </a:t>
            </a:r>
            <a:r>
              <a:rPr lang="en-US" sz="1000" dirty="0">
                <a:latin typeface="Aptos" panose="020B0004020202020204" pitchFamily="34" charset="0"/>
                <a:ea typeface="Canva Sans"/>
                <a:cs typeface="Canva Sans"/>
                <a:sym typeface="Canva Sans"/>
                <a:hlinkClick r:id="rId31">
                  <a:extLst>
                    <a:ext uri="{A12FA001-AC4F-418D-AE19-62706E023703}">
                      <ahyp:hlinkClr xmlns:ahyp="http://schemas.microsoft.com/office/drawing/2018/hyperlinkcolor" val="tx"/>
                    </a:ext>
                  </a:extLst>
                </a:hlinkClick>
              </a:rPr>
              <a:t>general attendance items</a:t>
            </a:r>
            <a:r>
              <a:rPr lang="en-US" sz="1000" dirty="0">
                <a:latin typeface="Aptos" panose="020B0004020202020204" pitchFamily="34" charset="0"/>
                <a:ea typeface="Canva Sans"/>
                <a:cs typeface="Canva Sans"/>
                <a:sym typeface="Canva Sans"/>
              </a:rPr>
              <a:t>, </a:t>
            </a:r>
            <a:r>
              <a:rPr lang="en-US" sz="1000" dirty="0">
                <a:solidFill>
                  <a:srgbClr val="000000"/>
                </a:solidFill>
                <a:latin typeface="Aptos" panose="020B0004020202020204" pitchFamily="34" charset="0"/>
                <a:ea typeface="Canva Sans"/>
                <a:cs typeface="Canva Sans"/>
                <a:sym typeface="Canva Sans"/>
              </a:rPr>
              <a:t>including time-tiered options to review, refer, and provide ongoing mental health consultation. </a:t>
            </a:r>
          </a:p>
          <a:p>
            <a:pPr algn="just" defTabSz="534650">
              <a:lnSpc>
                <a:spcPts val="1146"/>
              </a:lnSpc>
            </a:pPr>
            <a:r>
              <a:rPr lang="en-US" sz="1000" b="1" dirty="0">
                <a:solidFill>
                  <a:schemeClr val="accent1">
                    <a:lumMod val="75000"/>
                  </a:schemeClr>
                </a:solidFill>
                <a:latin typeface="Aptos" panose="020B0004020202020204" pitchFamily="34" charset="0"/>
                <a:ea typeface="Canva Sans"/>
                <a:cs typeface="Canva Sans"/>
                <a:sym typeface="Canva Sans"/>
                <a:hlinkClick r:id="rId31">
                  <a:extLst>
                    <a:ext uri="{A12FA001-AC4F-418D-AE19-62706E023703}">
                      <ahyp:hlinkClr xmlns:ahyp="http://schemas.microsoft.com/office/drawing/2018/hyperlinkcolor" val="tx"/>
                    </a:ext>
                  </a:extLst>
                </a:hlinkClick>
              </a:rPr>
              <a:t>Level B, C, D, E </a:t>
            </a:r>
            <a:endParaRPr lang="en-US" sz="1000" b="1" dirty="0">
              <a:solidFill>
                <a:schemeClr val="accent1">
                  <a:lumMod val="75000"/>
                </a:schemeClr>
              </a:solidFill>
              <a:latin typeface="Aptos" panose="020B0004020202020204" pitchFamily="34" charset="0"/>
              <a:ea typeface="Canva Sans"/>
              <a:cs typeface="Canva Sans"/>
              <a:sym typeface="Canva Sans"/>
            </a:endParaRPr>
          </a:p>
        </p:txBody>
      </p:sp>
      <p:sp>
        <p:nvSpPr>
          <p:cNvPr id="35" name="TextBox 35">
            <a:extLst>
              <a:ext uri="{FF2B5EF4-FFF2-40B4-BE49-F238E27FC236}">
                <a16:creationId xmlns:a16="http://schemas.microsoft.com/office/drawing/2014/main" id="{A852F05C-825F-DA4B-647F-C7E8DCFE3A44}"/>
              </a:ext>
            </a:extLst>
          </p:cNvPr>
          <p:cNvSpPr txBox="1"/>
          <p:nvPr/>
        </p:nvSpPr>
        <p:spPr>
          <a:xfrm>
            <a:off x="3904412" y="5158792"/>
            <a:ext cx="2422840" cy="1120371"/>
          </a:xfrm>
          <a:prstGeom prst="rect">
            <a:avLst/>
          </a:prstGeom>
        </p:spPr>
        <p:txBody>
          <a:bodyPr wrap="square" lIns="0" tIns="0" rIns="0" bIns="0" rtlCol="0" anchor="t">
            <a:spAutoFit/>
          </a:bodyPr>
          <a:lstStyle/>
          <a:p>
            <a:pPr algn="just" defTabSz="534650">
              <a:lnSpc>
                <a:spcPts val="1146"/>
              </a:lnSpc>
            </a:pPr>
            <a:r>
              <a:rPr lang="en-US" sz="1000" dirty="0">
                <a:solidFill>
                  <a:srgbClr val="000000"/>
                </a:solidFill>
                <a:latin typeface="Aptos"/>
                <a:ea typeface="Canva Sans"/>
                <a:cs typeface="Canva Sans"/>
                <a:sym typeface="Canva Sans"/>
              </a:rPr>
              <a:t>For tracking or recalling patients, use clinical coding in the ‘reason for attendance.</a:t>
            </a:r>
          </a:p>
          <a:p>
            <a:pPr algn="just" defTabSz="534650">
              <a:lnSpc>
                <a:spcPts val="1146"/>
              </a:lnSpc>
            </a:pPr>
            <a:endParaRPr lang="en-US" sz="1000" dirty="0">
              <a:solidFill>
                <a:srgbClr val="000000"/>
              </a:solidFill>
              <a:latin typeface="Aptos"/>
              <a:ea typeface="Canva Sans"/>
              <a:cs typeface="Canva Sans"/>
              <a:sym typeface="Canva Sans"/>
            </a:endParaRPr>
          </a:p>
          <a:p>
            <a:pPr algn="just" defTabSz="534650">
              <a:lnSpc>
                <a:spcPts val="1146"/>
              </a:lnSpc>
            </a:pPr>
            <a:r>
              <a:rPr lang="en-US" sz="1000" b="1" dirty="0">
                <a:solidFill>
                  <a:schemeClr val="accent1">
                    <a:lumMod val="75000"/>
                  </a:schemeClr>
                </a:solidFill>
                <a:latin typeface="Aptos"/>
                <a:ea typeface="Canva Sans"/>
                <a:cs typeface="Canva Sans"/>
                <a:sym typeface="Canva Sans"/>
                <a:hlinkClick r:id="rId32">
                  <a:extLst>
                    <a:ext uri="{A12FA001-AC4F-418D-AE19-62706E023703}">
                      <ahyp:hlinkClr xmlns:ahyp="http://schemas.microsoft.com/office/drawing/2018/hyperlinkcolor" val="tx"/>
                    </a:ext>
                  </a:extLst>
                </a:hlinkClick>
              </a:rPr>
              <a:t>GN. 15.39 </a:t>
            </a:r>
            <a:r>
              <a:rPr lang="en-US" sz="1000" dirty="0">
                <a:latin typeface="Aptos"/>
                <a:ea typeface="Canva Sans"/>
                <a:cs typeface="Canva Sans"/>
                <a:sym typeface="Canva Sans"/>
              </a:rPr>
              <a:t>See explanatory note – practitioners should maintain adequate and contemporaneous records. </a:t>
            </a:r>
            <a:endParaRPr lang="en-US" sz="2400" dirty="0"/>
          </a:p>
          <a:p>
            <a:pPr algn="just" defTabSz="534650">
              <a:lnSpc>
                <a:spcPts val="1146"/>
              </a:lnSpc>
              <a:spcBef>
                <a:spcPct val="0"/>
              </a:spcBef>
            </a:pPr>
            <a:endParaRPr lang="en-US" sz="819" dirty="0">
              <a:solidFill>
                <a:srgbClr val="000000"/>
              </a:solidFill>
              <a:latin typeface="Canva Sans"/>
              <a:ea typeface="Canva Sans"/>
              <a:cs typeface="Canva Sans"/>
              <a:sym typeface="Canva Sans"/>
            </a:endParaRPr>
          </a:p>
        </p:txBody>
      </p:sp>
      <p:sp>
        <p:nvSpPr>
          <p:cNvPr id="37" name="TextBox 37">
            <a:extLst>
              <a:ext uri="{FF2B5EF4-FFF2-40B4-BE49-F238E27FC236}">
                <a16:creationId xmlns:a16="http://schemas.microsoft.com/office/drawing/2014/main" id="{5BD07C73-2CB1-DD7E-A82F-F898B4E87F63}"/>
              </a:ext>
            </a:extLst>
          </p:cNvPr>
          <p:cNvSpPr txBox="1"/>
          <p:nvPr/>
        </p:nvSpPr>
        <p:spPr>
          <a:xfrm>
            <a:off x="196802" y="5030247"/>
            <a:ext cx="3520436" cy="1979581"/>
          </a:xfrm>
          <a:prstGeom prst="rect">
            <a:avLst/>
          </a:prstGeom>
        </p:spPr>
        <p:txBody>
          <a:bodyPr wrap="square" lIns="0" tIns="0" rIns="0" bIns="0" rtlCol="0" anchor="t">
            <a:spAutoFit/>
          </a:bodyPr>
          <a:lstStyle/>
          <a:p>
            <a:pPr lvl="0" algn="just"/>
            <a:r>
              <a:rPr lang="en-US" sz="1000" b="1" dirty="0">
                <a:solidFill>
                  <a:srgbClr val="000000"/>
                </a:solidFill>
                <a:latin typeface="Aptos" panose="020B0004020202020204" pitchFamily="34" charset="0"/>
                <a:ea typeface="Canva Sans Bold"/>
                <a:cs typeface="Canva Sans Bold"/>
                <a:sym typeface="Canva Sans Bold"/>
              </a:rPr>
              <a:t>10 individual treatment services </a:t>
            </a:r>
            <a:r>
              <a:rPr lang="en-US" sz="1000" dirty="0">
                <a:solidFill>
                  <a:srgbClr val="000000"/>
                </a:solidFill>
                <a:latin typeface="Aptos" panose="020B0004020202020204" pitchFamily="34" charset="0"/>
                <a:ea typeface="Canva Sans"/>
                <a:cs typeface="Canva Sans"/>
                <a:sym typeface="Canva Sans"/>
              </a:rPr>
              <a:t>per calendar year  </a:t>
            </a:r>
            <a:r>
              <a:rPr lang="en-AU" sz="1000" b="1" dirty="0">
                <a:latin typeface="Aptos" panose="020B0004020202020204" pitchFamily="34" charset="0"/>
              </a:rPr>
              <a:t>Initial course of treatment </a:t>
            </a:r>
            <a:r>
              <a:rPr lang="en-AU" sz="1000" dirty="0">
                <a:latin typeface="Aptos" panose="020B0004020202020204" pitchFamily="34" charset="0"/>
              </a:rPr>
              <a:t>- a maximum of </a:t>
            </a:r>
            <a:r>
              <a:rPr lang="en-AU" sz="1000" b="1" dirty="0">
                <a:latin typeface="Aptos" panose="020B0004020202020204" pitchFamily="34" charset="0"/>
              </a:rPr>
              <a:t>6 services</a:t>
            </a:r>
            <a:r>
              <a:rPr lang="en-AU" sz="1000" dirty="0">
                <a:latin typeface="Aptos" panose="020B0004020202020204" pitchFamily="34" charset="0"/>
              </a:rPr>
              <a:t>.</a:t>
            </a:r>
          </a:p>
          <a:p>
            <a:pPr lvl="0" algn="just"/>
            <a:r>
              <a:rPr lang="en-AU" sz="1000" b="1" dirty="0">
                <a:latin typeface="Aptos" panose="020B0004020202020204" pitchFamily="34" charset="0"/>
              </a:rPr>
              <a:t>Subsequent course of treatment </a:t>
            </a:r>
            <a:r>
              <a:rPr lang="en-AU" sz="1000" dirty="0">
                <a:latin typeface="Aptos" panose="020B0004020202020204" pitchFamily="34" charset="0"/>
              </a:rPr>
              <a:t>- a </a:t>
            </a:r>
            <a:r>
              <a:rPr lang="en-AU" sz="1000" u="sng" dirty="0">
                <a:latin typeface="Aptos" panose="020B0004020202020204" pitchFamily="34" charset="0"/>
              </a:rPr>
              <a:t>maximum of 6 services up to the patient's cap of 10 services per calendar year</a:t>
            </a:r>
            <a:r>
              <a:rPr lang="en-AU" sz="1000" dirty="0">
                <a:latin typeface="Aptos" panose="020B0004020202020204" pitchFamily="34" charset="0"/>
              </a:rPr>
              <a:t> (for example, if the patient received 6 services in their initial course of treatment, they could only receive 4 services in a subsequent course of treatment provided within the same calendar year). </a:t>
            </a:r>
          </a:p>
          <a:p>
            <a:pPr lvl="0" algn="just"/>
            <a:r>
              <a:rPr lang="en-US" sz="1000" dirty="0">
                <a:latin typeface="Aptos" panose="020B0004020202020204" pitchFamily="34" charset="0"/>
              </a:rPr>
              <a:t>If a patient has exhausted all 10 individual services, they may be eligible for up to 10 group therapy mental health treatment </a:t>
            </a:r>
            <a:r>
              <a:rPr lang="en-AU" sz="1000" dirty="0">
                <a:latin typeface="Aptos" panose="020B0004020202020204" pitchFamily="34" charset="0"/>
              </a:rPr>
              <a:t>services. </a:t>
            </a:r>
            <a:r>
              <a:rPr lang="en-US" sz="1000" dirty="0">
                <a:latin typeface="Aptos" panose="020B0004020202020204" pitchFamily="34" charset="0"/>
              </a:rPr>
              <a:t>Group therapy mental health treatment services must be on a separate referral to a referral for individual mental health treatment services. </a:t>
            </a:r>
            <a:r>
              <a:rPr kumimoji="0" lang="en-US" sz="10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See explanatory note </a:t>
            </a:r>
            <a:r>
              <a:rPr kumimoji="0" lang="en-US" sz="1000" b="1" i="0" u="none" strike="noStrike" kern="1200" cap="none" spc="0" normalizeH="0" baseline="0" noProof="0" dirty="0">
                <a:ln>
                  <a:noFill/>
                </a:ln>
                <a:solidFill>
                  <a:srgbClr val="4F81BD">
                    <a:lumMod val="75000"/>
                  </a:srgbClr>
                </a:solidFill>
                <a:effectLst/>
                <a:uLnTx/>
                <a:uFillTx/>
                <a:latin typeface="Aptos" panose="020B0004020202020204" pitchFamily="34" charset="0"/>
                <a:ea typeface="+mn-ea"/>
                <a:cs typeface="+mn-cs"/>
                <a:hlinkClick r:id="rId33">
                  <a:extLst>
                    <a:ext uri="{A12FA001-AC4F-418D-AE19-62706E023703}">
                      <ahyp:hlinkClr xmlns:ahyp="http://schemas.microsoft.com/office/drawing/2018/hyperlinkcolor" val="tx"/>
                    </a:ext>
                  </a:extLst>
                </a:hlinkClick>
              </a:rPr>
              <a:t>MN. 6.2 </a:t>
            </a:r>
            <a:r>
              <a:rPr kumimoji="0" lang="en-US" sz="1000" b="1" i="0" u="none" strike="noStrike" kern="1200" cap="none" spc="0" normalizeH="0" baseline="0" noProof="0" dirty="0">
                <a:ln>
                  <a:noFill/>
                </a:ln>
                <a:solidFill>
                  <a:srgbClr val="4F81BD">
                    <a:lumMod val="75000"/>
                  </a:srgbClr>
                </a:solidFill>
                <a:effectLst/>
                <a:uLnTx/>
                <a:uFillTx/>
                <a:latin typeface="Aptos" panose="020B0004020202020204" pitchFamily="34" charset="0"/>
                <a:ea typeface="+mn-ea"/>
                <a:cs typeface="+mn-cs"/>
              </a:rPr>
              <a:t>and </a:t>
            </a:r>
            <a:r>
              <a:rPr kumimoji="0" lang="en-US" sz="1000" b="1" i="0" u="none" strike="noStrike" kern="1200" cap="none" spc="0" normalizeH="0" baseline="0" noProof="0" dirty="0">
                <a:ln>
                  <a:noFill/>
                </a:ln>
                <a:solidFill>
                  <a:srgbClr val="4F81BD">
                    <a:lumMod val="75000"/>
                  </a:srgbClr>
                </a:solidFill>
                <a:effectLst/>
                <a:uLnTx/>
                <a:uFillTx/>
                <a:latin typeface="Aptos" panose="020B0004020202020204" pitchFamily="34" charset="0"/>
                <a:ea typeface="+mn-ea"/>
                <a:cs typeface="+mn-cs"/>
                <a:hlinkClick r:id="rId34">
                  <a:extLst>
                    <a:ext uri="{A12FA001-AC4F-418D-AE19-62706E023703}">
                      <ahyp:hlinkClr xmlns:ahyp="http://schemas.microsoft.com/office/drawing/2018/hyperlinkcolor" val="tx"/>
                    </a:ext>
                  </a:extLst>
                </a:hlinkClick>
              </a:rPr>
              <a:t>MN. 7.4</a:t>
            </a:r>
            <a:endParaRPr lang="en-AU" dirty="0"/>
          </a:p>
          <a:p>
            <a:pPr defTabSz="534650">
              <a:lnSpc>
                <a:spcPts val="1146"/>
              </a:lnSpc>
              <a:spcBef>
                <a:spcPct val="0"/>
              </a:spcBef>
            </a:pPr>
            <a:endParaRPr lang="en-US" sz="819" dirty="0">
              <a:solidFill>
                <a:srgbClr val="000000"/>
              </a:solidFill>
              <a:latin typeface="Canva Sans"/>
              <a:ea typeface="Canva Sans"/>
              <a:cs typeface="Canva Sans"/>
              <a:sym typeface="Canva Sans"/>
            </a:endParaRPr>
          </a:p>
        </p:txBody>
      </p:sp>
      <p:sp>
        <p:nvSpPr>
          <p:cNvPr id="40" name="TextBox 40">
            <a:extLst>
              <a:ext uri="{FF2B5EF4-FFF2-40B4-BE49-F238E27FC236}">
                <a16:creationId xmlns:a16="http://schemas.microsoft.com/office/drawing/2014/main" id="{5E382AD4-4268-F6A2-7901-2B9E21C9CDE1}"/>
              </a:ext>
            </a:extLst>
          </p:cNvPr>
          <p:cNvSpPr txBox="1"/>
          <p:nvPr/>
        </p:nvSpPr>
        <p:spPr>
          <a:xfrm>
            <a:off x="625668" y="2344060"/>
            <a:ext cx="1751765" cy="285912"/>
          </a:xfrm>
          <a:prstGeom prst="rect">
            <a:avLst/>
          </a:prstGeom>
        </p:spPr>
        <p:txBody>
          <a:bodyPr wrap="square" lIns="0" tIns="0" rIns="0" bIns="0" rtlCol="0" anchor="t">
            <a:spAutoFit/>
          </a:bodyPr>
          <a:lstStyle/>
          <a:p>
            <a:pPr algn="ctr" defTabSz="534650">
              <a:lnSpc>
                <a:spcPts val="1146"/>
              </a:lnSpc>
              <a:spcBef>
                <a:spcPct val="0"/>
              </a:spcBef>
            </a:pPr>
            <a:r>
              <a:rPr lang="en-US" sz="1100" b="1" dirty="0">
                <a:solidFill>
                  <a:srgbClr val="000000"/>
                </a:solidFill>
                <a:latin typeface="Aptos" panose="020B0004020202020204" pitchFamily="34" charset="0"/>
                <a:ea typeface="Canva Sans Bold"/>
                <a:cs typeface="Canva Sans Bold"/>
                <a:sym typeface="Canva Sans Bold"/>
              </a:rPr>
              <a:t>Mental Health </a:t>
            </a:r>
          </a:p>
          <a:p>
            <a:pPr algn="ctr" defTabSz="534650">
              <a:lnSpc>
                <a:spcPts val="1146"/>
              </a:lnSpc>
              <a:spcBef>
                <a:spcPct val="0"/>
              </a:spcBef>
            </a:pPr>
            <a:r>
              <a:rPr lang="en-US" sz="1100" b="1" dirty="0">
                <a:solidFill>
                  <a:srgbClr val="000000"/>
                </a:solidFill>
                <a:latin typeface="Aptos" panose="020B0004020202020204" pitchFamily="34" charset="0"/>
                <a:ea typeface="Canva Sans Bold"/>
                <a:cs typeface="Canva Sans Bold"/>
                <a:sym typeface="Canva Sans Bold"/>
              </a:rPr>
              <a:t>Treatment Plan  </a:t>
            </a:r>
          </a:p>
        </p:txBody>
      </p:sp>
      <p:sp>
        <p:nvSpPr>
          <p:cNvPr id="43" name="Rectangle: Rounded Corners 42">
            <a:extLst>
              <a:ext uri="{FF2B5EF4-FFF2-40B4-BE49-F238E27FC236}">
                <a16:creationId xmlns:a16="http://schemas.microsoft.com/office/drawing/2014/main" id="{EBF7D394-50AD-227B-CC4C-81D043146DF0}"/>
              </a:ext>
            </a:extLst>
          </p:cNvPr>
          <p:cNvSpPr/>
          <p:nvPr/>
        </p:nvSpPr>
        <p:spPr>
          <a:xfrm>
            <a:off x="336184" y="206207"/>
            <a:ext cx="6144858" cy="970761"/>
          </a:xfrm>
          <a:prstGeom prst="roundRect">
            <a:avLst/>
          </a:prstGeom>
          <a:solidFill>
            <a:schemeClr val="accent5">
              <a:lumMod val="40000"/>
              <a:lumOff val="6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AU"/>
          </a:p>
        </p:txBody>
      </p:sp>
      <p:sp>
        <p:nvSpPr>
          <p:cNvPr id="44" name="TextBox 80">
            <a:extLst>
              <a:ext uri="{FF2B5EF4-FFF2-40B4-BE49-F238E27FC236}">
                <a16:creationId xmlns:a16="http://schemas.microsoft.com/office/drawing/2014/main" id="{96DA7C5A-E581-F781-6D8D-F604AB76DD86}"/>
              </a:ext>
            </a:extLst>
          </p:cNvPr>
          <p:cNvSpPr txBox="1"/>
          <p:nvPr/>
        </p:nvSpPr>
        <p:spPr>
          <a:xfrm>
            <a:off x="58738" y="300104"/>
            <a:ext cx="6430830" cy="768480"/>
          </a:xfrm>
          <a:prstGeom prst="rect">
            <a:avLst/>
          </a:prstGeom>
        </p:spPr>
        <p:txBody>
          <a:bodyPr wrap="square" lIns="0" tIns="0" rIns="0" bIns="0" rtlCol="0" anchor="t">
            <a:spAutoFit/>
          </a:bodyPr>
          <a:lstStyle/>
          <a:p>
            <a:pPr marL="0" marR="0" lvl="0" indent="0" algn="ctr" defTabSz="914400" rtl="0" eaLnBrk="1" fontAlgn="auto" latinLnBrk="0" hangingPunct="1">
              <a:lnSpc>
                <a:spcPts val="3079"/>
              </a:lnSpc>
              <a:spcBef>
                <a:spcPct val="0"/>
              </a:spcBef>
              <a:spcAft>
                <a:spcPts val="0"/>
              </a:spcAft>
              <a:buClrTx/>
              <a:buSzTx/>
              <a:buFontTx/>
              <a:buNone/>
              <a:tabLst/>
              <a:defRPr/>
            </a:pPr>
            <a:r>
              <a:rPr kumimoji="0" lang="en-US" sz="2199" b="1" i="0" u="none" strike="noStrike" kern="1200" cap="none" spc="0" normalizeH="0" baseline="0" noProof="0">
                <a:ln>
                  <a:noFill/>
                </a:ln>
                <a:solidFill>
                  <a:srgbClr val="2B5583"/>
                </a:solidFill>
                <a:effectLst/>
                <a:uLnTx/>
                <a:uFillTx/>
                <a:latin typeface="Canva Sans Bold"/>
                <a:ea typeface="Canva Sans Bold"/>
                <a:cs typeface="Canva Sans Bold"/>
                <a:sym typeface="Canva Sans Bold"/>
              </a:rPr>
              <a:t>Mental Health Treatment Plan</a:t>
            </a:r>
            <a:r>
              <a:rPr lang="en-US" sz="2199" b="1">
                <a:solidFill>
                  <a:srgbClr val="2B5583"/>
                </a:solidFill>
                <a:latin typeface="Canva Sans Bold"/>
                <a:ea typeface="Canva Sans Bold"/>
                <a:cs typeface="Canva Sans Bold"/>
                <a:sym typeface="Canva Sans Bold"/>
              </a:rPr>
              <a:t>s</a:t>
            </a:r>
            <a:r>
              <a:rPr kumimoji="0" lang="en-US" sz="2199" b="1" i="0" u="none" strike="noStrike" kern="1200" cap="none" spc="0" normalizeH="0" baseline="0" noProof="0">
                <a:ln>
                  <a:noFill/>
                </a:ln>
                <a:solidFill>
                  <a:srgbClr val="2B5583"/>
                </a:solidFill>
                <a:effectLst/>
                <a:uLnTx/>
                <a:uFillTx/>
                <a:latin typeface="Canva Sans Bold"/>
                <a:ea typeface="Canva Sans Bold"/>
                <a:cs typeface="Canva Sans Bold"/>
                <a:sym typeface="Canva Sans Bold"/>
              </a:rPr>
              <a:t> </a:t>
            </a:r>
          </a:p>
          <a:p>
            <a:pPr marL="0" marR="0" lvl="0" indent="0" algn="ctr" defTabSz="914400" rtl="0" eaLnBrk="1" fontAlgn="auto" latinLnBrk="0" hangingPunct="1">
              <a:lnSpc>
                <a:spcPts val="3079"/>
              </a:lnSpc>
              <a:spcBef>
                <a:spcPct val="0"/>
              </a:spcBef>
              <a:spcAft>
                <a:spcPts val="0"/>
              </a:spcAft>
              <a:buClrTx/>
              <a:buSzTx/>
              <a:buFontTx/>
              <a:buNone/>
              <a:tabLst/>
              <a:defRPr/>
            </a:pPr>
            <a:r>
              <a:rPr kumimoji="0" lang="en-US" sz="2199" b="1" i="0" u="none" strike="noStrike" kern="1200" cap="none" spc="0" normalizeH="0" baseline="0" noProof="0">
                <a:ln>
                  <a:noFill/>
                </a:ln>
                <a:solidFill>
                  <a:srgbClr val="2B5583"/>
                </a:solidFill>
                <a:effectLst/>
                <a:uLnTx/>
                <a:uFillTx/>
                <a:latin typeface="Canva Sans Bold"/>
                <a:ea typeface="Canva Sans Bold"/>
                <a:cs typeface="Canva Sans Bold"/>
                <a:sym typeface="Canva Sans Bold"/>
              </a:rPr>
              <a:t>and Reviews</a:t>
            </a:r>
          </a:p>
        </p:txBody>
      </p:sp>
      <p:sp>
        <p:nvSpPr>
          <p:cNvPr id="45" name="Rectangle 44">
            <a:extLst>
              <a:ext uri="{FF2B5EF4-FFF2-40B4-BE49-F238E27FC236}">
                <a16:creationId xmlns:a16="http://schemas.microsoft.com/office/drawing/2014/main" id="{8D745A89-5D0C-06F7-18E3-C1C7E4BDB8AB}"/>
              </a:ext>
            </a:extLst>
          </p:cNvPr>
          <p:cNvSpPr/>
          <p:nvPr/>
        </p:nvSpPr>
        <p:spPr>
          <a:xfrm>
            <a:off x="138110" y="6875623"/>
            <a:ext cx="10451324" cy="622056"/>
          </a:xfrm>
          <a:prstGeom prst="rect">
            <a:avLst/>
          </a:prstGeom>
          <a:solidFill>
            <a:schemeClr val="accent5">
              <a:lumMod val="20000"/>
              <a:lumOff val="80000"/>
            </a:schemeClr>
          </a:solidFill>
          <a:ln>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2" name="TextBox 51">
            <a:extLst>
              <a:ext uri="{FF2B5EF4-FFF2-40B4-BE49-F238E27FC236}">
                <a16:creationId xmlns:a16="http://schemas.microsoft.com/office/drawing/2014/main" id="{F15C41DB-368B-A49C-9841-75107B2D32E2}"/>
              </a:ext>
            </a:extLst>
          </p:cNvPr>
          <p:cNvSpPr txBox="1"/>
          <p:nvPr/>
        </p:nvSpPr>
        <p:spPr>
          <a:xfrm>
            <a:off x="179766" y="6920836"/>
            <a:ext cx="10372736" cy="553998"/>
          </a:xfrm>
          <a:prstGeom prst="rect">
            <a:avLst/>
          </a:prstGeom>
          <a:noFill/>
        </p:spPr>
        <p:txBody>
          <a:bodyPr wrap="square" rtlCol="0">
            <a:spAutoFit/>
          </a:bodyPr>
          <a:lstStyle/>
          <a:p>
            <a:r>
              <a:rPr lang="en-US" sz="1000" dirty="0">
                <a:latin typeface="Aptos" panose="020B0004020202020204" pitchFamily="34" charset="0"/>
              </a:rPr>
              <a:t>Through </a:t>
            </a:r>
            <a:r>
              <a:rPr lang="en-US" sz="1000" b="1" dirty="0">
                <a:latin typeface="Aptos" panose="020B0004020202020204" pitchFamily="34" charset="0"/>
              </a:rPr>
              <a:t>Better Access</a:t>
            </a:r>
            <a:r>
              <a:rPr lang="en-US" sz="1000" dirty="0">
                <a:latin typeface="Aptos" panose="020B0004020202020204" pitchFamily="34" charset="0"/>
              </a:rPr>
              <a:t>, eligible patients can claim a Medicare benefit for up to </a:t>
            </a:r>
            <a:r>
              <a:rPr lang="en-US" sz="1000" b="1" dirty="0">
                <a:latin typeface="Aptos" panose="020B0004020202020204" pitchFamily="34" charset="0"/>
              </a:rPr>
              <a:t>10 individual and 10 group mental health treatment services per calendar year</a:t>
            </a:r>
            <a:r>
              <a:rPr lang="en-US" sz="1000" dirty="0">
                <a:latin typeface="Aptos" panose="020B0004020202020204" pitchFamily="34" charset="0"/>
              </a:rPr>
              <a:t>. These services consist of psychological therapy provided by eligible clinical psychologists (refer to explanatory note </a:t>
            </a:r>
            <a:r>
              <a:rPr lang="en-US" sz="1000" u="sng" dirty="0">
                <a:solidFill>
                  <a:schemeClr val="accent1">
                    <a:lumMod val="75000"/>
                  </a:schemeClr>
                </a:solidFill>
                <a:latin typeface="Aptos" panose="020B0004020202020204" pitchFamily="34" charset="0"/>
                <a:hlinkClick r:id="rId35">
                  <a:extLst>
                    <a:ext uri="{A12FA001-AC4F-418D-AE19-62706E023703}">
                      <ahyp:hlinkClr xmlns:ahyp="http://schemas.microsoft.com/office/drawing/2018/hyperlinkcolor" val="tx"/>
                    </a:ext>
                  </a:extLst>
                </a:hlinkClick>
              </a:rPr>
              <a:t>MN.6.2 - Provision of Psychological Therapy</a:t>
            </a:r>
            <a:r>
              <a:rPr lang="en-US" sz="1000" dirty="0">
                <a:latin typeface="Aptos" panose="020B0004020202020204" pitchFamily="34" charset="0"/>
              </a:rPr>
              <a:t>); and focussed psychological strategies provided by GPs, PMPs and eligible psychologists, occupational therapists, and social workers (refer to explanatory note </a:t>
            </a:r>
            <a:r>
              <a:rPr lang="en-US" sz="1000" u="sng" dirty="0">
                <a:solidFill>
                  <a:schemeClr val="accent1">
                    <a:lumMod val="75000"/>
                  </a:schemeClr>
                </a:solidFill>
                <a:latin typeface="Aptos" panose="020B0004020202020204" pitchFamily="34" charset="0"/>
                <a:hlinkClick r:id="rId36">
                  <a:extLst>
                    <a:ext uri="{A12FA001-AC4F-418D-AE19-62706E023703}">
                      <ahyp:hlinkClr xmlns:ahyp="http://schemas.microsoft.com/office/drawing/2018/hyperlinkcolor" val="tx"/>
                    </a:ext>
                  </a:extLst>
                </a:hlinkClick>
              </a:rPr>
              <a:t>MN.7.4 – Provision of Focussed Psychological Strategies</a:t>
            </a:r>
            <a:r>
              <a:rPr lang="en-US" sz="1000" dirty="0">
                <a:latin typeface="Aptos" panose="020B0004020202020204" pitchFamily="34" charset="0"/>
              </a:rPr>
              <a:t>).</a:t>
            </a:r>
          </a:p>
        </p:txBody>
      </p:sp>
      <p:sp>
        <p:nvSpPr>
          <p:cNvPr id="2" name="Rectangle: Rounded Corners 1">
            <a:extLst>
              <a:ext uri="{FF2B5EF4-FFF2-40B4-BE49-F238E27FC236}">
                <a16:creationId xmlns:a16="http://schemas.microsoft.com/office/drawing/2014/main" id="{C6CBC9ED-B8EB-02B9-D1E9-999CB6B336E8}"/>
              </a:ext>
            </a:extLst>
          </p:cNvPr>
          <p:cNvSpPr/>
          <p:nvPr/>
        </p:nvSpPr>
        <p:spPr>
          <a:xfrm>
            <a:off x="199626" y="1264356"/>
            <a:ext cx="10372736" cy="393155"/>
          </a:xfrm>
          <a:prstGeom prst="roundRect">
            <a:avLst/>
          </a:prstGeom>
          <a:solidFill>
            <a:schemeClr val="tx2"/>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51E302CA-F758-D6A1-9AD7-9F46E1E5F5A7}"/>
              </a:ext>
            </a:extLst>
          </p:cNvPr>
          <p:cNvSpPr txBox="1"/>
          <p:nvPr/>
        </p:nvSpPr>
        <p:spPr>
          <a:xfrm>
            <a:off x="375181" y="1264356"/>
            <a:ext cx="10118593" cy="400110"/>
          </a:xfrm>
          <a:prstGeom prst="rect">
            <a:avLst/>
          </a:prstGeom>
          <a:noFill/>
        </p:spPr>
        <p:txBody>
          <a:bodyPr wrap="square" rtlCol="0">
            <a:spAutoFit/>
          </a:bodyPr>
          <a:lstStyle/>
          <a:p>
            <a:pPr algn="ctr"/>
            <a:r>
              <a:rPr lang="en-AU">
                <a:solidFill>
                  <a:schemeClr val="bg1"/>
                </a:solidFill>
                <a:latin typeface="Aptos" panose="020B0004020202020204" pitchFamily="34" charset="0"/>
              </a:rPr>
              <a:t>GP who</a:t>
            </a:r>
            <a:r>
              <a:rPr lang="en-AU" sz="2000">
                <a:solidFill>
                  <a:schemeClr val="bg1"/>
                </a:solidFill>
                <a:latin typeface="Aptos" panose="020B0004020202020204" pitchFamily="34" charset="0"/>
              </a:rPr>
              <a:t> </a:t>
            </a:r>
            <a:r>
              <a:rPr lang="en-AU" sz="2000" b="1" u="sng">
                <a:solidFill>
                  <a:schemeClr val="bg1"/>
                </a:solidFill>
                <a:latin typeface="Aptos" panose="020B0004020202020204" pitchFamily="34" charset="0"/>
              </a:rPr>
              <a:t>has</a:t>
            </a:r>
            <a:r>
              <a:rPr lang="en-AU" sz="2000">
                <a:solidFill>
                  <a:schemeClr val="bg1"/>
                </a:solidFill>
                <a:latin typeface="Aptos" panose="020B0004020202020204" pitchFamily="34" charset="0"/>
              </a:rPr>
              <a:t> </a:t>
            </a:r>
            <a:r>
              <a:rPr lang="en-AU">
                <a:solidFill>
                  <a:schemeClr val="bg1"/>
                </a:solidFill>
                <a:latin typeface="Aptos" panose="020B0004020202020204" pitchFamily="34" charset="0"/>
              </a:rPr>
              <a:t>under</a:t>
            </a:r>
            <a:r>
              <a:rPr lang="en-US">
                <a:solidFill>
                  <a:schemeClr val="bg1"/>
                </a:solidFill>
                <a:latin typeface="Aptos" panose="020B0004020202020204" pitchFamily="34" charset="0"/>
              </a:rPr>
              <a:t>taken mental health skills training </a:t>
            </a:r>
            <a:endParaRPr lang="en-AU">
              <a:solidFill>
                <a:schemeClr val="bg1"/>
              </a:solidFill>
              <a:latin typeface="Aptos" panose="020B0004020202020204" pitchFamily="34" charset="0"/>
            </a:endParaRPr>
          </a:p>
        </p:txBody>
      </p:sp>
      <p:sp>
        <p:nvSpPr>
          <p:cNvPr id="7" name="Slide Number Placeholder 1">
            <a:extLst>
              <a:ext uri="{FF2B5EF4-FFF2-40B4-BE49-F238E27FC236}">
                <a16:creationId xmlns:a16="http://schemas.microsoft.com/office/drawing/2014/main" id="{74AC5C9A-09EB-7D27-973B-57381375E4E8}"/>
              </a:ext>
            </a:extLst>
          </p:cNvPr>
          <p:cNvSpPr>
            <a:spLocks noGrp="1"/>
          </p:cNvSpPr>
          <p:nvPr>
            <p:ph type="sldNum" sz="quarter" idx="12"/>
          </p:nvPr>
        </p:nvSpPr>
        <p:spPr>
          <a:xfrm>
            <a:off x="8414389" y="7191375"/>
            <a:ext cx="2133600" cy="365125"/>
          </a:xfrm>
        </p:spPr>
        <p:txBody>
          <a:bodyPr/>
          <a:lstStyle/>
          <a:p>
            <a:fld id="{B6F15528-21DE-4FAA-801E-634DDDAF4B2B}" type="slidenum">
              <a:rPr lang="en-US" smtClean="0"/>
              <a:pPr/>
              <a:t>4</a:t>
            </a:fld>
            <a:endParaRPr lang="en-US"/>
          </a:p>
        </p:txBody>
      </p:sp>
      <p:sp>
        <p:nvSpPr>
          <p:cNvPr id="9" name="Rectangle 8">
            <a:extLst>
              <a:ext uri="{FF2B5EF4-FFF2-40B4-BE49-F238E27FC236}">
                <a16:creationId xmlns:a16="http://schemas.microsoft.com/office/drawing/2014/main" id="{BE533ECB-5879-B14D-1077-03CFB0CFC0F9}"/>
              </a:ext>
            </a:extLst>
          </p:cNvPr>
          <p:cNvSpPr/>
          <p:nvPr/>
        </p:nvSpPr>
        <p:spPr>
          <a:xfrm>
            <a:off x="4103839" y="1722220"/>
            <a:ext cx="1701300" cy="732755"/>
          </a:xfrm>
          <a:prstGeom prst="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1" name="TextBox 38">
            <a:extLst>
              <a:ext uri="{FF2B5EF4-FFF2-40B4-BE49-F238E27FC236}">
                <a16:creationId xmlns:a16="http://schemas.microsoft.com/office/drawing/2014/main" id="{32F3C502-5B83-CFF7-D8D9-6B5BC0EBE7D2}"/>
              </a:ext>
            </a:extLst>
          </p:cNvPr>
          <p:cNvSpPr txBox="1"/>
          <p:nvPr/>
        </p:nvSpPr>
        <p:spPr>
          <a:xfrm>
            <a:off x="3838371" y="2219973"/>
            <a:ext cx="2300121" cy="144848"/>
          </a:xfrm>
          <a:prstGeom prst="rect">
            <a:avLst/>
          </a:prstGeom>
        </p:spPr>
        <p:txBody>
          <a:bodyPr lIns="0" tIns="0" rIns="0" bIns="0" rtlCol="0" anchor="t">
            <a:spAutoFit/>
          </a:bodyPr>
          <a:lstStyle/>
          <a:p>
            <a:pPr algn="ctr" defTabSz="534650">
              <a:lnSpc>
                <a:spcPts val="1146"/>
              </a:lnSpc>
              <a:spcBef>
                <a:spcPct val="0"/>
              </a:spcBef>
            </a:pPr>
            <a:r>
              <a:rPr lang="en-US" sz="1100" b="1" dirty="0">
                <a:solidFill>
                  <a:srgbClr val="000000"/>
                </a:solidFill>
                <a:latin typeface="Aptos" panose="020B0004020202020204" pitchFamily="34" charset="0"/>
                <a:ea typeface="Canva Sans Bold"/>
                <a:cs typeface="Canva Sans Bold"/>
                <a:sym typeface="Canva Sans Bold"/>
              </a:rPr>
              <a:t>Review or Consultation</a:t>
            </a:r>
          </a:p>
        </p:txBody>
      </p:sp>
      <p:pic>
        <p:nvPicPr>
          <p:cNvPr id="17" name="Picture 16">
            <a:extLst>
              <a:ext uri="{FF2B5EF4-FFF2-40B4-BE49-F238E27FC236}">
                <a16:creationId xmlns:a16="http://schemas.microsoft.com/office/drawing/2014/main" id="{562E5F97-6C8A-2FAA-0C1A-916A8B5C1F81}"/>
              </a:ext>
            </a:extLst>
          </p:cNvPr>
          <p:cNvPicPr>
            <a:picLocks noChangeAspect="1"/>
          </p:cNvPicPr>
          <p:nvPr/>
        </p:nvPicPr>
        <p:blipFill>
          <a:blip r:embed="rId37"/>
          <a:stretch>
            <a:fillRect/>
          </a:stretch>
        </p:blipFill>
        <p:spPr>
          <a:xfrm>
            <a:off x="4692338" y="1766863"/>
            <a:ext cx="524301" cy="408467"/>
          </a:xfrm>
          <a:prstGeom prst="rect">
            <a:avLst/>
          </a:prstGeom>
        </p:spPr>
      </p:pic>
      <p:pic>
        <p:nvPicPr>
          <p:cNvPr id="31" name="Picture 30">
            <a:extLst>
              <a:ext uri="{FF2B5EF4-FFF2-40B4-BE49-F238E27FC236}">
                <a16:creationId xmlns:a16="http://schemas.microsoft.com/office/drawing/2014/main" id="{25019569-4A4F-6AAA-98CB-2A4F331C9D8C}"/>
              </a:ext>
            </a:extLst>
          </p:cNvPr>
          <p:cNvPicPr>
            <a:picLocks noChangeAspect="1"/>
          </p:cNvPicPr>
          <p:nvPr/>
        </p:nvPicPr>
        <p:blipFill>
          <a:blip r:embed="rId38"/>
          <a:stretch>
            <a:fillRect/>
          </a:stretch>
        </p:blipFill>
        <p:spPr>
          <a:xfrm>
            <a:off x="8343038" y="1707530"/>
            <a:ext cx="1798476" cy="829128"/>
          </a:xfrm>
          <a:prstGeom prst="rect">
            <a:avLst/>
          </a:prstGeom>
        </p:spPr>
      </p:pic>
      <p:pic>
        <p:nvPicPr>
          <p:cNvPr id="30" name="Picture 29">
            <a:extLst>
              <a:ext uri="{FF2B5EF4-FFF2-40B4-BE49-F238E27FC236}">
                <a16:creationId xmlns:a16="http://schemas.microsoft.com/office/drawing/2014/main" id="{75E1880E-FBAC-4309-B05F-6A59888FBCDC}"/>
              </a:ext>
            </a:extLst>
          </p:cNvPr>
          <p:cNvPicPr>
            <a:picLocks noChangeAspect="1"/>
          </p:cNvPicPr>
          <p:nvPr/>
        </p:nvPicPr>
        <p:blipFill>
          <a:blip r:embed="rId37"/>
          <a:stretch>
            <a:fillRect/>
          </a:stretch>
        </p:blipFill>
        <p:spPr>
          <a:xfrm>
            <a:off x="9078425" y="1771840"/>
            <a:ext cx="524301" cy="408467"/>
          </a:xfrm>
          <a:prstGeom prst="rect">
            <a:avLst/>
          </a:prstGeom>
        </p:spPr>
      </p:pic>
      <p:sp>
        <p:nvSpPr>
          <p:cNvPr id="32" name="TextBox 38">
            <a:extLst>
              <a:ext uri="{FF2B5EF4-FFF2-40B4-BE49-F238E27FC236}">
                <a16:creationId xmlns:a16="http://schemas.microsoft.com/office/drawing/2014/main" id="{CF087715-873F-C828-7E35-3DB69E0208CE}"/>
              </a:ext>
            </a:extLst>
          </p:cNvPr>
          <p:cNvSpPr txBox="1"/>
          <p:nvPr/>
        </p:nvSpPr>
        <p:spPr>
          <a:xfrm>
            <a:off x="8142269" y="2265371"/>
            <a:ext cx="2300121" cy="144848"/>
          </a:xfrm>
          <a:prstGeom prst="rect">
            <a:avLst/>
          </a:prstGeom>
        </p:spPr>
        <p:txBody>
          <a:bodyPr lIns="0" tIns="0" rIns="0" bIns="0" rtlCol="0" anchor="t">
            <a:spAutoFit/>
          </a:bodyPr>
          <a:lstStyle/>
          <a:p>
            <a:pPr algn="ctr" defTabSz="534650">
              <a:lnSpc>
                <a:spcPts val="1146"/>
              </a:lnSpc>
              <a:spcBef>
                <a:spcPct val="0"/>
              </a:spcBef>
            </a:pPr>
            <a:r>
              <a:rPr lang="en-US" sz="1100" b="1" dirty="0">
                <a:solidFill>
                  <a:srgbClr val="000000"/>
                </a:solidFill>
                <a:latin typeface="Aptos" panose="020B0004020202020204" pitchFamily="34" charset="0"/>
                <a:ea typeface="Canva Sans Bold"/>
                <a:cs typeface="Canva Sans Bold"/>
                <a:sym typeface="Canva Sans Bold"/>
              </a:rPr>
              <a:t>Review or Consultation</a:t>
            </a:r>
          </a:p>
        </p:txBody>
      </p:sp>
      <p:sp>
        <p:nvSpPr>
          <p:cNvPr id="36" name="TextBox 42">
            <a:extLst>
              <a:ext uri="{FF2B5EF4-FFF2-40B4-BE49-F238E27FC236}">
                <a16:creationId xmlns:a16="http://schemas.microsoft.com/office/drawing/2014/main" id="{DAD366CE-5335-9E35-FF2C-E21DF42F98FF}"/>
              </a:ext>
            </a:extLst>
          </p:cNvPr>
          <p:cNvSpPr txBox="1"/>
          <p:nvPr/>
        </p:nvSpPr>
        <p:spPr>
          <a:xfrm>
            <a:off x="3780711" y="2675092"/>
            <a:ext cx="6791651" cy="282385"/>
          </a:xfrm>
          <a:prstGeom prst="rect">
            <a:avLst/>
          </a:prstGeom>
        </p:spPr>
        <p:txBody>
          <a:bodyPr wrap="square" lIns="0" tIns="0" rIns="0" bIns="0" rtlCol="0" anchor="t">
            <a:spAutoFit/>
          </a:bodyPr>
          <a:lstStyle/>
          <a:p>
            <a:pPr algn="ctr" defTabSz="534650">
              <a:lnSpc>
                <a:spcPts val="1146"/>
              </a:lnSpc>
              <a:spcBef>
                <a:spcPct val="0"/>
              </a:spcBef>
            </a:pPr>
            <a:r>
              <a:rPr lang="en-US" sz="1000" b="1" dirty="0">
                <a:solidFill>
                  <a:srgbClr val="000000"/>
                </a:solidFill>
                <a:latin typeface="Aptos" panose="020B0004020202020204" pitchFamily="34" charset="0"/>
                <a:ea typeface="Canva Sans"/>
                <a:cs typeface="Canva Sans"/>
                <a:sym typeface="Canva Sans"/>
              </a:rPr>
              <a:t>Schedule review appointments as clinically relevant</a:t>
            </a:r>
            <a:r>
              <a:rPr lang="en-US" sz="1000" dirty="0">
                <a:solidFill>
                  <a:srgbClr val="000000"/>
                </a:solidFill>
                <a:latin typeface="Aptos" panose="020B0004020202020204" pitchFamily="34" charset="0"/>
                <a:ea typeface="Canva Sans"/>
                <a:cs typeface="Canva Sans"/>
                <a:sym typeface="Canva Sans"/>
              </a:rPr>
              <a:t>, </a:t>
            </a:r>
            <a:r>
              <a:rPr lang="en-US" sz="1000" u="sng" dirty="0">
                <a:solidFill>
                  <a:srgbClr val="000000"/>
                </a:solidFill>
                <a:latin typeface="Aptos" panose="020B0004020202020204" pitchFamily="34" charset="0"/>
                <a:ea typeface="Canva Sans"/>
                <a:cs typeface="Canva Sans"/>
                <a:sym typeface="Canva Sans"/>
              </a:rPr>
              <a:t>not more </a:t>
            </a:r>
            <a:r>
              <a:rPr lang="en-US" sz="1000" dirty="0">
                <a:solidFill>
                  <a:srgbClr val="000000"/>
                </a:solidFill>
                <a:latin typeface="Aptos" panose="020B0004020202020204" pitchFamily="34" charset="0"/>
                <a:ea typeface="Canva Sans"/>
                <a:cs typeface="Canva Sans"/>
                <a:sym typeface="Canva Sans"/>
              </a:rPr>
              <a:t>than once every 3-months, or within 4 weeks of the preparation of a MHTP unless in exceptional circumstances such as a significant change in their mental health condition. </a:t>
            </a:r>
          </a:p>
        </p:txBody>
      </p:sp>
      <p:sp>
        <p:nvSpPr>
          <p:cNvPr id="51" name="TextBox 41">
            <a:extLst>
              <a:ext uri="{FF2B5EF4-FFF2-40B4-BE49-F238E27FC236}">
                <a16:creationId xmlns:a16="http://schemas.microsoft.com/office/drawing/2014/main" id="{EC7320C1-BA44-2FBD-1E93-888C42782251}"/>
              </a:ext>
            </a:extLst>
          </p:cNvPr>
          <p:cNvSpPr txBox="1"/>
          <p:nvPr/>
        </p:nvSpPr>
        <p:spPr>
          <a:xfrm>
            <a:off x="3679137" y="3050999"/>
            <a:ext cx="6698087" cy="423449"/>
          </a:xfrm>
          <a:prstGeom prst="rect">
            <a:avLst/>
          </a:prstGeom>
        </p:spPr>
        <p:txBody>
          <a:bodyPr wrap="square" lIns="0" tIns="0" rIns="0" bIns="0" rtlCol="0" anchor="t">
            <a:spAutoFit/>
          </a:bodyPr>
          <a:lstStyle/>
          <a:p>
            <a:pPr algn="ctr" defTabSz="534650">
              <a:lnSpc>
                <a:spcPts val="1146"/>
              </a:lnSpc>
            </a:pPr>
            <a:r>
              <a:rPr lang="en-US" sz="1000" b="1" dirty="0">
                <a:solidFill>
                  <a:srgbClr val="000000"/>
                </a:solidFill>
                <a:latin typeface="Aptos" panose="020B0004020202020204" pitchFamily="34" charset="0"/>
                <a:ea typeface="Canva Sans Bold"/>
                <a:cs typeface="Canva Sans Bold"/>
                <a:sym typeface="Canva Sans Bold"/>
              </a:rPr>
              <a:t>Return to referring practitioner for Review/ Consultation  </a:t>
            </a:r>
          </a:p>
          <a:p>
            <a:pPr algn="ctr" defTabSz="534650">
              <a:lnSpc>
                <a:spcPts val="1146"/>
              </a:lnSpc>
            </a:pPr>
            <a:r>
              <a:rPr lang="en-US" sz="1000" dirty="0">
                <a:solidFill>
                  <a:srgbClr val="000000"/>
                </a:solidFill>
                <a:latin typeface="Aptos" panose="020B0004020202020204" pitchFamily="34" charset="0"/>
                <a:ea typeface="Canva Sans Bold"/>
                <a:cs typeface="Canva Sans Bold"/>
                <a:sym typeface="Canva Sans Bold"/>
              </a:rPr>
              <a:t>On completion of  course of treatment, referring practitioner will assess if the patient needs a subsequent course of treatment. Use time tiered general attendance items </a:t>
            </a:r>
            <a:r>
              <a:rPr lang="en-US" sz="1000" b="1" dirty="0">
                <a:solidFill>
                  <a:srgbClr val="000000"/>
                </a:solidFill>
                <a:latin typeface="Aptos" panose="020B0004020202020204" pitchFamily="34" charset="0"/>
                <a:ea typeface="Canva Sans Bold"/>
                <a:cs typeface="Canva Sans Bold"/>
                <a:sym typeface="Canva Sans Bold"/>
              </a:rPr>
              <a:t>Level B,C, D, E</a:t>
            </a:r>
          </a:p>
        </p:txBody>
      </p:sp>
      <p:pic>
        <p:nvPicPr>
          <p:cNvPr id="53" name="Picture 52">
            <a:extLst>
              <a:ext uri="{FF2B5EF4-FFF2-40B4-BE49-F238E27FC236}">
                <a16:creationId xmlns:a16="http://schemas.microsoft.com/office/drawing/2014/main" id="{57408274-5C7E-90C7-9E55-1C54611EBF76}"/>
              </a:ext>
            </a:extLst>
          </p:cNvPr>
          <p:cNvPicPr>
            <a:picLocks noChangeAspect="1"/>
          </p:cNvPicPr>
          <p:nvPr/>
        </p:nvPicPr>
        <p:blipFill>
          <a:blip r:embed="rId39"/>
          <a:stretch>
            <a:fillRect/>
          </a:stretch>
        </p:blipFill>
        <p:spPr>
          <a:xfrm>
            <a:off x="3389229" y="2826245"/>
            <a:ext cx="438950" cy="432854"/>
          </a:xfrm>
          <a:prstGeom prst="rect">
            <a:avLst/>
          </a:prstGeom>
        </p:spPr>
      </p:pic>
      <p:sp>
        <p:nvSpPr>
          <p:cNvPr id="54" name="Rectangle 53">
            <a:extLst>
              <a:ext uri="{FF2B5EF4-FFF2-40B4-BE49-F238E27FC236}">
                <a16:creationId xmlns:a16="http://schemas.microsoft.com/office/drawing/2014/main" id="{D469F3A6-3933-BAAD-C906-E3740CE18812}"/>
              </a:ext>
            </a:extLst>
          </p:cNvPr>
          <p:cNvSpPr/>
          <p:nvPr/>
        </p:nvSpPr>
        <p:spPr>
          <a:xfrm>
            <a:off x="3120627" y="2538204"/>
            <a:ext cx="7468807" cy="969655"/>
          </a:xfrm>
          <a:prstGeom prst="rect">
            <a:avLst/>
          </a:prstGeom>
          <a:no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1199956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44E66-047B-A0DF-FC76-2F069C9495F4}"/>
            </a:ext>
          </a:extLst>
        </p:cNvPr>
        <p:cNvGrpSpPr/>
        <p:nvPr/>
      </p:nvGrpSpPr>
      <p:grpSpPr>
        <a:xfrm>
          <a:off x="0" y="0"/>
          <a:ext cx="0" cy="0"/>
          <a:chOff x="0" y="0"/>
          <a:chExt cx="0" cy="0"/>
        </a:xfrm>
      </p:grpSpPr>
      <p:pic>
        <p:nvPicPr>
          <p:cNvPr id="19" name="Picture 18">
            <a:extLst>
              <a:ext uri="{FF2B5EF4-FFF2-40B4-BE49-F238E27FC236}">
                <a16:creationId xmlns:a16="http://schemas.microsoft.com/office/drawing/2014/main" id="{E9DAF07C-48F7-11EF-1928-23272F8F5E15}"/>
              </a:ext>
            </a:extLst>
          </p:cNvPr>
          <p:cNvPicPr>
            <a:picLocks noChangeAspect="1"/>
          </p:cNvPicPr>
          <p:nvPr/>
        </p:nvPicPr>
        <p:blipFill>
          <a:blip r:embed="rId2"/>
          <a:stretch>
            <a:fillRect/>
          </a:stretch>
        </p:blipFill>
        <p:spPr>
          <a:xfrm>
            <a:off x="179766" y="1232970"/>
            <a:ext cx="10394581" cy="420660"/>
          </a:xfrm>
          <a:prstGeom prst="rect">
            <a:avLst/>
          </a:prstGeom>
        </p:spPr>
      </p:pic>
      <p:sp>
        <p:nvSpPr>
          <p:cNvPr id="50" name="Rectangle 49">
            <a:extLst>
              <a:ext uri="{FF2B5EF4-FFF2-40B4-BE49-F238E27FC236}">
                <a16:creationId xmlns:a16="http://schemas.microsoft.com/office/drawing/2014/main" id="{7DCEF65E-9130-0A97-A226-6FDA04AF1895}"/>
              </a:ext>
            </a:extLst>
          </p:cNvPr>
          <p:cNvSpPr/>
          <p:nvPr/>
        </p:nvSpPr>
        <p:spPr>
          <a:xfrm>
            <a:off x="635781" y="1737083"/>
            <a:ext cx="1701300" cy="970761"/>
          </a:xfrm>
          <a:prstGeom prst="rect">
            <a:avLst/>
          </a:prstGeom>
          <a:solidFill>
            <a:schemeClr val="accent4">
              <a:lumMod val="20000"/>
              <a:lumOff val="80000"/>
            </a:schemeClr>
          </a:solidFill>
          <a:ln>
            <a:solidFill>
              <a:schemeClr val="accent4">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6" name="Rectangle 45">
            <a:extLst>
              <a:ext uri="{FF2B5EF4-FFF2-40B4-BE49-F238E27FC236}">
                <a16:creationId xmlns:a16="http://schemas.microsoft.com/office/drawing/2014/main" id="{D88DC262-61B6-0896-C4EA-D59CABB9AC37}"/>
              </a:ext>
            </a:extLst>
          </p:cNvPr>
          <p:cNvSpPr/>
          <p:nvPr/>
        </p:nvSpPr>
        <p:spPr>
          <a:xfrm>
            <a:off x="122554" y="3541977"/>
            <a:ext cx="10466880" cy="3310801"/>
          </a:xfrm>
          <a:prstGeom prst="rect">
            <a:avLst/>
          </a:prstGeom>
          <a:solidFill>
            <a:schemeClr val="accent4">
              <a:lumMod val="20000"/>
              <a:lumOff val="80000"/>
            </a:schemeClr>
          </a:solidFill>
          <a:ln>
            <a:solidFill>
              <a:schemeClr val="accent4">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dirty="0"/>
              <a:t> </a:t>
            </a:r>
          </a:p>
        </p:txBody>
      </p:sp>
      <p:sp>
        <p:nvSpPr>
          <p:cNvPr id="3" name="Freeform 3">
            <a:extLst>
              <a:ext uri="{FF2B5EF4-FFF2-40B4-BE49-F238E27FC236}">
                <a16:creationId xmlns:a16="http://schemas.microsoft.com/office/drawing/2014/main" id="{7358BA98-19DE-67D7-6C68-4EC69AA000F2}"/>
              </a:ext>
            </a:extLst>
          </p:cNvPr>
          <p:cNvSpPr/>
          <p:nvPr/>
        </p:nvSpPr>
        <p:spPr>
          <a:xfrm>
            <a:off x="1915689" y="3619635"/>
            <a:ext cx="452645" cy="453590"/>
          </a:xfrm>
          <a:custGeom>
            <a:avLst/>
            <a:gdLst/>
            <a:ahLst/>
            <a:cxnLst/>
            <a:rect l="l" t="t" r="r" b="b"/>
            <a:pathLst>
              <a:path w="774120" h="775736">
                <a:moveTo>
                  <a:pt x="0" y="0"/>
                </a:moveTo>
                <a:lnTo>
                  <a:pt x="774120" y="0"/>
                </a:lnTo>
                <a:lnTo>
                  <a:pt x="774120" y="775737"/>
                </a:lnTo>
                <a:lnTo>
                  <a:pt x="0" y="77573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534650"/>
            <a:endParaRPr lang="en-AU" sz="1052" dirty="0">
              <a:solidFill>
                <a:prstClr val="black"/>
              </a:solidFill>
              <a:latin typeface="Calibri"/>
            </a:endParaRPr>
          </a:p>
        </p:txBody>
      </p:sp>
      <p:sp>
        <p:nvSpPr>
          <p:cNvPr id="4" name="Freeform 4">
            <a:extLst>
              <a:ext uri="{FF2B5EF4-FFF2-40B4-BE49-F238E27FC236}">
                <a16:creationId xmlns:a16="http://schemas.microsoft.com/office/drawing/2014/main" id="{0D4EB438-1B80-F87E-B6C9-C19D7DA0CD3A}"/>
              </a:ext>
            </a:extLst>
          </p:cNvPr>
          <p:cNvSpPr/>
          <p:nvPr/>
        </p:nvSpPr>
        <p:spPr>
          <a:xfrm>
            <a:off x="4925329" y="3621705"/>
            <a:ext cx="523152" cy="405007"/>
          </a:xfrm>
          <a:custGeom>
            <a:avLst/>
            <a:gdLst/>
            <a:ahLst/>
            <a:cxnLst/>
            <a:rect l="l" t="t" r="r" b="b"/>
            <a:pathLst>
              <a:path w="894702" h="692649">
                <a:moveTo>
                  <a:pt x="0" y="0"/>
                </a:moveTo>
                <a:lnTo>
                  <a:pt x="894702" y="0"/>
                </a:lnTo>
                <a:lnTo>
                  <a:pt x="894702" y="692649"/>
                </a:lnTo>
                <a:lnTo>
                  <a:pt x="0" y="69264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534650"/>
            <a:endParaRPr lang="en-AU" sz="1052">
              <a:solidFill>
                <a:prstClr val="black"/>
              </a:solidFill>
              <a:latin typeface="Calibri"/>
            </a:endParaRPr>
          </a:p>
        </p:txBody>
      </p:sp>
      <p:sp>
        <p:nvSpPr>
          <p:cNvPr id="5" name="Freeform 5">
            <a:extLst>
              <a:ext uri="{FF2B5EF4-FFF2-40B4-BE49-F238E27FC236}">
                <a16:creationId xmlns:a16="http://schemas.microsoft.com/office/drawing/2014/main" id="{83F62FC8-0396-8CB3-5D9A-BDA7B22B113E}"/>
              </a:ext>
            </a:extLst>
          </p:cNvPr>
          <p:cNvSpPr/>
          <p:nvPr/>
        </p:nvSpPr>
        <p:spPr>
          <a:xfrm>
            <a:off x="7002388" y="3699132"/>
            <a:ext cx="619233" cy="396825"/>
          </a:xfrm>
          <a:custGeom>
            <a:avLst/>
            <a:gdLst/>
            <a:ahLst/>
            <a:cxnLst/>
            <a:rect l="l" t="t" r="r" b="b"/>
            <a:pathLst>
              <a:path w="1059021" h="678656">
                <a:moveTo>
                  <a:pt x="0" y="0"/>
                </a:moveTo>
                <a:lnTo>
                  <a:pt x="1059021" y="0"/>
                </a:lnTo>
                <a:lnTo>
                  <a:pt x="1059021" y="678656"/>
                </a:lnTo>
                <a:lnTo>
                  <a:pt x="0" y="67865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534650"/>
            <a:endParaRPr lang="en-AU" sz="1052">
              <a:solidFill>
                <a:prstClr val="black"/>
              </a:solidFill>
              <a:latin typeface="Calibri"/>
            </a:endParaRPr>
          </a:p>
        </p:txBody>
      </p:sp>
      <p:sp>
        <p:nvSpPr>
          <p:cNvPr id="6" name="Freeform 6">
            <a:extLst>
              <a:ext uri="{FF2B5EF4-FFF2-40B4-BE49-F238E27FC236}">
                <a16:creationId xmlns:a16="http://schemas.microsoft.com/office/drawing/2014/main" id="{4A5E1034-CE36-1CCB-F52C-200EEF42E858}"/>
              </a:ext>
            </a:extLst>
          </p:cNvPr>
          <p:cNvSpPr/>
          <p:nvPr/>
        </p:nvSpPr>
        <p:spPr>
          <a:xfrm>
            <a:off x="9275434" y="3716417"/>
            <a:ext cx="439722" cy="356808"/>
          </a:xfrm>
          <a:custGeom>
            <a:avLst/>
            <a:gdLst/>
            <a:ahLst/>
            <a:cxnLst/>
            <a:rect l="l" t="t" r="r" b="b"/>
            <a:pathLst>
              <a:path w="752018" h="672116">
                <a:moveTo>
                  <a:pt x="0" y="0"/>
                </a:moveTo>
                <a:lnTo>
                  <a:pt x="752019" y="0"/>
                </a:lnTo>
                <a:lnTo>
                  <a:pt x="752019" y="672117"/>
                </a:lnTo>
                <a:lnTo>
                  <a:pt x="0" y="67211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defTabSz="534650"/>
            <a:endParaRPr lang="en-AU" sz="1052">
              <a:solidFill>
                <a:prstClr val="black"/>
              </a:solidFill>
              <a:latin typeface="Calibri"/>
            </a:endParaRPr>
          </a:p>
        </p:txBody>
      </p:sp>
      <p:sp>
        <p:nvSpPr>
          <p:cNvPr id="8" name="Freeform 8">
            <a:extLst>
              <a:ext uri="{FF2B5EF4-FFF2-40B4-BE49-F238E27FC236}">
                <a16:creationId xmlns:a16="http://schemas.microsoft.com/office/drawing/2014/main" id="{6FC88DF7-7265-A5A2-43E8-9B823F6C0AE8}"/>
              </a:ext>
            </a:extLst>
          </p:cNvPr>
          <p:cNvSpPr/>
          <p:nvPr/>
        </p:nvSpPr>
        <p:spPr>
          <a:xfrm>
            <a:off x="7439892" y="297521"/>
            <a:ext cx="3002498" cy="689739"/>
          </a:xfrm>
          <a:custGeom>
            <a:avLst/>
            <a:gdLst/>
            <a:ahLst/>
            <a:cxnLst/>
            <a:rect l="l" t="t" r="r" b="b"/>
            <a:pathLst>
              <a:path w="4488543" h="984680">
                <a:moveTo>
                  <a:pt x="0" y="0"/>
                </a:moveTo>
                <a:lnTo>
                  <a:pt x="4488544" y="0"/>
                </a:lnTo>
                <a:lnTo>
                  <a:pt x="4488544" y="984680"/>
                </a:lnTo>
                <a:lnTo>
                  <a:pt x="0" y="984680"/>
                </a:lnTo>
                <a:lnTo>
                  <a:pt x="0" y="0"/>
                </a:lnTo>
                <a:close/>
              </a:path>
            </a:pathLst>
          </a:custGeom>
          <a:blipFill>
            <a:blip r:embed="rId11"/>
            <a:stretch>
              <a:fillRect l="-47236" t="-18983" r="-6306"/>
            </a:stretch>
          </a:blipFill>
        </p:spPr>
        <p:txBody>
          <a:bodyPr/>
          <a:lstStyle/>
          <a:p>
            <a:pPr defTabSz="534650"/>
            <a:endParaRPr lang="en-AU" sz="1052">
              <a:solidFill>
                <a:prstClr val="black"/>
              </a:solidFill>
              <a:latin typeface="Calibri"/>
            </a:endParaRPr>
          </a:p>
        </p:txBody>
      </p:sp>
      <p:sp>
        <p:nvSpPr>
          <p:cNvPr id="14" name="Freeform 14">
            <a:extLst>
              <a:ext uri="{FF2B5EF4-FFF2-40B4-BE49-F238E27FC236}">
                <a16:creationId xmlns:a16="http://schemas.microsoft.com/office/drawing/2014/main" id="{7A79983A-7C5D-A62B-4F0E-1FC60FD03573}"/>
              </a:ext>
            </a:extLst>
          </p:cNvPr>
          <p:cNvSpPr/>
          <p:nvPr/>
        </p:nvSpPr>
        <p:spPr>
          <a:xfrm>
            <a:off x="1260109" y="1812203"/>
            <a:ext cx="452645" cy="453590"/>
          </a:xfrm>
          <a:custGeom>
            <a:avLst/>
            <a:gdLst/>
            <a:ahLst/>
            <a:cxnLst/>
            <a:rect l="l" t="t" r="r" b="b"/>
            <a:pathLst>
              <a:path w="774120" h="775736">
                <a:moveTo>
                  <a:pt x="0" y="0"/>
                </a:moveTo>
                <a:lnTo>
                  <a:pt x="774120" y="0"/>
                </a:lnTo>
                <a:lnTo>
                  <a:pt x="774120" y="775736"/>
                </a:lnTo>
                <a:lnTo>
                  <a:pt x="0" y="77573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534650"/>
            <a:endParaRPr lang="en-AU" sz="1052">
              <a:solidFill>
                <a:prstClr val="black"/>
              </a:solidFill>
              <a:latin typeface="Calibri"/>
            </a:endParaRPr>
          </a:p>
        </p:txBody>
      </p:sp>
      <p:sp>
        <p:nvSpPr>
          <p:cNvPr id="15" name="Freeform 15">
            <a:extLst>
              <a:ext uri="{FF2B5EF4-FFF2-40B4-BE49-F238E27FC236}">
                <a16:creationId xmlns:a16="http://schemas.microsoft.com/office/drawing/2014/main" id="{D49F4E45-660A-D6C7-28D8-510379BF844E}"/>
              </a:ext>
            </a:extLst>
          </p:cNvPr>
          <p:cNvSpPr/>
          <p:nvPr/>
        </p:nvSpPr>
        <p:spPr>
          <a:xfrm>
            <a:off x="2459064" y="2074585"/>
            <a:ext cx="704921" cy="382419"/>
          </a:xfrm>
          <a:custGeom>
            <a:avLst/>
            <a:gdLst/>
            <a:ahLst/>
            <a:cxnLst/>
            <a:rect l="l" t="t" r="r" b="b"/>
            <a:pathLst>
              <a:path w="1205565" h="654019">
                <a:moveTo>
                  <a:pt x="0" y="0"/>
                </a:moveTo>
                <a:lnTo>
                  <a:pt x="1205565" y="0"/>
                </a:lnTo>
                <a:lnTo>
                  <a:pt x="1205565" y="654019"/>
                </a:lnTo>
                <a:lnTo>
                  <a:pt x="0" y="65401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defTabSz="534650"/>
            <a:endParaRPr lang="en-AU" sz="1052">
              <a:solidFill>
                <a:prstClr val="black"/>
              </a:solidFill>
              <a:latin typeface="Calibri"/>
            </a:endParaRPr>
          </a:p>
        </p:txBody>
      </p:sp>
      <p:sp>
        <p:nvSpPr>
          <p:cNvPr id="16" name="Freeform 16">
            <a:extLst>
              <a:ext uri="{FF2B5EF4-FFF2-40B4-BE49-F238E27FC236}">
                <a16:creationId xmlns:a16="http://schemas.microsoft.com/office/drawing/2014/main" id="{EE9CC01F-4B2F-A62E-EEEF-B0BBE9D1202C}"/>
              </a:ext>
            </a:extLst>
          </p:cNvPr>
          <p:cNvSpPr/>
          <p:nvPr/>
        </p:nvSpPr>
        <p:spPr>
          <a:xfrm>
            <a:off x="6855030" y="1795978"/>
            <a:ext cx="683422" cy="588312"/>
          </a:xfrm>
          <a:custGeom>
            <a:avLst/>
            <a:gdLst/>
            <a:ahLst/>
            <a:cxnLst/>
            <a:rect l="l" t="t" r="r" b="b"/>
            <a:pathLst>
              <a:path w="1168798" h="1006140">
                <a:moveTo>
                  <a:pt x="0" y="0"/>
                </a:moveTo>
                <a:lnTo>
                  <a:pt x="1168797" y="0"/>
                </a:lnTo>
                <a:lnTo>
                  <a:pt x="1168797" y="1006140"/>
                </a:lnTo>
                <a:lnTo>
                  <a:pt x="0" y="100614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defTabSz="534650"/>
            <a:endParaRPr lang="en-AU" sz="1052" dirty="0">
              <a:solidFill>
                <a:prstClr val="black"/>
              </a:solidFill>
              <a:latin typeface="Calibri"/>
            </a:endParaRPr>
          </a:p>
        </p:txBody>
      </p:sp>
      <p:sp>
        <p:nvSpPr>
          <p:cNvPr id="21" name="Freeform 21">
            <a:extLst>
              <a:ext uri="{FF2B5EF4-FFF2-40B4-BE49-F238E27FC236}">
                <a16:creationId xmlns:a16="http://schemas.microsoft.com/office/drawing/2014/main" id="{DBF40E65-2E93-D332-CA90-412B0D92F6EE}"/>
              </a:ext>
            </a:extLst>
          </p:cNvPr>
          <p:cNvSpPr/>
          <p:nvPr/>
        </p:nvSpPr>
        <p:spPr>
          <a:xfrm>
            <a:off x="103966" y="1737083"/>
            <a:ext cx="464436" cy="1062579"/>
          </a:xfrm>
          <a:custGeom>
            <a:avLst/>
            <a:gdLst/>
            <a:ahLst/>
            <a:cxnLst/>
            <a:rect l="l" t="t" r="r" b="b"/>
            <a:pathLst>
              <a:path w="794284" h="1817238">
                <a:moveTo>
                  <a:pt x="0" y="0"/>
                </a:moveTo>
                <a:lnTo>
                  <a:pt x="794285" y="0"/>
                </a:lnTo>
                <a:lnTo>
                  <a:pt x="794285" y="1817238"/>
                </a:lnTo>
                <a:lnTo>
                  <a:pt x="0" y="1817238"/>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defTabSz="534650"/>
            <a:endParaRPr lang="en-AU" sz="1052">
              <a:solidFill>
                <a:prstClr val="black"/>
              </a:solidFill>
              <a:latin typeface="Calibri"/>
            </a:endParaRPr>
          </a:p>
        </p:txBody>
      </p:sp>
      <p:sp>
        <p:nvSpPr>
          <p:cNvPr id="22" name="TextBox 22">
            <a:extLst>
              <a:ext uri="{FF2B5EF4-FFF2-40B4-BE49-F238E27FC236}">
                <a16:creationId xmlns:a16="http://schemas.microsoft.com/office/drawing/2014/main" id="{BF1A8A57-CC21-C46A-A787-69EF6D16387B}"/>
              </a:ext>
            </a:extLst>
          </p:cNvPr>
          <p:cNvSpPr txBox="1"/>
          <p:nvPr/>
        </p:nvSpPr>
        <p:spPr>
          <a:xfrm>
            <a:off x="336184" y="4192920"/>
            <a:ext cx="3101797" cy="144848"/>
          </a:xfrm>
          <a:prstGeom prst="rect">
            <a:avLst/>
          </a:prstGeom>
        </p:spPr>
        <p:txBody>
          <a:bodyPr wrap="square" lIns="0" tIns="0" rIns="0" bIns="0" rtlCol="0" anchor="t">
            <a:spAutoFit/>
          </a:bodyPr>
          <a:lstStyle/>
          <a:p>
            <a:pPr algn="ctr" defTabSz="534650">
              <a:lnSpc>
                <a:spcPts val="1146"/>
              </a:lnSpc>
              <a:spcBef>
                <a:spcPct val="0"/>
              </a:spcBef>
            </a:pPr>
            <a:r>
              <a:rPr lang="en-US" sz="1100" b="1" dirty="0">
                <a:solidFill>
                  <a:srgbClr val="000000"/>
                </a:solidFill>
                <a:latin typeface="Aptos" panose="020B0004020202020204" pitchFamily="34" charset="0"/>
                <a:ea typeface="Canva Sans Bold"/>
                <a:cs typeface="Canva Sans Bold"/>
                <a:sym typeface="Canva Sans Bold"/>
              </a:rPr>
              <a:t>Mental Health Treatment Plan (MHTP</a:t>
            </a:r>
            <a:r>
              <a:rPr lang="en-US" sz="1050" b="1" dirty="0">
                <a:solidFill>
                  <a:schemeClr val="accent1">
                    <a:lumMod val="75000"/>
                  </a:schemeClr>
                </a:solidFill>
                <a:latin typeface="Aptos" panose="020B0004020202020204" pitchFamily="34" charset="0"/>
                <a:ea typeface="Canva Sans Bold"/>
                <a:cs typeface="Canva Sans Bold"/>
                <a:sym typeface="Canva Sans Bold"/>
              </a:rPr>
              <a:t>)  </a:t>
            </a:r>
            <a:r>
              <a:rPr lang="en-US" sz="1050" b="1" dirty="0">
                <a:solidFill>
                  <a:schemeClr val="accent1">
                    <a:lumMod val="75000"/>
                  </a:schemeClr>
                </a:solidFill>
                <a:latin typeface="Aptos" panose="020B0004020202020204" pitchFamily="34" charset="0"/>
                <a:ea typeface="Canva Sans Bold"/>
                <a:cs typeface="Canva Sans Bold"/>
                <a:sym typeface="Canva Sans Bold"/>
                <a:hlinkClick r:id="rId18">
                  <a:extLst>
                    <a:ext uri="{A12FA001-AC4F-418D-AE19-62706E023703}">
                      <ahyp:hlinkClr xmlns:ahyp="http://schemas.microsoft.com/office/drawing/2018/hyperlinkcolor" val="tx"/>
                    </a:ext>
                  </a:extLst>
                </a:hlinkClick>
              </a:rPr>
              <a:t>AN .0.56</a:t>
            </a:r>
            <a:endParaRPr lang="en-US" sz="1000" b="1" dirty="0">
              <a:solidFill>
                <a:schemeClr val="accent1">
                  <a:lumMod val="75000"/>
                </a:schemeClr>
              </a:solidFill>
              <a:latin typeface="Aptos" panose="020B0004020202020204" pitchFamily="34" charset="0"/>
              <a:ea typeface="Canva Sans Bold"/>
              <a:cs typeface="Canva Sans Bold"/>
              <a:sym typeface="Canva Sans Bold"/>
            </a:endParaRPr>
          </a:p>
        </p:txBody>
      </p:sp>
      <p:sp>
        <p:nvSpPr>
          <p:cNvPr id="23" name="TextBox 23">
            <a:extLst>
              <a:ext uri="{FF2B5EF4-FFF2-40B4-BE49-F238E27FC236}">
                <a16:creationId xmlns:a16="http://schemas.microsoft.com/office/drawing/2014/main" id="{30EEFB0F-44C7-2B2B-40BA-A166DF0A21EB}"/>
              </a:ext>
            </a:extLst>
          </p:cNvPr>
          <p:cNvSpPr txBox="1"/>
          <p:nvPr/>
        </p:nvSpPr>
        <p:spPr>
          <a:xfrm>
            <a:off x="4054995" y="4182709"/>
            <a:ext cx="2263819" cy="144848"/>
          </a:xfrm>
          <a:prstGeom prst="rect">
            <a:avLst/>
          </a:prstGeom>
        </p:spPr>
        <p:txBody>
          <a:bodyPr wrap="square" lIns="0" tIns="0" rIns="0" bIns="0" rtlCol="0" anchor="t">
            <a:spAutoFit/>
          </a:bodyPr>
          <a:lstStyle/>
          <a:p>
            <a:pPr algn="ctr" defTabSz="534650">
              <a:lnSpc>
                <a:spcPts val="1146"/>
              </a:lnSpc>
              <a:spcBef>
                <a:spcPct val="0"/>
              </a:spcBef>
            </a:pPr>
            <a:r>
              <a:rPr lang="en-US" sz="1100" b="1" dirty="0">
                <a:solidFill>
                  <a:srgbClr val="000000"/>
                </a:solidFill>
                <a:latin typeface="Aptos" panose="020B0004020202020204" pitchFamily="34" charset="0"/>
                <a:ea typeface="Canva Sans Bold"/>
                <a:cs typeface="Canva Sans Bold"/>
                <a:sym typeface="Canva Sans Bold"/>
              </a:rPr>
              <a:t>Review or Consultation  </a:t>
            </a:r>
            <a:r>
              <a:rPr lang="en-US" sz="1050" b="1" dirty="0">
                <a:solidFill>
                  <a:schemeClr val="accent1">
                    <a:lumMod val="75000"/>
                  </a:schemeClr>
                </a:solidFill>
                <a:latin typeface="Aptos" panose="020B0004020202020204" pitchFamily="34" charset="0"/>
                <a:ea typeface="Canva Sans Bold"/>
                <a:cs typeface="Canva Sans Bold"/>
                <a:sym typeface="Canva Sans Bold"/>
                <a:hlinkClick r:id="rId19">
                  <a:extLst>
                    <a:ext uri="{A12FA001-AC4F-418D-AE19-62706E023703}">
                      <ahyp:hlinkClr xmlns:ahyp="http://schemas.microsoft.com/office/drawing/2018/hyperlinkcolor" val="tx"/>
                    </a:ext>
                  </a:extLst>
                </a:hlinkClick>
              </a:rPr>
              <a:t>MN. 6.3 </a:t>
            </a:r>
            <a:endParaRPr lang="en-US" sz="1050" b="1" dirty="0">
              <a:solidFill>
                <a:schemeClr val="accent1">
                  <a:lumMod val="75000"/>
                </a:schemeClr>
              </a:solidFill>
              <a:latin typeface="Aptos" panose="020B0004020202020204" pitchFamily="34" charset="0"/>
              <a:ea typeface="Canva Sans Bold"/>
              <a:cs typeface="Canva Sans Bold"/>
              <a:sym typeface="Canva Sans Bold"/>
            </a:endParaRPr>
          </a:p>
        </p:txBody>
      </p:sp>
      <p:sp>
        <p:nvSpPr>
          <p:cNvPr id="24" name="TextBox 24">
            <a:extLst>
              <a:ext uri="{FF2B5EF4-FFF2-40B4-BE49-F238E27FC236}">
                <a16:creationId xmlns:a16="http://schemas.microsoft.com/office/drawing/2014/main" id="{68ED39C4-77D7-117D-F665-93746DDEF8CC}"/>
              </a:ext>
            </a:extLst>
          </p:cNvPr>
          <p:cNvSpPr txBox="1"/>
          <p:nvPr/>
        </p:nvSpPr>
        <p:spPr>
          <a:xfrm>
            <a:off x="6505241" y="4159082"/>
            <a:ext cx="1525745" cy="144848"/>
          </a:xfrm>
          <a:prstGeom prst="rect">
            <a:avLst/>
          </a:prstGeom>
        </p:spPr>
        <p:txBody>
          <a:bodyPr lIns="0" tIns="0" rIns="0" bIns="0" rtlCol="0" anchor="t">
            <a:spAutoFit/>
          </a:bodyPr>
          <a:lstStyle/>
          <a:p>
            <a:pPr algn="ctr" defTabSz="534650">
              <a:lnSpc>
                <a:spcPts val="1146"/>
              </a:lnSpc>
              <a:spcBef>
                <a:spcPct val="0"/>
              </a:spcBef>
            </a:pPr>
            <a:r>
              <a:rPr lang="en-US" sz="1100" b="1" dirty="0">
                <a:solidFill>
                  <a:srgbClr val="000000"/>
                </a:solidFill>
                <a:latin typeface="Aptos" panose="020B0004020202020204" pitchFamily="34" charset="0"/>
                <a:ea typeface="Canva Sans Bold"/>
                <a:cs typeface="Canva Sans Bold"/>
                <a:sym typeface="Canva Sans Bold"/>
              </a:rPr>
              <a:t>Case Conference</a:t>
            </a:r>
          </a:p>
        </p:txBody>
      </p:sp>
      <p:sp>
        <p:nvSpPr>
          <p:cNvPr id="25" name="TextBox 25">
            <a:extLst>
              <a:ext uri="{FF2B5EF4-FFF2-40B4-BE49-F238E27FC236}">
                <a16:creationId xmlns:a16="http://schemas.microsoft.com/office/drawing/2014/main" id="{13C54637-346C-95CF-8158-E3F571FF6091}"/>
              </a:ext>
            </a:extLst>
          </p:cNvPr>
          <p:cNvSpPr txBox="1"/>
          <p:nvPr/>
        </p:nvSpPr>
        <p:spPr>
          <a:xfrm>
            <a:off x="8480482" y="4159082"/>
            <a:ext cx="2013292" cy="144848"/>
          </a:xfrm>
          <a:prstGeom prst="rect">
            <a:avLst/>
          </a:prstGeom>
        </p:spPr>
        <p:txBody>
          <a:bodyPr wrap="square" lIns="0" tIns="0" rIns="0" bIns="0" rtlCol="0" anchor="t">
            <a:spAutoFit/>
          </a:bodyPr>
          <a:lstStyle/>
          <a:p>
            <a:pPr algn="ctr" defTabSz="534650">
              <a:lnSpc>
                <a:spcPts val="1146"/>
              </a:lnSpc>
              <a:spcBef>
                <a:spcPct val="0"/>
              </a:spcBef>
            </a:pPr>
            <a:r>
              <a:rPr lang="en-US" sz="1100" b="1" dirty="0">
                <a:solidFill>
                  <a:srgbClr val="000000"/>
                </a:solidFill>
                <a:latin typeface="Aptos" panose="020B0004020202020204" pitchFamily="34" charset="0"/>
                <a:ea typeface="Canva Sans Bold"/>
                <a:cs typeface="Canva Sans Bold"/>
                <a:sym typeface="Canva Sans Bold"/>
              </a:rPr>
              <a:t>Family and Carer Participation</a:t>
            </a:r>
          </a:p>
        </p:txBody>
      </p:sp>
      <p:sp>
        <p:nvSpPr>
          <p:cNvPr id="26" name="TextBox 26">
            <a:extLst>
              <a:ext uri="{FF2B5EF4-FFF2-40B4-BE49-F238E27FC236}">
                <a16:creationId xmlns:a16="http://schemas.microsoft.com/office/drawing/2014/main" id="{FAED6D85-E2ED-ECC1-3E8B-D7883DD3E304}"/>
              </a:ext>
            </a:extLst>
          </p:cNvPr>
          <p:cNvSpPr txBox="1"/>
          <p:nvPr/>
        </p:nvSpPr>
        <p:spPr>
          <a:xfrm>
            <a:off x="208308" y="4394789"/>
            <a:ext cx="3520436" cy="282385"/>
          </a:xfrm>
          <a:prstGeom prst="rect">
            <a:avLst/>
          </a:prstGeom>
        </p:spPr>
        <p:txBody>
          <a:bodyPr wrap="square" lIns="0" tIns="0" rIns="0" bIns="0" rtlCol="0" anchor="t">
            <a:spAutoFit/>
          </a:bodyPr>
          <a:lstStyle/>
          <a:p>
            <a:pPr algn="just" defTabSz="534650">
              <a:lnSpc>
                <a:spcPts val="1146"/>
              </a:lnSpc>
              <a:spcBef>
                <a:spcPct val="0"/>
              </a:spcBef>
            </a:pPr>
            <a:r>
              <a:rPr lang="en-US" sz="1000" b="1" dirty="0">
                <a:solidFill>
                  <a:srgbClr val="000000"/>
                </a:solidFill>
                <a:latin typeface="Aptos"/>
                <a:ea typeface="Canva Sans Bold"/>
                <a:cs typeface="Canva Sans Bold"/>
                <a:sym typeface="Canva Sans Bold"/>
              </a:rPr>
              <a:t>Face-to-Face</a:t>
            </a:r>
            <a:r>
              <a:rPr lang="en-US" sz="1000" dirty="0">
                <a:solidFill>
                  <a:srgbClr val="000000"/>
                </a:solidFill>
                <a:latin typeface="Aptos"/>
                <a:ea typeface="Canva Sans"/>
                <a:cs typeface="Canva Sans"/>
                <a:sym typeface="Canva Sans"/>
              </a:rPr>
              <a:t> items by a GP who</a:t>
            </a:r>
            <a:r>
              <a:rPr lang="en-US" sz="1000" b="1" dirty="0">
                <a:solidFill>
                  <a:srgbClr val="000000"/>
                </a:solidFill>
                <a:latin typeface="Aptos"/>
                <a:ea typeface="Canva Sans Bold"/>
                <a:cs typeface="Canva Sans Bold"/>
                <a:sym typeface="Canva Sans Bold"/>
              </a:rPr>
              <a:t> has</a:t>
            </a:r>
            <a:r>
              <a:rPr lang="en-US" sz="1000" b="1" dirty="0">
                <a:solidFill>
                  <a:srgbClr val="000000"/>
                </a:solidFill>
                <a:latin typeface="Aptos"/>
                <a:ea typeface="Canva Sans"/>
                <a:cs typeface="Canva Sans"/>
                <a:sym typeface="Canva Sans"/>
              </a:rPr>
              <a:t> not</a:t>
            </a:r>
            <a:r>
              <a:rPr lang="en-US" sz="1000" dirty="0">
                <a:solidFill>
                  <a:srgbClr val="000000"/>
                </a:solidFill>
                <a:latin typeface="Aptos"/>
                <a:ea typeface="Canva Sans"/>
                <a:cs typeface="Canva Sans"/>
                <a:sym typeface="Canva Sans"/>
              </a:rPr>
              <a:t> undertaken mental health skills training </a:t>
            </a:r>
            <a:r>
              <a:rPr lang="en-US" sz="1000" b="1" dirty="0">
                <a:solidFill>
                  <a:srgbClr val="000000"/>
                </a:solidFill>
                <a:latin typeface="Aptos"/>
                <a:ea typeface="Canva Sans"/>
                <a:cs typeface="Canva Sans"/>
                <a:sym typeface="Canva Sans"/>
              </a:rPr>
              <a:t>MBS</a:t>
            </a:r>
            <a:r>
              <a:rPr lang="en-US" sz="1000" dirty="0">
                <a:solidFill>
                  <a:srgbClr val="000000"/>
                </a:solidFill>
                <a:latin typeface="Aptos"/>
                <a:ea typeface="Canva Sans"/>
                <a:cs typeface="Canva Sans"/>
                <a:sym typeface="Canva Sans"/>
              </a:rPr>
              <a:t> </a:t>
            </a:r>
            <a:r>
              <a:rPr kumimoji="0" lang="en-US" sz="1000" b="1" i="0" u="none" strike="noStrike" kern="1200" cap="none" spc="0" normalizeH="0" baseline="0" noProof="0" dirty="0">
                <a:ln>
                  <a:noFill/>
                </a:ln>
                <a:solidFill>
                  <a:schemeClr val="accent1">
                    <a:lumMod val="75000"/>
                  </a:schemeClr>
                </a:solidFill>
                <a:effectLst/>
                <a:uLnTx/>
                <a:uFillTx/>
                <a:latin typeface="Aptos"/>
                <a:ea typeface="Canva Sans"/>
                <a:cs typeface="Canva Sans"/>
                <a:sym typeface="Canva Sans"/>
                <a:hlinkClick r:id="rId20">
                  <a:extLst>
                    <a:ext uri="{A12FA001-AC4F-418D-AE19-62706E023703}">
                      <ahyp:hlinkClr xmlns:ahyp="http://schemas.microsoft.com/office/drawing/2018/hyperlinkcolor" val="tx"/>
                    </a:ext>
                  </a:extLst>
                </a:hlinkClick>
              </a:rPr>
              <a:t>2700</a:t>
            </a:r>
            <a:r>
              <a:rPr kumimoji="0" lang="en-US" sz="1000" b="1" i="0" u="none" strike="noStrike" kern="1200" cap="none" spc="0" normalizeH="0" baseline="0" noProof="0" dirty="0">
                <a:ln>
                  <a:noFill/>
                </a:ln>
                <a:solidFill>
                  <a:schemeClr val="accent1">
                    <a:lumMod val="75000"/>
                  </a:schemeClr>
                </a:solidFill>
                <a:effectLst/>
                <a:uLnTx/>
                <a:uFillTx/>
                <a:latin typeface="Aptos"/>
                <a:ea typeface="Canva Sans"/>
                <a:cs typeface="Canva Sans"/>
                <a:sym typeface="Canva Sans"/>
              </a:rPr>
              <a:t>, </a:t>
            </a:r>
            <a:r>
              <a:rPr kumimoji="0" lang="en-US" sz="1000" b="1" i="0" u="none" strike="noStrike" kern="1200" cap="none" spc="0" normalizeH="0" baseline="0" noProof="0" dirty="0">
                <a:ln>
                  <a:noFill/>
                </a:ln>
                <a:solidFill>
                  <a:schemeClr val="accent1">
                    <a:lumMod val="75000"/>
                  </a:schemeClr>
                </a:solidFill>
                <a:effectLst/>
                <a:uLnTx/>
                <a:uFillTx/>
                <a:latin typeface="Aptos"/>
                <a:ea typeface="Canva Sans"/>
                <a:cs typeface="Canva Sans"/>
                <a:sym typeface="Canva Sans"/>
                <a:hlinkClick r:id="rId21">
                  <a:extLst>
                    <a:ext uri="{A12FA001-AC4F-418D-AE19-62706E023703}">
                      <ahyp:hlinkClr xmlns:ahyp="http://schemas.microsoft.com/office/drawing/2018/hyperlinkcolor" val="tx"/>
                    </a:ext>
                  </a:extLst>
                </a:hlinkClick>
              </a:rPr>
              <a:t>2701</a:t>
            </a:r>
            <a:r>
              <a:rPr kumimoji="0" lang="en-US" sz="1000" b="1" i="0" u="none" strike="noStrike" kern="1200" cap="none" spc="0" normalizeH="0" baseline="0" noProof="0" dirty="0">
                <a:ln>
                  <a:noFill/>
                </a:ln>
                <a:solidFill>
                  <a:schemeClr val="accent1">
                    <a:lumMod val="75000"/>
                  </a:schemeClr>
                </a:solidFill>
                <a:effectLst/>
                <a:uLnTx/>
                <a:uFillTx/>
                <a:latin typeface="Aptos"/>
                <a:ea typeface="Canva Sans"/>
                <a:cs typeface="Canva Sans"/>
                <a:sym typeface="Canva Sans"/>
              </a:rPr>
              <a:t> .</a:t>
            </a:r>
            <a:endParaRPr lang="en-US" sz="1000" b="1" dirty="0">
              <a:solidFill>
                <a:schemeClr val="accent1">
                  <a:lumMod val="75000"/>
                </a:schemeClr>
              </a:solidFill>
              <a:latin typeface="Aptos"/>
              <a:ea typeface="Canva Sans"/>
              <a:cs typeface="Canva Sans"/>
              <a:sym typeface="Canva Sans"/>
            </a:endParaRPr>
          </a:p>
        </p:txBody>
      </p:sp>
      <p:sp>
        <p:nvSpPr>
          <p:cNvPr id="27" name="TextBox 27">
            <a:extLst>
              <a:ext uri="{FF2B5EF4-FFF2-40B4-BE49-F238E27FC236}">
                <a16:creationId xmlns:a16="http://schemas.microsoft.com/office/drawing/2014/main" id="{670859AD-4A62-7EE0-0D69-0AEF4C2AB42E}"/>
              </a:ext>
            </a:extLst>
          </p:cNvPr>
          <p:cNvSpPr txBox="1"/>
          <p:nvPr/>
        </p:nvSpPr>
        <p:spPr>
          <a:xfrm>
            <a:off x="6505241" y="4356312"/>
            <a:ext cx="1655101" cy="838243"/>
          </a:xfrm>
          <a:prstGeom prst="rect">
            <a:avLst/>
          </a:prstGeom>
        </p:spPr>
        <p:txBody>
          <a:bodyPr lIns="0" tIns="0" rIns="0" bIns="0" rtlCol="0" anchor="t">
            <a:spAutoFit/>
          </a:bodyPr>
          <a:lstStyle/>
          <a:p>
            <a:pPr algn="just" defTabSz="534650">
              <a:lnSpc>
                <a:spcPts val="1146"/>
              </a:lnSpc>
            </a:pPr>
            <a:r>
              <a:rPr lang="en-US" sz="1000" dirty="0">
                <a:solidFill>
                  <a:srgbClr val="000000"/>
                </a:solidFill>
                <a:latin typeface="Aptos" panose="020B0004020202020204" pitchFamily="34" charset="0"/>
                <a:ea typeface="Canva Sans"/>
                <a:cs typeface="Canva Sans"/>
                <a:sym typeface="Canva Sans"/>
              </a:rPr>
              <a:t>Consider Case Conference with care team</a:t>
            </a:r>
          </a:p>
          <a:p>
            <a:pPr algn="just" defTabSz="534650">
              <a:lnSpc>
                <a:spcPts val="1146"/>
              </a:lnSpc>
            </a:pPr>
            <a:r>
              <a:rPr lang="en-US" sz="1000" dirty="0">
                <a:solidFill>
                  <a:srgbClr val="000000"/>
                </a:solidFill>
                <a:latin typeface="Aptos" panose="020B0004020202020204" pitchFamily="34" charset="0"/>
                <a:ea typeface="Canva Sans"/>
                <a:cs typeface="Canva Sans"/>
                <a:sym typeface="Canva Sans"/>
              </a:rPr>
              <a:t>MBS Items: </a:t>
            </a:r>
            <a:r>
              <a:rPr lang="en-US" sz="1000" b="1" u="sng" dirty="0">
                <a:solidFill>
                  <a:schemeClr val="accent1">
                    <a:lumMod val="75000"/>
                  </a:schemeClr>
                </a:solidFill>
                <a:latin typeface="Aptos" panose="020B0004020202020204" pitchFamily="34" charset="0"/>
                <a:ea typeface="Canva Sans"/>
                <a:cs typeface="Canva Sans"/>
                <a:sym typeface="Canva Sans"/>
                <a:hlinkClick r:id="rId22" tooltip="https://www9.health.gov.au/mbs/search.cfm?q=930&amp;sopt=S">
                  <a:extLst>
                    <a:ext uri="{A12FA001-AC4F-418D-AE19-62706E023703}">
                      <ahyp:hlinkClr xmlns:ahyp="http://schemas.microsoft.com/office/drawing/2018/hyperlinkcolor" val="tx"/>
                    </a:ext>
                  </a:extLst>
                </a:hlinkClick>
              </a:rPr>
              <a:t>930</a:t>
            </a:r>
            <a:r>
              <a:rPr lang="en-US" sz="1000" b="1" dirty="0">
                <a:solidFill>
                  <a:schemeClr val="accent1">
                    <a:lumMod val="75000"/>
                  </a:schemeClr>
                </a:solidFill>
                <a:latin typeface="Aptos" panose="020B0004020202020204" pitchFamily="34" charset="0"/>
                <a:ea typeface="Canva Sans"/>
                <a:cs typeface="Canva Sans"/>
                <a:sym typeface="Canva Sans"/>
              </a:rPr>
              <a:t>  </a:t>
            </a:r>
            <a:r>
              <a:rPr lang="en-US" sz="1000" b="1" u="sng" dirty="0">
                <a:solidFill>
                  <a:schemeClr val="accent1">
                    <a:lumMod val="75000"/>
                  </a:schemeClr>
                </a:solidFill>
                <a:latin typeface="Aptos" panose="020B0004020202020204" pitchFamily="34" charset="0"/>
                <a:ea typeface="Canva Sans"/>
                <a:cs typeface="Canva Sans"/>
                <a:sym typeface="Canva Sans"/>
                <a:hlinkClick r:id="rId23" tooltip="https://www9.health.gov.au/mbs/search.cfm?q=933&amp;Submit=&amp;sopt=S">
                  <a:extLst>
                    <a:ext uri="{A12FA001-AC4F-418D-AE19-62706E023703}">
                      <ahyp:hlinkClr xmlns:ahyp="http://schemas.microsoft.com/office/drawing/2018/hyperlinkcolor" val="tx"/>
                    </a:ext>
                  </a:extLst>
                </a:hlinkClick>
              </a:rPr>
              <a:t>933 </a:t>
            </a:r>
            <a:r>
              <a:rPr lang="en-US" sz="1000" b="1" dirty="0">
                <a:solidFill>
                  <a:schemeClr val="accent1">
                    <a:lumMod val="75000"/>
                  </a:schemeClr>
                </a:solidFill>
                <a:latin typeface="Aptos" panose="020B0004020202020204" pitchFamily="34" charset="0"/>
                <a:ea typeface="Canva Sans"/>
                <a:cs typeface="Canva Sans"/>
                <a:sym typeface="Canva Sans"/>
              </a:rPr>
              <a:t>  </a:t>
            </a:r>
            <a:r>
              <a:rPr lang="en-US" sz="1000" b="1" u="sng" dirty="0">
                <a:solidFill>
                  <a:schemeClr val="accent1">
                    <a:lumMod val="75000"/>
                  </a:schemeClr>
                </a:solidFill>
                <a:latin typeface="Aptos" panose="020B0004020202020204" pitchFamily="34" charset="0"/>
                <a:ea typeface="Canva Sans"/>
                <a:cs typeface="Canva Sans"/>
                <a:sym typeface="Canva Sans"/>
                <a:hlinkClick r:id="rId24" tooltip="https://www9.health.gov.au/mbs/search.cfm?q=935&amp;Submit=&amp;sopt=S">
                  <a:extLst>
                    <a:ext uri="{A12FA001-AC4F-418D-AE19-62706E023703}">
                      <ahyp:hlinkClr xmlns:ahyp="http://schemas.microsoft.com/office/drawing/2018/hyperlinkcolor" val="tx"/>
                    </a:ext>
                  </a:extLst>
                </a:hlinkClick>
              </a:rPr>
              <a:t>935</a:t>
            </a:r>
            <a:r>
              <a:rPr lang="en-US" sz="1000" b="1" dirty="0">
                <a:solidFill>
                  <a:schemeClr val="accent1">
                    <a:lumMod val="75000"/>
                  </a:schemeClr>
                </a:solidFill>
                <a:latin typeface="Aptos" panose="020B0004020202020204" pitchFamily="34" charset="0"/>
                <a:ea typeface="Canva Sans"/>
                <a:cs typeface="Canva Sans"/>
                <a:sym typeface="Canva Sans"/>
              </a:rPr>
              <a:t>   </a:t>
            </a:r>
            <a:r>
              <a:rPr lang="en-US" sz="1000" b="1" u="sng" dirty="0">
                <a:solidFill>
                  <a:schemeClr val="accent1">
                    <a:lumMod val="75000"/>
                  </a:schemeClr>
                </a:solidFill>
                <a:latin typeface="Aptos" panose="020B0004020202020204" pitchFamily="34" charset="0"/>
                <a:ea typeface="Canva Sans"/>
                <a:cs typeface="Canva Sans"/>
                <a:sym typeface="Canva Sans"/>
                <a:hlinkClick r:id="rId25" tooltip="https://www9.health.gov.au/mbs/search.cfm?q=969&amp;Submit=&amp;sopt=S">
                  <a:extLst>
                    <a:ext uri="{A12FA001-AC4F-418D-AE19-62706E023703}">
                      <ahyp:hlinkClr xmlns:ahyp="http://schemas.microsoft.com/office/drawing/2018/hyperlinkcolor" val="tx"/>
                    </a:ext>
                  </a:extLst>
                </a:hlinkClick>
              </a:rPr>
              <a:t>969</a:t>
            </a:r>
            <a:r>
              <a:rPr lang="en-US" sz="1000" b="1" dirty="0">
                <a:solidFill>
                  <a:schemeClr val="accent1">
                    <a:lumMod val="75000"/>
                  </a:schemeClr>
                </a:solidFill>
                <a:latin typeface="Aptos" panose="020B0004020202020204" pitchFamily="34" charset="0"/>
                <a:ea typeface="Canva Sans"/>
                <a:cs typeface="Canva Sans"/>
                <a:sym typeface="Canva Sans"/>
              </a:rPr>
              <a:t>  </a:t>
            </a:r>
            <a:r>
              <a:rPr lang="en-US" sz="1000" b="1" u="sng" dirty="0">
                <a:solidFill>
                  <a:schemeClr val="accent1">
                    <a:lumMod val="75000"/>
                  </a:schemeClr>
                </a:solidFill>
                <a:latin typeface="Aptos" panose="020B0004020202020204" pitchFamily="34" charset="0"/>
                <a:ea typeface="Canva Sans"/>
                <a:cs typeface="Canva Sans"/>
                <a:sym typeface="Canva Sans"/>
                <a:hlinkClick r:id="rId26" tooltip="https://www9.health.gov.au/mbs/search.cfm?q=971&amp;Submit=&amp;sopt=S">
                  <a:extLst>
                    <a:ext uri="{A12FA001-AC4F-418D-AE19-62706E023703}">
                      <ahyp:hlinkClr xmlns:ahyp="http://schemas.microsoft.com/office/drawing/2018/hyperlinkcolor" val="tx"/>
                    </a:ext>
                  </a:extLst>
                </a:hlinkClick>
              </a:rPr>
              <a:t>971</a:t>
            </a:r>
            <a:r>
              <a:rPr lang="en-US" sz="1000" b="1" dirty="0">
                <a:solidFill>
                  <a:schemeClr val="accent1">
                    <a:lumMod val="75000"/>
                  </a:schemeClr>
                </a:solidFill>
                <a:latin typeface="Aptos" panose="020B0004020202020204" pitchFamily="34" charset="0"/>
                <a:ea typeface="Canva Sans"/>
                <a:cs typeface="Canva Sans"/>
                <a:sym typeface="Canva Sans"/>
              </a:rPr>
              <a:t> </a:t>
            </a:r>
            <a:r>
              <a:rPr lang="en-US" sz="1000" b="1" u="sng" dirty="0">
                <a:solidFill>
                  <a:schemeClr val="accent1">
                    <a:lumMod val="75000"/>
                  </a:schemeClr>
                </a:solidFill>
                <a:latin typeface="Aptos" panose="020B0004020202020204" pitchFamily="34" charset="0"/>
                <a:ea typeface="Canva Sans"/>
                <a:cs typeface="Canva Sans"/>
                <a:sym typeface="Canva Sans"/>
                <a:hlinkClick r:id="rId27" tooltip="https://www9.health.gov.au/mbs/search.cfm?q=972&amp;Submit=&amp;sopt=S">
                  <a:extLst>
                    <a:ext uri="{A12FA001-AC4F-418D-AE19-62706E023703}">
                      <ahyp:hlinkClr xmlns:ahyp="http://schemas.microsoft.com/office/drawing/2018/hyperlinkcolor" val="tx"/>
                    </a:ext>
                  </a:extLst>
                </a:hlinkClick>
              </a:rPr>
              <a:t>972</a:t>
            </a:r>
            <a:r>
              <a:rPr lang="en-US" sz="1000" b="1" dirty="0">
                <a:solidFill>
                  <a:schemeClr val="accent1">
                    <a:lumMod val="75000"/>
                  </a:schemeClr>
                </a:solidFill>
                <a:latin typeface="Aptos" panose="020B0004020202020204" pitchFamily="34" charset="0"/>
                <a:ea typeface="Canva Sans"/>
                <a:cs typeface="Canva Sans"/>
                <a:sym typeface="Canva Sans"/>
              </a:rPr>
              <a:t> </a:t>
            </a:r>
            <a:r>
              <a:rPr lang="en-US" sz="1000" b="1" u="sng" dirty="0">
                <a:solidFill>
                  <a:schemeClr val="accent1">
                    <a:lumMod val="75000"/>
                  </a:schemeClr>
                </a:solidFill>
                <a:latin typeface="Aptos" panose="020B0004020202020204" pitchFamily="34" charset="0"/>
                <a:ea typeface="Canva Sans"/>
                <a:cs typeface="Canva Sans"/>
                <a:sym typeface="Canva Sans"/>
                <a:hlinkClick r:id="rId28" tooltip="https://www9.health.gov.au/mbs/search.cfm?q=937&amp;Submit=&amp;sopt=S">
                  <a:extLst>
                    <a:ext uri="{A12FA001-AC4F-418D-AE19-62706E023703}">
                      <ahyp:hlinkClr xmlns:ahyp="http://schemas.microsoft.com/office/drawing/2018/hyperlinkcolor" val="tx"/>
                    </a:ext>
                  </a:extLst>
                </a:hlinkClick>
              </a:rPr>
              <a:t>937</a:t>
            </a:r>
            <a:r>
              <a:rPr lang="en-US" sz="1000" b="1" dirty="0">
                <a:solidFill>
                  <a:schemeClr val="accent1">
                    <a:lumMod val="75000"/>
                  </a:schemeClr>
                </a:solidFill>
                <a:latin typeface="Aptos" panose="020B0004020202020204" pitchFamily="34" charset="0"/>
                <a:ea typeface="Canva Sans"/>
                <a:cs typeface="Canva Sans"/>
                <a:sym typeface="Canva Sans"/>
              </a:rPr>
              <a:t>   </a:t>
            </a:r>
            <a:r>
              <a:rPr lang="en-US" sz="1000" b="1" u="sng" dirty="0">
                <a:solidFill>
                  <a:schemeClr val="accent1">
                    <a:lumMod val="75000"/>
                  </a:schemeClr>
                </a:solidFill>
                <a:latin typeface="Aptos" panose="020B0004020202020204" pitchFamily="34" charset="0"/>
                <a:ea typeface="Canva Sans"/>
                <a:cs typeface="Canva Sans"/>
                <a:sym typeface="Canva Sans"/>
                <a:hlinkClick r:id="rId28" tooltip="https://www9.health.gov.au/mbs/search.cfm?q=937&amp;Submit=&amp;sopt=S">
                  <a:extLst>
                    <a:ext uri="{A12FA001-AC4F-418D-AE19-62706E023703}">
                      <ahyp:hlinkClr xmlns:ahyp="http://schemas.microsoft.com/office/drawing/2018/hyperlinkcolor" val="tx"/>
                    </a:ext>
                  </a:extLst>
                </a:hlinkClick>
              </a:rPr>
              <a:t>943</a:t>
            </a:r>
            <a:r>
              <a:rPr lang="en-US" sz="1000" b="1" dirty="0">
                <a:solidFill>
                  <a:schemeClr val="accent1">
                    <a:lumMod val="75000"/>
                  </a:schemeClr>
                </a:solidFill>
                <a:latin typeface="Aptos" panose="020B0004020202020204" pitchFamily="34" charset="0"/>
                <a:ea typeface="Canva Sans"/>
                <a:cs typeface="Canva Sans"/>
                <a:sym typeface="Canva Sans"/>
              </a:rPr>
              <a:t>  </a:t>
            </a:r>
            <a:r>
              <a:rPr lang="en-US" sz="1000" b="1" u="sng" dirty="0">
                <a:solidFill>
                  <a:schemeClr val="accent1">
                    <a:lumMod val="75000"/>
                  </a:schemeClr>
                </a:solidFill>
                <a:latin typeface="Aptos" panose="020B0004020202020204" pitchFamily="34" charset="0"/>
                <a:ea typeface="Canva Sans"/>
                <a:cs typeface="Canva Sans"/>
                <a:sym typeface="Canva Sans"/>
                <a:hlinkClick r:id="rId28" tooltip="https://www9.health.gov.au/mbs/search.cfm?q=937&amp;Submit=&amp;sopt=S">
                  <a:extLst>
                    <a:ext uri="{A12FA001-AC4F-418D-AE19-62706E023703}">
                      <ahyp:hlinkClr xmlns:ahyp="http://schemas.microsoft.com/office/drawing/2018/hyperlinkcolor" val="tx"/>
                    </a:ext>
                  </a:extLst>
                </a:hlinkClick>
              </a:rPr>
              <a:t>945</a:t>
            </a:r>
            <a:r>
              <a:rPr lang="en-US" sz="1000" b="1" dirty="0">
                <a:solidFill>
                  <a:schemeClr val="accent1">
                    <a:lumMod val="75000"/>
                  </a:schemeClr>
                </a:solidFill>
                <a:latin typeface="Aptos" panose="020B0004020202020204" pitchFamily="34" charset="0"/>
                <a:ea typeface="Canva Sans"/>
                <a:cs typeface="Canva Sans"/>
                <a:sym typeface="Canva Sans"/>
              </a:rPr>
              <a:t>  </a:t>
            </a:r>
            <a:r>
              <a:rPr lang="en-US" sz="1000" b="1" u="sng" dirty="0">
                <a:solidFill>
                  <a:schemeClr val="accent1">
                    <a:lumMod val="75000"/>
                  </a:schemeClr>
                </a:solidFill>
                <a:latin typeface="Aptos" panose="020B0004020202020204" pitchFamily="34" charset="0"/>
                <a:ea typeface="Canva Sans"/>
                <a:cs typeface="Canva Sans"/>
                <a:sym typeface="Canva Sans"/>
                <a:hlinkClick r:id="rId28" tooltip="https://www9.health.gov.au/mbs/search.cfm?q=937&amp;Submit=&amp;sopt=S">
                  <a:extLst>
                    <a:ext uri="{A12FA001-AC4F-418D-AE19-62706E023703}">
                      <ahyp:hlinkClr xmlns:ahyp="http://schemas.microsoft.com/office/drawing/2018/hyperlinkcolor" val="tx"/>
                    </a:ext>
                  </a:extLst>
                </a:hlinkClick>
              </a:rPr>
              <a:t>973</a:t>
            </a:r>
            <a:r>
              <a:rPr lang="en-US" sz="1000" b="1" dirty="0">
                <a:solidFill>
                  <a:schemeClr val="accent1">
                    <a:lumMod val="75000"/>
                  </a:schemeClr>
                </a:solidFill>
                <a:latin typeface="Aptos" panose="020B0004020202020204" pitchFamily="34" charset="0"/>
                <a:ea typeface="Canva Sans"/>
                <a:cs typeface="Canva Sans"/>
                <a:sym typeface="Canva Sans"/>
              </a:rPr>
              <a:t>  </a:t>
            </a:r>
            <a:r>
              <a:rPr lang="en-US" sz="1000" b="1" u="sng" dirty="0">
                <a:solidFill>
                  <a:schemeClr val="accent1">
                    <a:lumMod val="75000"/>
                  </a:schemeClr>
                </a:solidFill>
                <a:latin typeface="Aptos" panose="020B0004020202020204" pitchFamily="34" charset="0"/>
                <a:ea typeface="Canva Sans"/>
                <a:cs typeface="Canva Sans"/>
                <a:sym typeface="Canva Sans"/>
                <a:hlinkClick r:id="rId28" tooltip="https://www9.health.gov.au/mbs/search.cfm?q=937&amp;Submit=&amp;sopt=S">
                  <a:extLst>
                    <a:ext uri="{A12FA001-AC4F-418D-AE19-62706E023703}">
                      <ahyp:hlinkClr xmlns:ahyp="http://schemas.microsoft.com/office/drawing/2018/hyperlinkcolor" val="tx"/>
                    </a:ext>
                  </a:extLst>
                </a:hlinkClick>
              </a:rPr>
              <a:t>975</a:t>
            </a:r>
            <a:r>
              <a:rPr lang="en-US" sz="1000" b="1" dirty="0">
                <a:solidFill>
                  <a:schemeClr val="accent1">
                    <a:lumMod val="75000"/>
                  </a:schemeClr>
                </a:solidFill>
                <a:latin typeface="Aptos" panose="020B0004020202020204" pitchFamily="34" charset="0"/>
                <a:ea typeface="Canva Sans"/>
                <a:cs typeface="Canva Sans"/>
                <a:sym typeface="Canva Sans"/>
              </a:rPr>
              <a:t>  </a:t>
            </a:r>
            <a:r>
              <a:rPr lang="en-US" sz="1000" b="1" u="sng" dirty="0">
                <a:solidFill>
                  <a:schemeClr val="accent1">
                    <a:lumMod val="75000"/>
                  </a:schemeClr>
                </a:solidFill>
                <a:latin typeface="Aptos" panose="020B0004020202020204" pitchFamily="34" charset="0"/>
                <a:ea typeface="Canva Sans"/>
                <a:cs typeface="Canva Sans"/>
                <a:sym typeface="Canva Sans"/>
                <a:hlinkClick r:id="" action="ppaction://noaction">
                  <a:extLst>
                    <a:ext uri="{A12FA001-AC4F-418D-AE19-62706E023703}">
                      <ahyp:hlinkClr xmlns:ahyp="http://schemas.microsoft.com/office/drawing/2018/hyperlinkcolor" val="tx"/>
                    </a:ext>
                  </a:extLst>
                </a:hlinkClick>
              </a:rPr>
              <a:t>986</a:t>
            </a:r>
          </a:p>
          <a:p>
            <a:pPr algn="just" defTabSz="534650">
              <a:lnSpc>
                <a:spcPts val="1146"/>
              </a:lnSpc>
              <a:spcBef>
                <a:spcPct val="0"/>
              </a:spcBef>
            </a:pPr>
            <a:endParaRPr lang="en-US" sz="819" u="sng" dirty="0">
              <a:solidFill>
                <a:srgbClr val="0000FF"/>
              </a:solidFill>
              <a:latin typeface="Canva Sans"/>
              <a:ea typeface="Canva Sans"/>
              <a:cs typeface="Canva Sans"/>
              <a:sym typeface="Canva Sans"/>
              <a:hlinkClick r:id="" action="ppaction://noaction">
                <a:extLst>
                  <a:ext uri="{A12FA001-AC4F-418D-AE19-62706E023703}">
                    <ahyp:hlinkClr xmlns:ahyp="http://schemas.microsoft.com/office/drawing/2018/hyperlinkcolor" val="tx"/>
                  </a:ext>
                </a:extLst>
              </a:hlinkClick>
            </a:endParaRPr>
          </a:p>
        </p:txBody>
      </p:sp>
      <p:sp>
        <p:nvSpPr>
          <p:cNvPr id="28" name="TextBox 28">
            <a:extLst>
              <a:ext uri="{FF2B5EF4-FFF2-40B4-BE49-F238E27FC236}">
                <a16:creationId xmlns:a16="http://schemas.microsoft.com/office/drawing/2014/main" id="{3F8B31EF-4ACD-2A78-DCCF-8A474744AD4F}"/>
              </a:ext>
            </a:extLst>
          </p:cNvPr>
          <p:cNvSpPr txBox="1"/>
          <p:nvPr/>
        </p:nvSpPr>
        <p:spPr>
          <a:xfrm>
            <a:off x="6489568" y="5371378"/>
            <a:ext cx="1696827" cy="697179"/>
          </a:xfrm>
          <a:prstGeom prst="rect">
            <a:avLst/>
          </a:prstGeom>
        </p:spPr>
        <p:txBody>
          <a:bodyPr wrap="square" lIns="0" tIns="0" rIns="0" bIns="0" rtlCol="0" anchor="t">
            <a:spAutoFit/>
          </a:bodyPr>
          <a:lstStyle/>
          <a:p>
            <a:pPr algn="just" defTabSz="534650">
              <a:lnSpc>
                <a:spcPts val="1146"/>
              </a:lnSpc>
            </a:pPr>
            <a:r>
              <a:rPr lang="en-US" sz="1000" dirty="0">
                <a:solidFill>
                  <a:srgbClr val="000000"/>
                </a:solidFill>
                <a:latin typeface="Aptos" panose="020B0004020202020204" pitchFamily="34" charset="0"/>
                <a:ea typeface="Canva Sans Bold"/>
                <a:cs typeface="Canva Sans Bold"/>
                <a:sym typeface="Canva Sans Bold"/>
              </a:rPr>
              <a:t>MBS item choice for case conferencing depends on practitioner type and if GP is organising or participating</a:t>
            </a:r>
            <a:r>
              <a:rPr lang="en-US" sz="1000">
                <a:solidFill>
                  <a:srgbClr val="000000"/>
                </a:solidFill>
                <a:latin typeface="Aptos" panose="020B0004020202020204" pitchFamily="34" charset="0"/>
                <a:ea typeface="Canva Sans Bold"/>
                <a:cs typeface="Canva Sans Bold"/>
                <a:sym typeface="Canva Sans Bold"/>
              </a:rPr>
              <a:t>.</a:t>
            </a:r>
            <a:endParaRPr lang="en-US" sz="1000" dirty="0">
              <a:solidFill>
                <a:srgbClr val="000000"/>
              </a:solidFill>
              <a:latin typeface="Aptos" panose="020B0004020202020204" pitchFamily="34" charset="0"/>
              <a:ea typeface="Canva Sans Bold"/>
              <a:cs typeface="Canva Sans Bold"/>
              <a:sym typeface="Canva Sans Bold"/>
            </a:endParaRPr>
          </a:p>
          <a:p>
            <a:pPr algn="ctr" defTabSz="534650">
              <a:lnSpc>
                <a:spcPts val="1146"/>
              </a:lnSpc>
              <a:spcBef>
                <a:spcPct val="0"/>
              </a:spcBef>
            </a:pPr>
            <a:endParaRPr lang="en-US" sz="819" b="1" dirty="0">
              <a:solidFill>
                <a:srgbClr val="000000"/>
              </a:solidFill>
              <a:latin typeface="Canva Sans Bold"/>
              <a:ea typeface="Canva Sans Bold"/>
              <a:cs typeface="Canva Sans Bold"/>
              <a:sym typeface="Canva Sans Bold"/>
            </a:endParaRPr>
          </a:p>
        </p:txBody>
      </p:sp>
      <p:sp>
        <p:nvSpPr>
          <p:cNvPr id="29" name="TextBox 29">
            <a:extLst>
              <a:ext uri="{FF2B5EF4-FFF2-40B4-BE49-F238E27FC236}">
                <a16:creationId xmlns:a16="http://schemas.microsoft.com/office/drawing/2014/main" id="{7713E5CD-787B-46A5-3403-04FB6FEAA71F}"/>
              </a:ext>
            </a:extLst>
          </p:cNvPr>
          <p:cNvSpPr txBox="1"/>
          <p:nvPr/>
        </p:nvSpPr>
        <p:spPr>
          <a:xfrm>
            <a:off x="199627" y="4715565"/>
            <a:ext cx="3470760" cy="282385"/>
          </a:xfrm>
          <a:prstGeom prst="rect">
            <a:avLst/>
          </a:prstGeom>
        </p:spPr>
        <p:txBody>
          <a:bodyPr wrap="square" lIns="0" tIns="0" rIns="0" bIns="0" rtlCol="0" anchor="t">
            <a:spAutoFit/>
          </a:bodyPr>
          <a:lstStyle/>
          <a:p>
            <a:pPr algn="just" defTabSz="534650">
              <a:lnSpc>
                <a:spcPts val="1146"/>
              </a:lnSpc>
              <a:spcBef>
                <a:spcPct val="0"/>
              </a:spcBef>
            </a:pPr>
            <a:r>
              <a:rPr lang="en-US" sz="1000" b="1" dirty="0">
                <a:solidFill>
                  <a:srgbClr val="000000"/>
                </a:solidFill>
                <a:latin typeface="Aptos"/>
                <a:ea typeface="Canva Sans Bold"/>
                <a:cs typeface="Canva Sans Bold"/>
                <a:sym typeface="Canva Sans Bold"/>
              </a:rPr>
              <a:t>Telehealth </a:t>
            </a:r>
            <a:r>
              <a:rPr lang="en-US" sz="1000" dirty="0">
                <a:solidFill>
                  <a:srgbClr val="000000"/>
                </a:solidFill>
                <a:latin typeface="Aptos"/>
                <a:ea typeface="Canva Sans"/>
                <a:cs typeface="Canva Sans"/>
                <a:sym typeface="Canva Sans"/>
              </a:rPr>
              <a:t>items by a GP who</a:t>
            </a:r>
            <a:r>
              <a:rPr lang="en-US" sz="1000" b="1" dirty="0">
                <a:solidFill>
                  <a:srgbClr val="000000"/>
                </a:solidFill>
                <a:latin typeface="Aptos"/>
                <a:ea typeface="Canva Sans Bold"/>
                <a:cs typeface="Canva Sans Bold"/>
                <a:sym typeface="Canva Sans Bold"/>
              </a:rPr>
              <a:t> has</a:t>
            </a:r>
            <a:r>
              <a:rPr lang="en-US" sz="1000" b="1" dirty="0">
                <a:solidFill>
                  <a:srgbClr val="000000"/>
                </a:solidFill>
                <a:latin typeface="Aptos"/>
                <a:ea typeface="Canva Sans"/>
                <a:cs typeface="Canva Sans"/>
                <a:sym typeface="Canva Sans"/>
              </a:rPr>
              <a:t> not</a:t>
            </a:r>
            <a:r>
              <a:rPr lang="en-US" sz="1000" dirty="0">
                <a:solidFill>
                  <a:srgbClr val="000000"/>
                </a:solidFill>
                <a:latin typeface="Aptos"/>
                <a:ea typeface="Canva Sans"/>
                <a:cs typeface="Canva Sans"/>
                <a:sym typeface="Canva Sans"/>
              </a:rPr>
              <a:t> undertaken mental health skills training </a:t>
            </a:r>
            <a:r>
              <a:rPr lang="en-US" sz="1000" b="1" dirty="0">
                <a:solidFill>
                  <a:srgbClr val="000000"/>
                </a:solidFill>
                <a:latin typeface="Aptos"/>
                <a:ea typeface="Canva Sans"/>
                <a:cs typeface="Canva Sans"/>
                <a:sym typeface="Canva Sans"/>
              </a:rPr>
              <a:t>MBS </a:t>
            </a:r>
            <a:r>
              <a:rPr kumimoji="0" lang="en-US" sz="1000" b="1" i="0" u="none" strike="noStrike" kern="1200" cap="none" spc="0" normalizeH="0" baseline="0" noProof="0" dirty="0">
                <a:ln>
                  <a:noFill/>
                </a:ln>
                <a:solidFill>
                  <a:schemeClr val="accent1">
                    <a:lumMod val="75000"/>
                  </a:schemeClr>
                </a:solidFill>
                <a:effectLst/>
                <a:uLnTx/>
                <a:uFillTx/>
                <a:latin typeface="Aptos"/>
                <a:ea typeface="Canva Sans"/>
                <a:cs typeface="Canva Sans"/>
                <a:sym typeface="Canva Sans"/>
                <a:hlinkClick r:id="rId29">
                  <a:extLst>
                    <a:ext uri="{A12FA001-AC4F-418D-AE19-62706E023703}">
                      <ahyp:hlinkClr xmlns:ahyp="http://schemas.microsoft.com/office/drawing/2018/hyperlinkcolor" val="tx"/>
                    </a:ext>
                  </a:extLst>
                </a:hlinkClick>
              </a:rPr>
              <a:t>92112</a:t>
            </a:r>
            <a:r>
              <a:rPr kumimoji="0" lang="en-US" sz="1000" b="1" i="0" u="none" strike="noStrike" kern="1200" cap="none" spc="0" normalizeH="0" baseline="0" noProof="0" dirty="0">
                <a:ln>
                  <a:noFill/>
                </a:ln>
                <a:solidFill>
                  <a:schemeClr val="accent1">
                    <a:lumMod val="75000"/>
                  </a:schemeClr>
                </a:solidFill>
                <a:effectLst/>
                <a:uLnTx/>
                <a:uFillTx/>
                <a:latin typeface="Aptos"/>
                <a:ea typeface="Canva Sans"/>
                <a:cs typeface="Canva Sans"/>
                <a:sym typeface="Canva Sans"/>
              </a:rPr>
              <a:t>, </a:t>
            </a:r>
            <a:r>
              <a:rPr kumimoji="0" lang="en-US" sz="1000" b="1" i="0" u="none" strike="noStrike" kern="1200" cap="none" spc="0" normalizeH="0" baseline="0" noProof="0" dirty="0">
                <a:ln>
                  <a:noFill/>
                </a:ln>
                <a:solidFill>
                  <a:schemeClr val="accent1">
                    <a:lumMod val="75000"/>
                  </a:schemeClr>
                </a:solidFill>
                <a:effectLst/>
                <a:uLnTx/>
                <a:uFillTx/>
                <a:latin typeface="Aptos"/>
                <a:ea typeface="Canva Sans"/>
                <a:cs typeface="Canva Sans"/>
                <a:sym typeface="Canva Sans"/>
                <a:hlinkClick r:id="rId30">
                  <a:extLst>
                    <a:ext uri="{A12FA001-AC4F-418D-AE19-62706E023703}">
                      <ahyp:hlinkClr xmlns:ahyp="http://schemas.microsoft.com/office/drawing/2018/hyperlinkcolor" val="tx"/>
                    </a:ext>
                  </a:extLst>
                </a:hlinkClick>
              </a:rPr>
              <a:t>92113</a:t>
            </a:r>
            <a:r>
              <a:rPr kumimoji="0" lang="en-US" sz="1000" b="1" i="0" u="none" strike="noStrike" kern="1200" cap="none" spc="0" normalizeH="0" baseline="0" noProof="0" dirty="0">
                <a:ln>
                  <a:noFill/>
                </a:ln>
                <a:solidFill>
                  <a:schemeClr val="accent1">
                    <a:lumMod val="75000"/>
                  </a:schemeClr>
                </a:solidFill>
                <a:effectLst/>
                <a:uLnTx/>
                <a:uFillTx/>
                <a:latin typeface="Aptos"/>
                <a:ea typeface="Canva Sans"/>
                <a:cs typeface="Canva Sans"/>
                <a:sym typeface="Canva Sans"/>
              </a:rPr>
              <a:t>.</a:t>
            </a:r>
            <a:endParaRPr lang="en-US" sz="1000" b="1" dirty="0">
              <a:solidFill>
                <a:schemeClr val="accent1">
                  <a:lumMod val="75000"/>
                </a:schemeClr>
              </a:solidFill>
              <a:latin typeface="Aptos"/>
              <a:ea typeface="Canva Sans"/>
              <a:cs typeface="Canva Sans"/>
              <a:sym typeface="Canva Sans"/>
            </a:endParaRPr>
          </a:p>
        </p:txBody>
      </p:sp>
      <p:sp>
        <p:nvSpPr>
          <p:cNvPr id="33" name="TextBox 33">
            <a:extLst>
              <a:ext uri="{FF2B5EF4-FFF2-40B4-BE49-F238E27FC236}">
                <a16:creationId xmlns:a16="http://schemas.microsoft.com/office/drawing/2014/main" id="{9AEC4E07-F9E2-B6FF-5000-5E0BEA3BE013}"/>
              </a:ext>
            </a:extLst>
          </p:cNvPr>
          <p:cNvSpPr txBox="1"/>
          <p:nvPr/>
        </p:nvSpPr>
        <p:spPr>
          <a:xfrm>
            <a:off x="8343037" y="4349143"/>
            <a:ext cx="2150736" cy="2672078"/>
          </a:xfrm>
          <a:prstGeom prst="rect">
            <a:avLst/>
          </a:prstGeom>
        </p:spPr>
        <p:txBody>
          <a:bodyPr wrap="square" lIns="0" tIns="0" rIns="0" bIns="0" rtlCol="0" anchor="t">
            <a:spAutoFit/>
          </a:bodyPr>
          <a:lstStyle/>
          <a:p>
            <a:pPr algn="just" defTabSz="534650">
              <a:lnSpc>
                <a:spcPts val="1146"/>
              </a:lnSpc>
            </a:pPr>
            <a:r>
              <a:rPr lang="en-US" sz="1000" dirty="0">
                <a:solidFill>
                  <a:srgbClr val="000000"/>
                </a:solidFill>
                <a:latin typeface="Aptos" panose="020B0004020202020204" pitchFamily="34" charset="0"/>
                <a:ea typeface="Canva Sans"/>
                <a:cs typeface="Canva Sans"/>
                <a:sym typeface="Canva Sans"/>
              </a:rPr>
              <a:t>Consider the important role a family member or carer can play in supporting patients with mental illness.</a:t>
            </a:r>
          </a:p>
          <a:p>
            <a:pPr algn="just" defTabSz="534650">
              <a:lnSpc>
                <a:spcPts val="1146"/>
              </a:lnSpc>
            </a:pPr>
            <a:endParaRPr lang="en-US" sz="1000" dirty="0">
              <a:solidFill>
                <a:srgbClr val="000000"/>
              </a:solidFill>
              <a:latin typeface="Aptos" panose="020B0004020202020204" pitchFamily="34" charset="0"/>
              <a:ea typeface="Canva Sans"/>
              <a:cs typeface="Canva Sans"/>
              <a:sym typeface="Canva Sans"/>
            </a:endParaRPr>
          </a:p>
          <a:p>
            <a:pPr algn="just" defTabSz="534650">
              <a:lnSpc>
                <a:spcPts val="1146"/>
              </a:lnSpc>
            </a:pPr>
            <a:r>
              <a:rPr lang="en-US" sz="1000" b="1" dirty="0">
                <a:solidFill>
                  <a:srgbClr val="000000"/>
                </a:solidFill>
                <a:latin typeface="Aptos" panose="020B0004020202020204" pitchFamily="34" charset="0"/>
                <a:ea typeface="Canva Sans Bold"/>
                <a:cs typeface="Canva Sans Bold"/>
                <a:sym typeface="Canva Sans Bold"/>
              </a:rPr>
              <a:t>Up to 2 services</a:t>
            </a:r>
            <a:r>
              <a:rPr lang="en-US" sz="1000" dirty="0">
                <a:solidFill>
                  <a:srgbClr val="000000"/>
                </a:solidFill>
                <a:latin typeface="Aptos" panose="020B0004020202020204" pitchFamily="34" charset="0"/>
                <a:ea typeface="Canva Sans"/>
                <a:cs typeface="Canva Sans"/>
                <a:sym typeface="Canva Sans"/>
              </a:rPr>
              <a:t> provided to a family member or carer  per calendar year and </a:t>
            </a:r>
            <a:r>
              <a:rPr lang="en-US" sz="1000" b="1" dirty="0">
                <a:solidFill>
                  <a:srgbClr val="000000"/>
                </a:solidFill>
                <a:latin typeface="Aptos" panose="020B0004020202020204" pitchFamily="34" charset="0"/>
                <a:ea typeface="Canva Sans"/>
                <a:cs typeface="Canva Sans"/>
                <a:sym typeface="Canva Sans"/>
              </a:rPr>
              <a:t>this counts towards 10 treatment services per calendar year. </a:t>
            </a:r>
            <a:r>
              <a:rPr lang="en-US" sz="1000" dirty="0">
                <a:solidFill>
                  <a:srgbClr val="000000"/>
                </a:solidFill>
                <a:latin typeface="Aptos" panose="020B0004020202020204" pitchFamily="34" charset="0"/>
                <a:ea typeface="Canva Sans"/>
                <a:cs typeface="Canva Sans"/>
                <a:sym typeface="Canva Sans"/>
              </a:rPr>
              <a:t>Patient consent required and patient </a:t>
            </a:r>
            <a:r>
              <a:rPr lang="en-US" sz="1000" u="sng" dirty="0">
                <a:solidFill>
                  <a:srgbClr val="000000"/>
                </a:solidFill>
                <a:latin typeface="Aptos" panose="020B0004020202020204" pitchFamily="34" charset="0"/>
                <a:ea typeface="Canva Sans"/>
                <a:cs typeface="Canva Sans"/>
                <a:sym typeface="Canva Sans"/>
              </a:rPr>
              <a:t>may not </a:t>
            </a:r>
            <a:r>
              <a:rPr lang="en-US" sz="1000" dirty="0">
                <a:solidFill>
                  <a:srgbClr val="000000"/>
                </a:solidFill>
                <a:latin typeface="Aptos" panose="020B0004020202020204" pitchFamily="34" charset="0"/>
                <a:ea typeface="Canva Sans"/>
                <a:cs typeface="Canva Sans"/>
                <a:sym typeface="Canva Sans"/>
              </a:rPr>
              <a:t>be present during the delivery of service. </a:t>
            </a:r>
          </a:p>
          <a:p>
            <a:pPr algn="just" defTabSz="534650">
              <a:lnSpc>
                <a:spcPts val="1146"/>
              </a:lnSpc>
            </a:pPr>
            <a:endParaRPr lang="en-US" sz="600" b="1" dirty="0">
              <a:solidFill>
                <a:srgbClr val="000000"/>
              </a:solidFill>
              <a:latin typeface="Aptos" panose="020B0004020202020204" pitchFamily="34" charset="0"/>
              <a:ea typeface="Canva Sans"/>
              <a:cs typeface="Canva Sans"/>
              <a:sym typeface="Canva Sans"/>
            </a:endParaRPr>
          </a:p>
          <a:p>
            <a:pPr algn="just" defTabSz="534650">
              <a:lnSpc>
                <a:spcPts val="1146"/>
              </a:lnSpc>
            </a:pPr>
            <a:r>
              <a:rPr lang="en-US" sz="1000" dirty="0">
                <a:latin typeface="Aptos" panose="020B0004020202020204" pitchFamily="34" charset="0"/>
              </a:rPr>
              <a:t>For further information on involving another person in a patient’s treatment, refer to explanatory note </a:t>
            </a:r>
            <a:r>
              <a:rPr lang="en-US" sz="1000" b="1" u="sng" dirty="0">
                <a:solidFill>
                  <a:schemeClr val="accent1">
                    <a:lumMod val="75000"/>
                  </a:schemeClr>
                </a:solidFill>
                <a:latin typeface="Aptos" panose="020B0004020202020204" pitchFamily="34" charset="0"/>
                <a:hlinkClick r:id="rId31">
                  <a:extLst>
                    <a:ext uri="{A12FA001-AC4F-418D-AE19-62706E023703}">
                      <ahyp:hlinkClr xmlns:ahyp="http://schemas.microsoft.com/office/drawing/2018/hyperlinkcolor" val="tx"/>
                    </a:ext>
                  </a:extLst>
                </a:hlinkClick>
              </a:rPr>
              <a:t>MN.7.5 – Family and Carer Participation</a:t>
            </a:r>
            <a:r>
              <a:rPr lang="en-US" sz="1000" b="1" dirty="0">
                <a:latin typeface="Aptos" panose="020B0004020202020204" pitchFamily="34" charset="0"/>
              </a:rPr>
              <a:t>.</a:t>
            </a:r>
          </a:p>
          <a:p>
            <a:pPr algn="just" defTabSz="534650">
              <a:lnSpc>
                <a:spcPts val="1146"/>
              </a:lnSpc>
            </a:pPr>
            <a:endParaRPr lang="en-US" sz="1000" dirty="0">
              <a:solidFill>
                <a:srgbClr val="000000"/>
              </a:solidFill>
              <a:latin typeface="Aptos" panose="020B0004020202020204" pitchFamily="34" charset="0"/>
              <a:ea typeface="Canva Sans"/>
              <a:cs typeface="Canva Sans"/>
              <a:sym typeface="Canva Sans"/>
            </a:endParaRPr>
          </a:p>
          <a:p>
            <a:pPr algn="just" defTabSz="534650">
              <a:lnSpc>
                <a:spcPts val="1146"/>
              </a:lnSpc>
              <a:spcBef>
                <a:spcPct val="0"/>
              </a:spcBef>
            </a:pPr>
            <a:endParaRPr lang="en-US" sz="819" dirty="0">
              <a:solidFill>
                <a:srgbClr val="000000"/>
              </a:solidFill>
              <a:latin typeface="Canva Sans"/>
              <a:ea typeface="Canva Sans"/>
              <a:cs typeface="Canva Sans"/>
              <a:sym typeface="Canva Sans"/>
            </a:endParaRPr>
          </a:p>
        </p:txBody>
      </p:sp>
      <p:sp>
        <p:nvSpPr>
          <p:cNvPr id="34" name="TextBox 34">
            <a:extLst>
              <a:ext uri="{FF2B5EF4-FFF2-40B4-BE49-F238E27FC236}">
                <a16:creationId xmlns:a16="http://schemas.microsoft.com/office/drawing/2014/main" id="{C35D2483-943C-BDAA-CCA5-5DF6F9974FB9}"/>
              </a:ext>
            </a:extLst>
          </p:cNvPr>
          <p:cNvSpPr txBox="1"/>
          <p:nvPr/>
        </p:nvSpPr>
        <p:spPr>
          <a:xfrm>
            <a:off x="3924104" y="4375653"/>
            <a:ext cx="2403148" cy="705578"/>
          </a:xfrm>
          <a:prstGeom prst="rect">
            <a:avLst/>
          </a:prstGeom>
        </p:spPr>
        <p:txBody>
          <a:bodyPr wrap="square" lIns="0" tIns="0" rIns="0" bIns="0" rtlCol="0" anchor="t">
            <a:spAutoFit/>
          </a:bodyPr>
          <a:lstStyle/>
          <a:p>
            <a:pPr algn="just" defTabSz="534650">
              <a:lnSpc>
                <a:spcPts val="1146"/>
              </a:lnSpc>
            </a:pPr>
            <a:r>
              <a:rPr lang="en-US" sz="1000" dirty="0">
                <a:solidFill>
                  <a:srgbClr val="000000"/>
                </a:solidFill>
                <a:latin typeface="Aptos" panose="020B0004020202020204" pitchFamily="34" charset="0"/>
                <a:ea typeface="Canva Sans"/>
                <a:cs typeface="Canva Sans"/>
                <a:sym typeface="Canva Sans"/>
              </a:rPr>
              <a:t>Use </a:t>
            </a:r>
            <a:r>
              <a:rPr lang="en-US" sz="1000" dirty="0">
                <a:latin typeface="Aptos" panose="020B0004020202020204" pitchFamily="34" charset="0"/>
                <a:ea typeface="Canva Sans"/>
                <a:cs typeface="Canva Sans"/>
                <a:sym typeface="Canva Sans"/>
                <a:hlinkClick r:id="rId32">
                  <a:extLst>
                    <a:ext uri="{A12FA001-AC4F-418D-AE19-62706E023703}">
                      <ahyp:hlinkClr xmlns:ahyp="http://schemas.microsoft.com/office/drawing/2018/hyperlinkcolor" val="tx"/>
                    </a:ext>
                  </a:extLst>
                </a:hlinkClick>
              </a:rPr>
              <a:t>general attendance items</a:t>
            </a:r>
            <a:r>
              <a:rPr lang="en-US" sz="1000" dirty="0">
                <a:latin typeface="Aptos" panose="020B0004020202020204" pitchFamily="34" charset="0"/>
                <a:ea typeface="Canva Sans"/>
                <a:cs typeface="Canva Sans"/>
                <a:sym typeface="Canva Sans"/>
              </a:rPr>
              <a:t>, </a:t>
            </a:r>
            <a:r>
              <a:rPr lang="en-US" sz="1000" dirty="0">
                <a:solidFill>
                  <a:srgbClr val="000000"/>
                </a:solidFill>
                <a:latin typeface="Aptos" panose="020B0004020202020204" pitchFamily="34" charset="0"/>
                <a:ea typeface="Canva Sans"/>
                <a:cs typeface="Canva Sans"/>
                <a:sym typeface="Canva Sans"/>
              </a:rPr>
              <a:t>including time-tiered options to review, refer, and provide ongoing mental health consultation. </a:t>
            </a:r>
          </a:p>
          <a:p>
            <a:pPr algn="just" defTabSz="534650">
              <a:lnSpc>
                <a:spcPts val="1146"/>
              </a:lnSpc>
            </a:pPr>
            <a:r>
              <a:rPr lang="en-US" sz="1000" b="1" dirty="0">
                <a:solidFill>
                  <a:schemeClr val="accent1">
                    <a:lumMod val="75000"/>
                  </a:schemeClr>
                </a:solidFill>
                <a:latin typeface="Aptos" panose="020B0004020202020204" pitchFamily="34" charset="0"/>
                <a:ea typeface="Canva Sans"/>
                <a:cs typeface="Canva Sans"/>
                <a:sym typeface="Canva Sans"/>
                <a:hlinkClick r:id="rId32">
                  <a:extLst>
                    <a:ext uri="{A12FA001-AC4F-418D-AE19-62706E023703}">
                      <ahyp:hlinkClr xmlns:ahyp="http://schemas.microsoft.com/office/drawing/2018/hyperlinkcolor" val="tx"/>
                    </a:ext>
                  </a:extLst>
                </a:hlinkClick>
              </a:rPr>
              <a:t>Level B, C, D, E </a:t>
            </a:r>
            <a:endParaRPr lang="en-US" sz="1000" b="1" dirty="0">
              <a:solidFill>
                <a:schemeClr val="accent1">
                  <a:lumMod val="75000"/>
                </a:schemeClr>
              </a:solidFill>
              <a:latin typeface="Aptos" panose="020B0004020202020204" pitchFamily="34" charset="0"/>
              <a:ea typeface="Canva Sans"/>
              <a:cs typeface="Canva Sans"/>
              <a:sym typeface="Canva Sans"/>
            </a:endParaRPr>
          </a:p>
        </p:txBody>
      </p:sp>
      <p:sp>
        <p:nvSpPr>
          <p:cNvPr id="35" name="TextBox 35">
            <a:extLst>
              <a:ext uri="{FF2B5EF4-FFF2-40B4-BE49-F238E27FC236}">
                <a16:creationId xmlns:a16="http://schemas.microsoft.com/office/drawing/2014/main" id="{EE79474A-AA4A-22DC-772A-C8B0B492B5F6}"/>
              </a:ext>
            </a:extLst>
          </p:cNvPr>
          <p:cNvSpPr txBox="1"/>
          <p:nvPr/>
        </p:nvSpPr>
        <p:spPr>
          <a:xfrm>
            <a:off x="3904412" y="5158792"/>
            <a:ext cx="2422840" cy="1120371"/>
          </a:xfrm>
          <a:prstGeom prst="rect">
            <a:avLst/>
          </a:prstGeom>
        </p:spPr>
        <p:txBody>
          <a:bodyPr wrap="square" lIns="0" tIns="0" rIns="0" bIns="0" rtlCol="0" anchor="t">
            <a:spAutoFit/>
          </a:bodyPr>
          <a:lstStyle/>
          <a:p>
            <a:pPr algn="just" defTabSz="534650">
              <a:lnSpc>
                <a:spcPts val="1146"/>
              </a:lnSpc>
            </a:pPr>
            <a:r>
              <a:rPr lang="en-US" sz="1000" dirty="0">
                <a:solidFill>
                  <a:srgbClr val="000000"/>
                </a:solidFill>
                <a:latin typeface="Aptos"/>
                <a:ea typeface="Canva Sans"/>
                <a:cs typeface="Canva Sans"/>
                <a:sym typeface="Canva Sans"/>
              </a:rPr>
              <a:t>For tracking or recalling patients, use clinical coding in the ‘reason for attendance.</a:t>
            </a:r>
          </a:p>
          <a:p>
            <a:pPr algn="just" defTabSz="534650">
              <a:lnSpc>
                <a:spcPts val="1146"/>
              </a:lnSpc>
            </a:pPr>
            <a:endParaRPr lang="en-US" sz="1000" dirty="0">
              <a:solidFill>
                <a:srgbClr val="000000"/>
              </a:solidFill>
              <a:latin typeface="Aptos"/>
              <a:ea typeface="Canva Sans"/>
              <a:cs typeface="Canva Sans"/>
              <a:sym typeface="Canva Sans"/>
            </a:endParaRPr>
          </a:p>
          <a:p>
            <a:pPr algn="just" defTabSz="534650">
              <a:lnSpc>
                <a:spcPts val="1146"/>
              </a:lnSpc>
            </a:pPr>
            <a:r>
              <a:rPr lang="en-US" sz="1000" b="1" dirty="0">
                <a:solidFill>
                  <a:schemeClr val="accent1">
                    <a:lumMod val="75000"/>
                  </a:schemeClr>
                </a:solidFill>
                <a:latin typeface="Aptos"/>
                <a:ea typeface="Canva Sans"/>
                <a:cs typeface="Canva Sans"/>
                <a:sym typeface="Canva Sans"/>
                <a:hlinkClick r:id="rId33">
                  <a:extLst>
                    <a:ext uri="{A12FA001-AC4F-418D-AE19-62706E023703}">
                      <ahyp:hlinkClr xmlns:ahyp="http://schemas.microsoft.com/office/drawing/2018/hyperlinkcolor" val="tx"/>
                    </a:ext>
                  </a:extLst>
                </a:hlinkClick>
              </a:rPr>
              <a:t>GN. 15.39 </a:t>
            </a:r>
            <a:r>
              <a:rPr lang="en-US" sz="1000" dirty="0">
                <a:latin typeface="Aptos"/>
                <a:ea typeface="Canva Sans"/>
                <a:cs typeface="Canva Sans"/>
                <a:sym typeface="Canva Sans"/>
              </a:rPr>
              <a:t>See explanatory note – practitioners should maintain adequate and contemporaneous records.</a:t>
            </a:r>
            <a:endParaRPr lang="en-US" sz="2400" dirty="0"/>
          </a:p>
          <a:p>
            <a:pPr algn="just" defTabSz="534650">
              <a:lnSpc>
                <a:spcPts val="1146"/>
              </a:lnSpc>
              <a:spcBef>
                <a:spcPct val="0"/>
              </a:spcBef>
            </a:pPr>
            <a:endParaRPr lang="en-US" sz="819" dirty="0">
              <a:solidFill>
                <a:srgbClr val="000000"/>
              </a:solidFill>
              <a:latin typeface="Canva Sans"/>
              <a:ea typeface="Canva Sans"/>
              <a:cs typeface="Canva Sans"/>
              <a:sym typeface="Canva Sans"/>
            </a:endParaRPr>
          </a:p>
        </p:txBody>
      </p:sp>
      <p:sp>
        <p:nvSpPr>
          <p:cNvPr id="37" name="TextBox 37">
            <a:extLst>
              <a:ext uri="{FF2B5EF4-FFF2-40B4-BE49-F238E27FC236}">
                <a16:creationId xmlns:a16="http://schemas.microsoft.com/office/drawing/2014/main" id="{9499290F-868F-2405-94A2-6185A395F4C3}"/>
              </a:ext>
            </a:extLst>
          </p:cNvPr>
          <p:cNvSpPr txBox="1"/>
          <p:nvPr/>
        </p:nvSpPr>
        <p:spPr>
          <a:xfrm>
            <a:off x="196802" y="5030247"/>
            <a:ext cx="3520436" cy="1979581"/>
          </a:xfrm>
          <a:prstGeom prst="rect">
            <a:avLst/>
          </a:prstGeom>
        </p:spPr>
        <p:txBody>
          <a:bodyPr wrap="square" lIns="0" tIns="0" rIns="0" bIns="0" rtlCol="0" anchor="t">
            <a:spAutoFit/>
          </a:bodyPr>
          <a:lstStyle/>
          <a:p>
            <a:pPr lvl="0" algn="just"/>
            <a:r>
              <a:rPr lang="en-US" sz="1000" b="1" dirty="0">
                <a:solidFill>
                  <a:srgbClr val="000000"/>
                </a:solidFill>
                <a:latin typeface="Aptos" panose="020B0004020202020204" pitchFamily="34" charset="0"/>
                <a:ea typeface="Canva Sans Bold"/>
                <a:cs typeface="Canva Sans Bold"/>
                <a:sym typeface="Canva Sans Bold"/>
              </a:rPr>
              <a:t>10 individual treatment services </a:t>
            </a:r>
            <a:r>
              <a:rPr lang="en-US" sz="1000" dirty="0">
                <a:solidFill>
                  <a:srgbClr val="000000"/>
                </a:solidFill>
                <a:latin typeface="Aptos" panose="020B0004020202020204" pitchFamily="34" charset="0"/>
                <a:ea typeface="Canva Sans"/>
                <a:cs typeface="Canva Sans"/>
                <a:sym typeface="Canva Sans"/>
              </a:rPr>
              <a:t>per calendar year  </a:t>
            </a:r>
            <a:r>
              <a:rPr lang="en-AU" sz="1000" b="1" dirty="0">
                <a:latin typeface="Aptos" panose="020B0004020202020204" pitchFamily="34" charset="0"/>
              </a:rPr>
              <a:t>Initial course of treatment </a:t>
            </a:r>
            <a:r>
              <a:rPr lang="en-AU" sz="1000" dirty="0">
                <a:latin typeface="Aptos" panose="020B0004020202020204" pitchFamily="34" charset="0"/>
              </a:rPr>
              <a:t>- a maximum of </a:t>
            </a:r>
            <a:r>
              <a:rPr lang="en-AU" sz="1000" b="1" dirty="0">
                <a:latin typeface="Aptos" panose="020B0004020202020204" pitchFamily="34" charset="0"/>
              </a:rPr>
              <a:t>6 services</a:t>
            </a:r>
            <a:r>
              <a:rPr lang="en-AU" sz="1000" dirty="0">
                <a:latin typeface="Aptos" panose="020B0004020202020204" pitchFamily="34" charset="0"/>
              </a:rPr>
              <a:t>.</a:t>
            </a:r>
          </a:p>
          <a:p>
            <a:pPr lvl="0" algn="just"/>
            <a:r>
              <a:rPr lang="en-AU" sz="1000" b="1" dirty="0">
                <a:latin typeface="Aptos" panose="020B0004020202020204" pitchFamily="34" charset="0"/>
              </a:rPr>
              <a:t>Subsequent course of treatment </a:t>
            </a:r>
            <a:r>
              <a:rPr lang="en-AU" sz="1000" dirty="0">
                <a:latin typeface="Aptos" panose="020B0004020202020204" pitchFamily="34" charset="0"/>
              </a:rPr>
              <a:t>- a </a:t>
            </a:r>
            <a:r>
              <a:rPr lang="en-AU" sz="1000" u="sng" dirty="0">
                <a:latin typeface="Aptos" panose="020B0004020202020204" pitchFamily="34" charset="0"/>
              </a:rPr>
              <a:t>maximum of 6 services up to the patient's cap of 10 services per calendar year</a:t>
            </a:r>
            <a:r>
              <a:rPr lang="en-AU" sz="1000" dirty="0">
                <a:latin typeface="Aptos" panose="020B0004020202020204" pitchFamily="34" charset="0"/>
              </a:rPr>
              <a:t> (for example, if the patient received 6 services in their initial course of treatment, they could only receive 4 services in a subsequent course of treatment provided within the same calendar year). </a:t>
            </a:r>
          </a:p>
          <a:p>
            <a:pPr lvl="0" algn="just"/>
            <a:r>
              <a:rPr lang="en-US" sz="1000" dirty="0">
                <a:latin typeface="Aptos" panose="020B0004020202020204" pitchFamily="34" charset="0"/>
              </a:rPr>
              <a:t>If a patient has exhausted all 10 individual services, they may be eligible for up to 10 group therapy mental health treatment </a:t>
            </a:r>
            <a:r>
              <a:rPr lang="en-AU" sz="1000" dirty="0">
                <a:latin typeface="Aptos" panose="020B0004020202020204" pitchFamily="34" charset="0"/>
              </a:rPr>
              <a:t>services. </a:t>
            </a:r>
            <a:r>
              <a:rPr lang="en-US" sz="1000" dirty="0">
                <a:latin typeface="Aptos" panose="020B0004020202020204" pitchFamily="34" charset="0"/>
              </a:rPr>
              <a:t>Group therapy mental health treatment services must be on a separate referral to a referral for individual mental health treatment services. </a:t>
            </a:r>
            <a:r>
              <a:rPr kumimoji="0" lang="en-US" sz="10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See explanatory note </a:t>
            </a:r>
            <a:r>
              <a:rPr kumimoji="0" lang="en-US" sz="1000" b="1" i="0" u="none" strike="noStrike" kern="1200" cap="none" spc="0" normalizeH="0" baseline="0" noProof="0" dirty="0">
                <a:ln>
                  <a:noFill/>
                </a:ln>
                <a:solidFill>
                  <a:srgbClr val="4F81BD">
                    <a:lumMod val="75000"/>
                  </a:srgbClr>
                </a:solidFill>
                <a:effectLst/>
                <a:uLnTx/>
                <a:uFillTx/>
                <a:latin typeface="Aptos" panose="020B0004020202020204" pitchFamily="34" charset="0"/>
                <a:ea typeface="+mn-ea"/>
                <a:cs typeface="+mn-cs"/>
                <a:hlinkClick r:id="rId34">
                  <a:extLst>
                    <a:ext uri="{A12FA001-AC4F-418D-AE19-62706E023703}">
                      <ahyp:hlinkClr xmlns:ahyp="http://schemas.microsoft.com/office/drawing/2018/hyperlinkcolor" val="tx"/>
                    </a:ext>
                  </a:extLst>
                </a:hlinkClick>
              </a:rPr>
              <a:t>MN. 6.2 </a:t>
            </a:r>
            <a:r>
              <a:rPr kumimoji="0" lang="en-US" sz="1000" b="1" i="0" u="none" strike="noStrike" kern="1200" cap="none" spc="0" normalizeH="0" baseline="0" noProof="0" dirty="0">
                <a:ln>
                  <a:noFill/>
                </a:ln>
                <a:solidFill>
                  <a:srgbClr val="4F81BD">
                    <a:lumMod val="75000"/>
                  </a:srgbClr>
                </a:solidFill>
                <a:effectLst/>
                <a:uLnTx/>
                <a:uFillTx/>
                <a:latin typeface="Aptos" panose="020B0004020202020204" pitchFamily="34" charset="0"/>
                <a:ea typeface="+mn-ea"/>
                <a:cs typeface="+mn-cs"/>
              </a:rPr>
              <a:t>and </a:t>
            </a:r>
            <a:r>
              <a:rPr kumimoji="0" lang="en-US" sz="1000" b="1" i="0" u="none" strike="noStrike" kern="1200" cap="none" spc="0" normalizeH="0" baseline="0" noProof="0" dirty="0">
                <a:ln>
                  <a:noFill/>
                </a:ln>
                <a:solidFill>
                  <a:srgbClr val="4F81BD">
                    <a:lumMod val="75000"/>
                  </a:srgbClr>
                </a:solidFill>
                <a:effectLst/>
                <a:uLnTx/>
                <a:uFillTx/>
                <a:latin typeface="Aptos" panose="020B0004020202020204" pitchFamily="34" charset="0"/>
                <a:ea typeface="+mn-ea"/>
                <a:cs typeface="+mn-cs"/>
                <a:hlinkClick r:id="rId35">
                  <a:extLst>
                    <a:ext uri="{A12FA001-AC4F-418D-AE19-62706E023703}">
                      <ahyp:hlinkClr xmlns:ahyp="http://schemas.microsoft.com/office/drawing/2018/hyperlinkcolor" val="tx"/>
                    </a:ext>
                  </a:extLst>
                </a:hlinkClick>
              </a:rPr>
              <a:t>MN. 7.4</a:t>
            </a:r>
            <a:endParaRPr lang="en-AU" dirty="0"/>
          </a:p>
          <a:p>
            <a:pPr defTabSz="534650">
              <a:lnSpc>
                <a:spcPts val="1146"/>
              </a:lnSpc>
              <a:spcBef>
                <a:spcPct val="0"/>
              </a:spcBef>
            </a:pPr>
            <a:endParaRPr lang="en-US" sz="819" dirty="0">
              <a:solidFill>
                <a:srgbClr val="000000"/>
              </a:solidFill>
              <a:latin typeface="Canva Sans"/>
              <a:ea typeface="Canva Sans"/>
              <a:cs typeface="Canva Sans"/>
              <a:sym typeface="Canva Sans"/>
            </a:endParaRPr>
          </a:p>
        </p:txBody>
      </p:sp>
      <p:sp>
        <p:nvSpPr>
          <p:cNvPr id="40" name="TextBox 40">
            <a:extLst>
              <a:ext uri="{FF2B5EF4-FFF2-40B4-BE49-F238E27FC236}">
                <a16:creationId xmlns:a16="http://schemas.microsoft.com/office/drawing/2014/main" id="{C95CD190-283C-35AB-37E7-A8C8DC8EDE92}"/>
              </a:ext>
            </a:extLst>
          </p:cNvPr>
          <p:cNvSpPr txBox="1"/>
          <p:nvPr/>
        </p:nvSpPr>
        <p:spPr>
          <a:xfrm>
            <a:off x="625668" y="2344060"/>
            <a:ext cx="1751765" cy="285912"/>
          </a:xfrm>
          <a:prstGeom prst="rect">
            <a:avLst/>
          </a:prstGeom>
        </p:spPr>
        <p:txBody>
          <a:bodyPr wrap="square" lIns="0" tIns="0" rIns="0" bIns="0" rtlCol="0" anchor="t">
            <a:spAutoFit/>
          </a:bodyPr>
          <a:lstStyle/>
          <a:p>
            <a:pPr algn="ctr" defTabSz="534650">
              <a:lnSpc>
                <a:spcPts val="1146"/>
              </a:lnSpc>
              <a:spcBef>
                <a:spcPct val="0"/>
              </a:spcBef>
            </a:pPr>
            <a:r>
              <a:rPr lang="en-US" sz="1100" b="1" dirty="0">
                <a:solidFill>
                  <a:srgbClr val="000000"/>
                </a:solidFill>
                <a:latin typeface="Aptos" panose="020B0004020202020204" pitchFamily="34" charset="0"/>
                <a:ea typeface="Canva Sans Bold"/>
                <a:cs typeface="Canva Sans Bold"/>
                <a:sym typeface="Canva Sans Bold"/>
              </a:rPr>
              <a:t>Mental Health </a:t>
            </a:r>
          </a:p>
          <a:p>
            <a:pPr algn="ctr" defTabSz="534650">
              <a:lnSpc>
                <a:spcPts val="1146"/>
              </a:lnSpc>
              <a:spcBef>
                <a:spcPct val="0"/>
              </a:spcBef>
            </a:pPr>
            <a:r>
              <a:rPr lang="en-US" sz="1100" b="1" dirty="0">
                <a:solidFill>
                  <a:srgbClr val="000000"/>
                </a:solidFill>
                <a:latin typeface="Aptos" panose="020B0004020202020204" pitchFamily="34" charset="0"/>
                <a:ea typeface="Canva Sans Bold"/>
                <a:cs typeface="Canva Sans Bold"/>
                <a:sym typeface="Canva Sans Bold"/>
              </a:rPr>
              <a:t>Treatment Plan  </a:t>
            </a:r>
          </a:p>
        </p:txBody>
      </p:sp>
      <p:sp>
        <p:nvSpPr>
          <p:cNvPr id="43" name="Rectangle: Rounded Corners 42">
            <a:extLst>
              <a:ext uri="{FF2B5EF4-FFF2-40B4-BE49-F238E27FC236}">
                <a16:creationId xmlns:a16="http://schemas.microsoft.com/office/drawing/2014/main" id="{B6005997-888E-ADAF-5EE4-C60EED5CB307}"/>
              </a:ext>
            </a:extLst>
          </p:cNvPr>
          <p:cNvSpPr/>
          <p:nvPr/>
        </p:nvSpPr>
        <p:spPr>
          <a:xfrm>
            <a:off x="336184" y="206207"/>
            <a:ext cx="6144858" cy="970761"/>
          </a:xfrm>
          <a:prstGeom prst="roundRect">
            <a:avLst/>
          </a:prstGeom>
          <a:solidFill>
            <a:schemeClr val="accent5">
              <a:lumMod val="40000"/>
              <a:lumOff val="6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AU"/>
          </a:p>
        </p:txBody>
      </p:sp>
      <p:sp>
        <p:nvSpPr>
          <p:cNvPr id="44" name="TextBox 80">
            <a:extLst>
              <a:ext uri="{FF2B5EF4-FFF2-40B4-BE49-F238E27FC236}">
                <a16:creationId xmlns:a16="http://schemas.microsoft.com/office/drawing/2014/main" id="{B01BAE2F-E55E-9DAD-7F8B-BC677EDA5893}"/>
              </a:ext>
            </a:extLst>
          </p:cNvPr>
          <p:cNvSpPr txBox="1"/>
          <p:nvPr/>
        </p:nvSpPr>
        <p:spPr>
          <a:xfrm>
            <a:off x="58738" y="300104"/>
            <a:ext cx="6430830" cy="768480"/>
          </a:xfrm>
          <a:prstGeom prst="rect">
            <a:avLst/>
          </a:prstGeom>
        </p:spPr>
        <p:txBody>
          <a:bodyPr wrap="square" lIns="0" tIns="0" rIns="0" bIns="0" rtlCol="0" anchor="t">
            <a:spAutoFit/>
          </a:bodyPr>
          <a:lstStyle/>
          <a:p>
            <a:pPr marL="0" marR="0" lvl="0" indent="0" algn="ctr" defTabSz="914400" rtl="0" eaLnBrk="1" fontAlgn="auto" latinLnBrk="0" hangingPunct="1">
              <a:lnSpc>
                <a:spcPts val="3079"/>
              </a:lnSpc>
              <a:spcBef>
                <a:spcPct val="0"/>
              </a:spcBef>
              <a:spcAft>
                <a:spcPts val="0"/>
              </a:spcAft>
              <a:buClrTx/>
              <a:buSzTx/>
              <a:buFontTx/>
              <a:buNone/>
              <a:tabLst/>
              <a:defRPr/>
            </a:pPr>
            <a:r>
              <a:rPr kumimoji="0" lang="en-US" sz="2199" b="1" i="0" u="none" strike="noStrike" kern="1200" cap="none" spc="0" normalizeH="0" baseline="0" noProof="0">
                <a:ln>
                  <a:noFill/>
                </a:ln>
                <a:solidFill>
                  <a:srgbClr val="2B5583"/>
                </a:solidFill>
                <a:effectLst/>
                <a:uLnTx/>
                <a:uFillTx/>
                <a:latin typeface="Canva Sans Bold"/>
                <a:ea typeface="Canva Sans Bold"/>
                <a:cs typeface="Canva Sans Bold"/>
                <a:sym typeface="Canva Sans Bold"/>
              </a:rPr>
              <a:t>Mental Health Treatment Plan</a:t>
            </a:r>
            <a:r>
              <a:rPr lang="en-US" sz="2199" b="1">
                <a:solidFill>
                  <a:srgbClr val="2B5583"/>
                </a:solidFill>
                <a:latin typeface="Canva Sans Bold"/>
                <a:ea typeface="Canva Sans Bold"/>
                <a:cs typeface="Canva Sans Bold"/>
                <a:sym typeface="Canva Sans Bold"/>
              </a:rPr>
              <a:t>s</a:t>
            </a:r>
            <a:r>
              <a:rPr kumimoji="0" lang="en-US" sz="2199" b="1" i="0" u="none" strike="noStrike" kern="1200" cap="none" spc="0" normalizeH="0" baseline="0" noProof="0">
                <a:ln>
                  <a:noFill/>
                </a:ln>
                <a:solidFill>
                  <a:srgbClr val="2B5583"/>
                </a:solidFill>
                <a:effectLst/>
                <a:uLnTx/>
                <a:uFillTx/>
                <a:latin typeface="Canva Sans Bold"/>
                <a:ea typeface="Canva Sans Bold"/>
                <a:cs typeface="Canva Sans Bold"/>
                <a:sym typeface="Canva Sans Bold"/>
              </a:rPr>
              <a:t> </a:t>
            </a:r>
          </a:p>
          <a:p>
            <a:pPr marL="0" marR="0" lvl="0" indent="0" algn="ctr" defTabSz="914400" rtl="0" eaLnBrk="1" fontAlgn="auto" latinLnBrk="0" hangingPunct="1">
              <a:lnSpc>
                <a:spcPts val="3079"/>
              </a:lnSpc>
              <a:spcBef>
                <a:spcPct val="0"/>
              </a:spcBef>
              <a:spcAft>
                <a:spcPts val="0"/>
              </a:spcAft>
              <a:buClrTx/>
              <a:buSzTx/>
              <a:buFontTx/>
              <a:buNone/>
              <a:tabLst/>
              <a:defRPr/>
            </a:pPr>
            <a:r>
              <a:rPr kumimoji="0" lang="en-US" sz="2199" b="1" i="0" u="none" strike="noStrike" kern="1200" cap="none" spc="0" normalizeH="0" baseline="0" noProof="0">
                <a:ln>
                  <a:noFill/>
                </a:ln>
                <a:solidFill>
                  <a:srgbClr val="2B5583"/>
                </a:solidFill>
                <a:effectLst/>
                <a:uLnTx/>
                <a:uFillTx/>
                <a:latin typeface="Canva Sans Bold"/>
                <a:ea typeface="Canva Sans Bold"/>
                <a:cs typeface="Canva Sans Bold"/>
                <a:sym typeface="Canva Sans Bold"/>
              </a:rPr>
              <a:t>and Reviews</a:t>
            </a:r>
          </a:p>
        </p:txBody>
      </p:sp>
      <p:sp>
        <p:nvSpPr>
          <p:cNvPr id="45" name="Rectangle 44">
            <a:extLst>
              <a:ext uri="{FF2B5EF4-FFF2-40B4-BE49-F238E27FC236}">
                <a16:creationId xmlns:a16="http://schemas.microsoft.com/office/drawing/2014/main" id="{E8A7296D-794E-00BD-B5E5-4D4D038240F3}"/>
              </a:ext>
            </a:extLst>
          </p:cNvPr>
          <p:cNvSpPr/>
          <p:nvPr/>
        </p:nvSpPr>
        <p:spPr>
          <a:xfrm>
            <a:off x="138110" y="6875623"/>
            <a:ext cx="10451324" cy="622056"/>
          </a:xfrm>
          <a:prstGeom prst="rect">
            <a:avLst/>
          </a:prstGeom>
          <a:solidFill>
            <a:schemeClr val="accent5">
              <a:lumMod val="20000"/>
              <a:lumOff val="80000"/>
            </a:schemeClr>
          </a:solidFill>
          <a:ln>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2" name="TextBox 51">
            <a:extLst>
              <a:ext uri="{FF2B5EF4-FFF2-40B4-BE49-F238E27FC236}">
                <a16:creationId xmlns:a16="http://schemas.microsoft.com/office/drawing/2014/main" id="{E5F1BCEB-8B79-5F89-B027-01A142349678}"/>
              </a:ext>
            </a:extLst>
          </p:cNvPr>
          <p:cNvSpPr txBox="1"/>
          <p:nvPr/>
        </p:nvSpPr>
        <p:spPr>
          <a:xfrm>
            <a:off x="179766" y="6920836"/>
            <a:ext cx="10372736" cy="553998"/>
          </a:xfrm>
          <a:prstGeom prst="rect">
            <a:avLst/>
          </a:prstGeom>
          <a:noFill/>
        </p:spPr>
        <p:txBody>
          <a:bodyPr wrap="square" rtlCol="0">
            <a:spAutoFit/>
          </a:bodyPr>
          <a:lstStyle/>
          <a:p>
            <a:r>
              <a:rPr lang="en-US" sz="1000" dirty="0">
                <a:latin typeface="Aptos" panose="020B0004020202020204" pitchFamily="34" charset="0"/>
              </a:rPr>
              <a:t>Through </a:t>
            </a:r>
            <a:r>
              <a:rPr lang="en-US" sz="1000" b="1" dirty="0">
                <a:latin typeface="Aptos" panose="020B0004020202020204" pitchFamily="34" charset="0"/>
              </a:rPr>
              <a:t>Better Access</a:t>
            </a:r>
            <a:r>
              <a:rPr lang="en-US" sz="1000" dirty="0">
                <a:latin typeface="Aptos" panose="020B0004020202020204" pitchFamily="34" charset="0"/>
              </a:rPr>
              <a:t>, eligible patients can claim a Medicare benefit for up to </a:t>
            </a:r>
            <a:r>
              <a:rPr lang="en-US" sz="1000" b="1" dirty="0">
                <a:latin typeface="Aptos" panose="020B0004020202020204" pitchFamily="34" charset="0"/>
              </a:rPr>
              <a:t>10 individual and 10 group mental health treatment services per calendar year</a:t>
            </a:r>
            <a:r>
              <a:rPr lang="en-US" sz="1000" dirty="0">
                <a:latin typeface="Aptos" panose="020B0004020202020204" pitchFamily="34" charset="0"/>
              </a:rPr>
              <a:t>. These services consist of psychological therapy provided by eligible clinical psychologists (refer to explanatory note </a:t>
            </a:r>
            <a:r>
              <a:rPr lang="en-US" sz="1000" u="sng" dirty="0">
                <a:solidFill>
                  <a:schemeClr val="accent1">
                    <a:lumMod val="75000"/>
                  </a:schemeClr>
                </a:solidFill>
                <a:latin typeface="Aptos" panose="020B0004020202020204" pitchFamily="34" charset="0"/>
                <a:hlinkClick r:id="rId36">
                  <a:extLst>
                    <a:ext uri="{A12FA001-AC4F-418D-AE19-62706E023703}">
                      <ahyp:hlinkClr xmlns:ahyp="http://schemas.microsoft.com/office/drawing/2018/hyperlinkcolor" val="tx"/>
                    </a:ext>
                  </a:extLst>
                </a:hlinkClick>
              </a:rPr>
              <a:t>MN.6.2 - Provision of Psychological Therapy</a:t>
            </a:r>
            <a:r>
              <a:rPr lang="en-US" sz="1000" dirty="0">
                <a:latin typeface="Aptos" panose="020B0004020202020204" pitchFamily="34" charset="0"/>
              </a:rPr>
              <a:t>); and focussed psychological strategies provided by GPs, PMPs and eligible psychologists, occupational therapists, and social workers (refer to explanatory note </a:t>
            </a:r>
            <a:r>
              <a:rPr lang="en-US" sz="1000" u="sng" dirty="0">
                <a:solidFill>
                  <a:schemeClr val="accent1">
                    <a:lumMod val="75000"/>
                  </a:schemeClr>
                </a:solidFill>
                <a:latin typeface="Aptos" panose="020B0004020202020204" pitchFamily="34" charset="0"/>
                <a:hlinkClick r:id="rId37">
                  <a:extLst>
                    <a:ext uri="{A12FA001-AC4F-418D-AE19-62706E023703}">
                      <ahyp:hlinkClr xmlns:ahyp="http://schemas.microsoft.com/office/drawing/2018/hyperlinkcolor" val="tx"/>
                    </a:ext>
                  </a:extLst>
                </a:hlinkClick>
              </a:rPr>
              <a:t>MN.7.4 – Provision of Focussed Psychological Strategies</a:t>
            </a:r>
            <a:r>
              <a:rPr lang="en-US" sz="1000" dirty="0">
                <a:latin typeface="Aptos" panose="020B0004020202020204" pitchFamily="34" charset="0"/>
              </a:rPr>
              <a:t>).</a:t>
            </a:r>
          </a:p>
        </p:txBody>
      </p:sp>
      <p:sp>
        <p:nvSpPr>
          <p:cNvPr id="7" name="Slide Number Placeholder 1">
            <a:extLst>
              <a:ext uri="{FF2B5EF4-FFF2-40B4-BE49-F238E27FC236}">
                <a16:creationId xmlns:a16="http://schemas.microsoft.com/office/drawing/2014/main" id="{932BB7F5-0174-E97F-BCD9-A434C477D337}"/>
              </a:ext>
            </a:extLst>
          </p:cNvPr>
          <p:cNvSpPr>
            <a:spLocks noGrp="1"/>
          </p:cNvSpPr>
          <p:nvPr>
            <p:ph type="sldNum" sz="quarter" idx="12"/>
          </p:nvPr>
        </p:nvSpPr>
        <p:spPr>
          <a:xfrm>
            <a:off x="8414389" y="7191375"/>
            <a:ext cx="2133600" cy="365125"/>
          </a:xfrm>
        </p:spPr>
        <p:txBody>
          <a:bodyPr/>
          <a:lstStyle/>
          <a:p>
            <a:fld id="{B6F15528-21DE-4FAA-801E-634DDDAF4B2B}" type="slidenum">
              <a:rPr lang="en-US" smtClean="0"/>
              <a:pPr/>
              <a:t>5</a:t>
            </a:fld>
            <a:endParaRPr lang="en-US"/>
          </a:p>
        </p:txBody>
      </p:sp>
      <p:sp>
        <p:nvSpPr>
          <p:cNvPr id="9" name="Rectangle 8">
            <a:extLst>
              <a:ext uri="{FF2B5EF4-FFF2-40B4-BE49-F238E27FC236}">
                <a16:creationId xmlns:a16="http://schemas.microsoft.com/office/drawing/2014/main" id="{32BF3841-5B6A-FBA4-CF66-DAA13198F4A1}"/>
              </a:ext>
            </a:extLst>
          </p:cNvPr>
          <p:cNvSpPr/>
          <p:nvPr/>
        </p:nvSpPr>
        <p:spPr>
          <a:xfrm>
            <a:off x="4103839" y="1722220"/>
            <a:ext cx="1701300" cy="732755"/>
          </a:xfrm>
          <a:prstGeom prst="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1" name="TextBox 38">
            <a:extLst>
              <a:ext uri="{FF2B5EF4-FFF2-40B4-BE49-F238E27FC236}">
                <a16:creationId xmlns:a16="http://schemas.microsoft.com/office/drawing/2014/main" id="{3C374BC7-8E8A-2C79-A1FA-20BBF6376770}"/>
              </a:ext>
            </a:extLst>
          </p:cNvPr>
          <p:cNvSpPr txBox="1"/>
          <p:nvPr/>
        </p:nvSpPr>
        <p:spPr>
          <a:xfrm>
            <a:off x="3838371" y="2219973"/>
            <a:ext cx="2300121" cy="144848"/>
          </a:xfrm>
          <a:prstGeom prst="rect">
            <a:avLst/>
          </a:prstGeom>
        </p:spPr>
        <p:txBody>
          <a:bodyPr lIns="0" tIns="0" rIns="0" bIns="0" rtlCol="0" anchor="t">
            <a:spAutoFit/>
          </a:bodyPr>
          <a:lstStyle/>
          <a:p>
            <a:pPr algn="ctr" defTabSz="534650">
              <a:lnSpc>
                <a:spcPts val="1146"/>
              </a:lnSpc>
              <a:spcBef>
                <a:spcPct val="0"/>
              </a:spcBef>
            </a:pPr>
            <a:r>
              <a:rPr lang="en-US" sz="1100" b="1" dirty="0">
                <a:solidFill>
                  <a:srgbClr val="000000"/>
                </a:solidFill>
                <a:latin typeface="Aptos" panose="020B0004020202020204" pitchFamily="34" charset="0"/>
                <a:ea typeface="Canva Sans Bold"/>
                <a:cs typeface="Canva Sans Bold"/>
                <a:sym typeface="Canva Sans Bold"/>
              </a:rPr>
              <a:t>Review or Consultation</a:t>
            </a:r>
          </a:p>
        </p:txBody>
      </p:sp>
      <p:pic>
        <p:nvPicPr>
          <p:cNvPr id="17" name="Picture 16">
            <a:extLst>
              <a:ext uri="{FF2B5EF4-FFF2-40B4-BE49-F238E27FC236}">
                <a16:creationId xmlns:a16="http://schemas.microsoft.com/office/drawing/2014/main" id="{AD6FCB65-F7D6-6892-6526-F34FC68890F9}"/>
              </a:ext>
            </a:extLst>
          </p:cNvPr>
          <p:cNvPicPr>
            <a:picLocks noChangeAspect="1"/>
          </p:cNvPicPr>
          <p:nvPr/>
        </p:nvPicPr>
        <p:blipFill>
          <a:blip r:embed="rId38"/>
          <a:stretch>
            <a:fillRect/>
          </a:stretch>
        </p:blipFill>
        <p:spPr>
          <a:xfrm>
            <a:off x="4692338" y="1766863"/>
            <a:ext cx="524301" cy="408467"/>
          </a:xfrm>
          <a:prstGeom prst="rect">
            <a:avLst/>
          </a:prstGeom>
        </p:spPr>
      </p:pic>
      <p:pic>
        <p:nvPicPr>
          <p:cNvPr id="31" name="Picture 30">
            <a:extLst>
              <a:ext uri="{FF2B5EF4-FFF2-40B4-BE49-F238E27FC236}">
                <a16:creationId xmlns:a16="http://schemas.microsoft.com/office/drawing/2014/main" id="{2982B266-7E38-60AB-F148-1734BC5BF1E0}"/>
              </a:ext>
            </a:extLst>
          </p:cNvPr>
          <p:cNvPicPr>
            <a:picLocks noChangeAspect="1"/>
          </p:cNvPicPr>
          <p:nvPr/>
        </p:nvPicPr>
        <p:blipFill>
          <a:blip r:embed="rId39"/>
          <a:stretch>
            <a:fillRect/>
          </a:stretch>
        </p:blipFill>
        <p:spPr>
          <a:xfrm>
            <a:off x="8343038" y="1707530"/>
            <a:ext cx="1798476" cy="829128"/>
          </a:xfrm>
          <a:prstGeom prst="rect">
            <a:avLst/>
          </a:prstGeom>
        </p:spPr>
      </p:pic>
      <p:pic>
        <p:nvPicPr>
          <p:cNvPr id="30" name="Picture 29">
            <a:extLst>
              <a:ext uri="{FF2B5EF4-FFF2-40B4-BE49-F238E27FC236}">
                <a16:creationId xmlns:a16="http://schemas.microsoft.com/office/drawing/2014/main" id="{B88DC74F-BC3D-2DD7-EDF3-F5604C7885C3}"/>
              </a:ext>
            </a:extLst>
          </p:cNvPr>
          <p:cNvPicPr>
            <a:picLocks noChangeAspect="1"/>
          </p:cNvPicPr>
          <p:nvPr/>
        </p:nvPicPr>
        <p:blipFill>
          <a:blip r:embed="rId38"/>
          <a:stretch>
            <a:fillRect/>
          </a:stretch>
        </p:blipFill>
        <p:spPr>
          <a:xfrm>
            <a:off x="9078425" y="1771840"/>
            <a:ext cx="524301" cy="408467"/>
          </a:xfrm>
          <a:prstGeom prst="rect">
            <a:avLst/>
          </a:prstGeom>
        </p:spPr>
      </p:pic>
      <p:sp>
        <p:nvSpPr>
          <p:cNvPr id="32" name="TextBox 38">
            <a:extLst>
              <a:ext uri="{FF2B5EF4-FFF2-40B4-BE49-F238E27FC236}">
                <a16:creationId xmlns:a16="http://schemas.microsoft.com/office/drawing/2014/main" id="{25248CAB-89B8-07BB-5616-C4217527383B}"/>
              </a:ext>
            </a:extLst>
          </p:cNvPr>
          <p:cNvSpPr txBox="1"/>
          <p:nvPr/>
        </p:nvSpPr>
        <p:spPr>
          <a:xfrm>
            <a:off x="8142269" y="2265371"/>
            <a:ext cx="2300121" cy="144848"/>
          </a:xfrm>
          <a:prstGeom prst="rect">
            <a:avLst/>
          </a:prstGeom>
        </p:spPr>
        <p:txBody>
          <a:bodyPr lIns="0" tIns="0" rIns="0" bIns="0" rtlCol="0" anchor="t">
            <a:spAutoFit/>
          </a:bodyPr>
          <a:lstStyle/>
          <a:p>
            <a:pPr algn="ctr" defTabSz="534650">
              <a:lnSpc>
                <a:spcPts val="1146"/>
              </a:lnSpc>
              <a:spcBef>
                <a:spcPct val="0"/>
              </a:spcBef>
            </a:pPr>
            <a:r>
              <a:rPr lang="en-US" sz="1100" b="1" dirty="0">
                <a:solidFill>
                  <a:srgbClr val="000000"/>
                </a:solidFill>
                <a:latin typeface="Aptos" panose="020B0004020202020204" pitchFamily="34" charset="0"/>
                <a:ea typeface="Canva Sans Bold"/>
                <a:cs typeface="Canva Sans Bold"/>
                <a:sym typeface="Canva Sans Bold"/>
              </a:rPr>
              <a:t>Review or Consultation</a:t>
            </a:r>
          </a:p>
        </p:txBody>
      </p:sp>
      <p:sp>
        <p:nvSpPr>
          <p:cNvPr id="36" name="TextBox 42">
            <a:extLst>
              <a:ext uri="{FF2B5EF4-FFF2-40B4-BE49-F238E27FC236}">
                <a16:creationId xmlns:a16="http://schemas.microsoft.com/office/drawing/2014/main" id="{AB3F54A0-79F5-7873-6E1E-FBC06E6F88DE}"/>
              </a:ext>
            </a:extLst>
          </p:cNvPr>
          <p:cNvSpPr txBox="1"/>
          <p:nvPr/>
        </p:nvSpPr>
        <p:spPr>
          <a:xfrm>
            <a:off x="3780711" y="2675092"/>
            <a:ext cx="6791651" cy="282385"/>
          </a:xfrm>
          <a:prstGeom prst="rect">
            <a:avLst/>
          </a:prstGeom>
        </p:spPr>
        <p:txBody>
          <a:bodyPr wrap="square" lIns="0" tIns="0" rIns="0" bIns="0" rtlCol="0" anchor="t">
            <a:spAutoFit/>
          </a:bodyPr>
          <a:lstStyle/>
          <a:p>
            <a:pPr algn="ctr" defTabSz="534650">
              <a:lnSpc>
                <a:spcPts val="1146"/>
              </a:lnSpc>
              <a:spcBef>
                <a:spcPct val="0"/>
              </a:spcBef>
            </a:pPr>
            <a:r>
              <a:rPr lang="en-US" sz="1000" b="1" dirty="0">
                <a:solidFill>
                  <a:srgbClr val="000000"/>
                </a:solidFill>
                <a:latin typeface="Aptos" panose="020B0004020202020204" pitchFamily="34" charset="0"/>
                <a:ea typeface="Canva Sans"/>
                <a:cs typeface="Canva Sans"/>
                <a:sym typeface="Canva Sans"/>
              </a:rPr>
              <a:t>Schedule review appointments as clinically relevant</a:t>
            </a:r>
            <a:r>
              <a:rPr lang="en-US" sz="1000" dirty="0">
                <a:solidFill>
                  <a:srgbClr val="000000"/>
                </a:solidFill>
                <a:latin typeface="Aptos" panose="020B0004020202020204" pitchFamily="34" charset="0"/>
                <a:ea typeface="Canva Sans"/>
                <a:cs typeface="Canva Sans"/>
                <a:sym typeface="Canva Sans"/>
              </a:rPr>
              <a:t>, </a:t>
            </a:r>
            <a:r>
              <a:rPr lang="en-US" sz="1000" u="sng" dirty="0">
                <a:solidFill>
                  <a:srgbClr val="000000"/>
                </a:solidFill>
                <a:latin typeface="Aptos" panose="020B0004020202020204" pitchFamily="34" charset="0"/>
                <a:ea typeface="Canva Sans"/>
                <a:cs typeface="Canva Sans"/>
                <a:sym typeface="Canva Sans"/>
              </a:rPr>
              <a:t>not more </a:t>
            </a:r>
            <a:r>
              <a:rPr lang="en-US" sz="1000" dirty="0">
                <a:solidFill>
                  <a:srgbClr val="000000"/>
                </a:solidFill>
                <a:latin typeface="Aptos" panose="020B0004020202020204" pitchFamily="34" charset="0"/>
                <a:ea typeface="Canva Sans"/>
                <a:cs typeface="Canva Sans"/>
                <a:sym typeface="Canva Sans"/>
              </a:rPr>
              <a:t>than once every 3-months, or within 4 weeks of the preparation of a MHTP unless in exceptional circumstances such as a significant change in their mental health condition. </a:t>
            </a:r>
          </a:p>
        </p:txBody>
      </p:sp>
      <p:sp>
        <p:nvSpPr>
          <p:cNvPr id="51" name="TextBox 41">
            <a:extLst>
              <a:ext uri="{FF2B5EF4-FFF2-40B4-BE49-F238E27FC236}">
                <a16:creationId xmlns:a16="http://schemas.microsoft.com/office/drawing/2014/main" id="{D0E363CD-E06C-1E2F-DB4F-07E4AEAD41C2}"/>
              </a:ext>
            </a:extLst>
          </p:cNvPr>
          <p:cNvSpPr txBox="1"/>
          <p:nvPr/>
        </p:nvSpPr>
        <p:spPr>
          <a:xfrm>
            <a:off x="3679137" y="3050999"/>
            <a:ext cx="6698087" cy="423449"/>
          </a:xfrm>
          <a:prstGeom prst="rect">
            <a:avLst/>
          </a:prstGeom>
        </p:spPr>
        <p:txBody>
          <a:bodyPr wrap="square" lIns="0" tIns="0" rIns="0" bIns="0" rtlCol="0" anchor="t">
            <a:spAutoFit/>
          </a:bodyPr>
          <a:lstStyle/>
          <a:p>
            <a:pPr algn="ctr" defTabSz="534650">
              <a:lnSpc>
                <a:spcPts val="1146"/>
              </a:lnSpc>
            </a:pPr>
            <a:r>
              <a:rPr lang="en-US" sz="1000" b="1" dirty="0">
                <a:solidFill>
                  <a:srgbClr val="000000"/>
                </a:solidFill>
                <a:latin typeface="Aptos" panose="020B0004020202020204" pitchFamily="34" charset="0"/>
                <a:ea typeface="Canva Sans Bold"/>
                <a:cs typeface="Canva Sans Bold"/>
                <a:sym typeface="Canva Sans Bold"/>
              </a:rPr>
              <a:t>Return to referring practitioner for Review/ Consultation  </a:t>
            </a:r>
          </a:p>
          <a:p>
            <a:pPr algn="ctr" defTabSz="534650">
              <a:lnSpc>
                <a:spcPts val="1146"/>
              </a:lnSpc>
            </a:pPr>
            <a:r>
              <a:rPr lang="en-US" sz="1000" dirty="0">
                <a:solidFill>
                  <a:srgbClr val="000000"/>
                </a:solidFill>
                <a:latin typeface="Aptos" panose="020B0004020202020204" pitchFamily="34" charset="0"/>
                <a:ea typeface="Canva Sans Bold"/>
                <a:cs typeface="Canva Sans Bold"/>
                <a:sym typeface="Canva Sans Bold"/>
              </a:rPr>
              <a:t>On completion of  course of treatment, referring practitioner will assess if the patient needs a subsequent course of treatment. Use time tiered general attendance items </a:t>
            </a:r>
            <a:r>
              <a:rPr lang="en-US" sz="1000" b="1" dirty="0">
                <a:solidFill>
                  <a:srgbClr val="000000"/>
                </a:solidFill>
                <a:latin typeface="Aptos" panose="020B0004020202020204" pitchFamily="34" charset="0"/>
                <a:ea typeface="Canva Sans Bold"/>
                <a:cs typeface="Canva Sans Bold"/>
                <a:sym typeface="Canva Sans Bold"/>
              </a:rPr>
              <a:t>Level B,C, D, E</a:t>
            </a:r>
          </a:p>
        </p:txBody>
      </p:sp>
      <p:pic>
        <p:nvPicPr>
          <p:cNvPr id="53" name="Picture 52">
            <a:extLst>
              <a:ext uri="{FF2B5EF4-FFF2-40B4-BE49-F238E27FC236}">
                <a16:creationId xmlns:a16="http://schemas.microsoft.com/office/drawing/2014/main" id="{F0134FB5-EA5C-0803-8AD0-9AB763054B80}"/>
              </a:ext>
            </a:extLst>
          </p:cNvPr>
          <p:cNvPicPr>
            <a:picLocks noChangeAspect="1"/>
          </p:cNvPicPr>
          <p:nvPr/>
        </p:nvPicPr>
        <p:blipFill>
          <a:blip r:embed="rId40"/>
          <a:stretch>
            <a:fillRect/>
          </a:stretch>
        </p:blipFill>
        <p:spPr>
          <a:xfrm>
            <a:off x="3389229" y="2826245"/>
            <a:ext cx="438950" cy="432854"/>
          </a:xfrm>
          <a:prstGeom prst="rect">
            <a:avLst/>
          </a:prstGeom>
        </p:spPr>
      </p:pic>
      <p:sp>
        <p:nvSpPr>
          <p:cNvPr id="54" name="Rectangle 53">
            <a:extLst>
              <a:ext uri="{FF2B5EF4-FFF2-40B4-BE49-F238E27FC236}">
                <a16:creationId xmlns:a16="http://schemas.microsoft.com/office/drawing/2014/main" id="{97F94314-D4B7-1B2D-9F74-4703DB000F38}"/>
              </a:ext>
            </a:extLst>
          </p:cNvPr>
          <p:cNvSpPr/>
          <p:nvPr/>
        </p:nvSpPr>
        <p:spPr>
          <a:xfrm>
            <a:off x="3120627" y="2538204"/>
            <a:ext cx="7468807" cy="969655"/>
          </a:xfrm>
          <a:prstGeom prst="rect">
            <a:avLst/>
          </a:prstGeom>
          <a:no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8" name="TextBox 17">
            <a:extLst>
              <a:ext uri="{FF2B5EF4-FFF2-40B4-BE49-F238E27FC236}">
                <a16:creationId xmlns:a16="http://schemas.microsoft.com/office/drawing/2014/main" id="{5D8E2FC5-6279-91E7-A36F-ED99EFD336DE}"/>
              </a:ext>
            </a:extLst>
          </p:cNvPr>
          <p:cNvSpPr txBox="1"/>
          <p:nvPr/>
        </p:nvSpPr>
        <p:spPr>
          <a:xfrm>
            <a:off x="103966" y="1264356"/>
            <a:ext cx="10389808" cy="400110"/>
          </a:xfrm>
          <a:prstGeom prst="rect">
            <a:avLst/>
          </a:prstGeom>
          <a:noFill/>
        </p:spPr>
        <p:txBody>
          <a:bodyPr wrap="square" rtlCol="0">
            <a:spAutoFit/>
          </a:bodyPr>
          <a:lstStyle/>
          <a:p>
            <a:pPr algn="ctr"/>
            <a:r>
              <a:rPr lang="en-AU">
                <a:solidFill>
                  <a:schemeClr val="bg1"/>
                </a:solidFill>
                <a:latin typeface="Aptos" panose="020B0004020202020204" pitchFamily="34" charset="0"/>
              </a:rPr>
              <a:t>GP who</a:t>
            </a:r>
            <a:r>
              <a:rPr lang="en-AU" sz="2000">
                <a:solidFill>
                  <a:schemeClr val="bg1"/>
                </a:solidFill>
                <a:latin typeface="Aptos" panose="020B0004020202020204" pitchFamily="34" charset="0"/>
              </a:rPr>
              <a:t> </a:t>
            </a:r>
            <a:r>
              <a:rPr lang="en-AU" sz="2000" b="1" u="sng">
                <a:solidFill>
                  <a:schemeClr val="bg1"/>
                </a:solidFill>
                <a:latin typeface="Aptos" panose="020B0004020202020204" pitchFamily="34" charset="0"/>
              </a:rPr>
              <a:t>has not</a:t>
            </a:r>
            <a:r>
              <a:rPr lang="en-AU" sz="2000">
                <a:solidFill>
                  <a:schemeClr val="bg1"/>
                </a:solidFill>
                <a:latin typeface="Aptos" panose="020B0004020202020204" pitchFamily="34" charset="0"/>
              </a:rPr>
              <a:t> </a:t>
            </a:r>
            <a:r>
              <a:rPr lang="en-AU">
                <a:solidFill>
                  <a:schemeClr val="bg1"/>
                </a:solidFill>
                <a:latin typeface="Aptos" panose="020B0004020202020204" pitchFamily="34" charset="0"/>
              </a:rPr>
              <a:t>under</a:t>
            </a:r>
            <a:r>
              <a:rPr lang="en-US">
                <a:solidFill>
                  <a:schemeClr val="bg1"/>
                </a:solidFill>
                <a:latin typeface="Aptos" panose="020B0004020202020204" pitchFamily="34" charset="0"/>
              </a:rPr>
              <a:t>taken mental health skills training </a:t>
            </a:r>
            <a:endParaRPr lang="en-AU">
              <a:solidFill>
                <a:schemeClr val="bg1"/>
              </a:solidFill>
              <a:latin typeface="Aptos" panose="020B0004020202020204" pitchFamily="34" charset="0"/>
            </a:endParaRPr>
          </a:p>
        </p:txBody>
      </p:sp>
    </p:spTree>
    <p:extLst>
      <p:ext uri="{BB962C8B-B14F-4D97-AF65-F5344CB8AC3E}">
        <p14:creationId xmlns:p14="http://schemas.microsoft.com/office/powerpoint/2010/main" val="3790376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BA920-3B24-81A0-2231-E8DE0805548E}"/>
            </a:ext>
          </a:extLst>
        </p:cNvPr>
        <p:cNvGrpSpPr/>
        <p:nvPr/>
      </p:nvGrpSpPr>
      <p:grpSpPr>
        <a:xfrm>
          <a:off x="0" y="0"/>
          <a:ext cx="0" cy="0"/>
          <a:chOff x="0" y="0"/>
          <a:chExt cx="0" cy="0"/>
        </a:xfrm>
      </p:grpSpPr>
      <p:sp>
        <p:nvSpPr>
          <p:cNvPr id="50" name="Rectangle 49">
            <a:extLst>
              <a:ext uri="{FF2B5EF4-FFF2-40B4-BE49-F238E27FC236}">
                <a16:creationId xmlns:a16="http://schemas.microsoft.com/office/drawing/2014/main" id="{13261992-E9E5-2741-1881-51133ABD5E1E}"/>
              </a:ext>
            </a:extLst>
          </p:cNvPr>
          <p:cNvSpPr/>
          <p:nvPr/>
        </p:nvSpPr>
        <p:spPr>
          <a:xfrm>
            <a:off x="635781" y="1737083"/>
            <a:ext cx="1701300" cy="970761"/>
          </a:xfrm>
          <a:prstGeom prst="rect">
            <a:avLst/>
          </a:prstGeom>
          <a:solidFill>
            <a:schemeClr val="accent4">
              <a:lumMod val="20000"/>
              <a:lumOff val="80000"/>
            </a:schemeClr>
          </a:solidFill>
          <a:ln>
            <a:solidFill>
              <a:schemeClr val="accent4">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6" name="Rectangle 45">
            <a:extLst>
              <a:ext uri="{FF2B5EF4-FFF2-40B4-BE49-F238E27FC236}">
                <a16:creationId xmlns:a16="http://schemas.microsoft.com/office/drawing/2014/main" id="{5B3080C6-A75A-F6B7-DC67-FF3D58A085B0}"/>
              </a:ext>
            </a:extLst>
          </p:cNvPr>
          <p:cNvSpPr/>
          <p:nvPr/>
        </p:nvSpPr>
        <p:spPr>
          <a:xfrm>
            <a:off x="122554" y="3541977"/>
            <a:ext cx="10466880" cy="3310801"/>
          </a:xfrm>
          <a:prstGeom prst="rect">
            <a:avLst/>
          </a:prstGeom>
          <a:solidFill>
            <a:schemeClr val="accent4">
              <a:lumMod val="20000"/>
              <a:lumOff val="80000"/>
            </a:schemeClr>
          </a:solidFill>
          <a:ln>
            <a:solidFill>
              <a:schemeClr val="accent4">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dirty="0"/>
              <a:t> </a:t>
            </a:r>
          </a:p>
        </p:txBody>
      </p:sp>
      <p:sp>
        <p:nvSpPr>
          <p:cNvPr id="3" name="Freeform 3">
            <a:extLst>
              <a:ext uri="{FF2B5EF4-FFF2-40B4-BE49-F238E27FC236}">
                <a16:creationId xmlns:a16="http://schemas.microsoft.com/office/drawing/2014/main" id="{BE9495D7-F848-11A6-FEBF-B0FA9DE1D89B}"/>
              </a:ext>
            </a:extLst>
          </p:cNvPr>
          <p:cNvSpPr/>
          <p:nvPr/>
        </p:nvSpPr>
        <p:spPr>
          <a:xfrm>
            <a:off x="1915689" y="3619635"/>
            <a:ext cx="452645" cy="453590"/>
          </a:xfrm>
          <a:custGeom>
            <a:avLst/>
            <a:gdLst/>
            <a:ahLst/>
            <a:cxnLst/>
            <a:rect l="l" t="t" r="r" b="b"/>
            <a:pathLst>
              <a:path w="774120" h="775736">
                <a:moveTo>
                  <a:pt x="0" y="0"/>
                </a:moveTo>
                <a:lnTo>
                  <a:pt x="774120" y="0"/>
                </a:lnTo>
                <a:lnTo>
                  <a:pt x="774120" y="775737"/>
                </a:lnTo>
                <a:lnTo>
                  <a:pt x="0" y="7757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534650"/>
            <a:endParaRPr lang="en-AU" sz="1052" dirty="0">
              <a:solidFill>
                <a:prstClr val="black"/>
              </a:solidFill>
              <a:latin typeface="Calibri"/>
            </a:endParaRPr>
          </a:p>
        </p:txBody>
      </p:sp>
      <p:sp>
        <p:nvSpPr>
          <p:cNvPr id="4" name="Freeform 4">
            <a:extLst>
              <a:ext uri="{FF2B5EF4-FFF2-40B4-BE49-F238E27FC236}">
                <a16:creationId xmlns:a16="http://schemas.microsoft.com/office/drawing/2014/main" id="{8FE7842D-384D-AF87-C4E3-79FF794AEDCA}"/>
              </a:ext>
            </a:extLst>
          </p:cNvPr>
          <p:cNvSpPr/>
          <p:nvPr/>
        </p:nvSpPr>
        <p:spPr>
          <a:xfrm>
            <a:off x="4925329" y="3621705"/>
            <a:ext cx="523152" cy="405007"/>
          </a:xfrm>
          <a:custGeom>
            <a:avLst/>
            <a:gdLst/>
            <a:ahLst/>
            <a:cxnLst/>
            <a:rect l="l" t="t" r="r" b="b"/>
            <a:pathLst>
              <a:path w="894702" h="692649">
                <a:moveTo>
                  <a:pt x="0" y="0"/>
                </a:moveTo>
                <a:lnTo>
                  <a:pt x="894702" y="0"/>
                </a:lnTo>
                <a:lnTo>
                  <a:pt x="894702" y="692649"/>
                </a:lnTo>
                <a:lnTo>
                  <a:pt x="0" y="69264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534650"/>
            <a:endParaRPr lang="en-AU" sz="1052">
              <a:solidFill>
                <a:prstClr val="black"/>
              </a:solidFill>
              <a:latin typeface="Calibri"/>
            </a:endParaRPr>
          </a:p>
        </p:txBody>
      </p:sp>
      <p:sp>
        <p:nvSpPr>
          <p:cNvPr id="5" name="Freeform 5">
            <a:extLst>
              <a:ext uri="{FF2B5EF4-FFF2-40B4-BE49-F238E27FC236}">
                <a16:creationId xmlns:a16="http://schemas.microsoft.com/office/drawing/2014/main" id="{FC95131D-00F9-F7CE-3ED1-24DCAD0057C7}"/>
              </a:ext>
            </a:extLst>
          </p:cNvPr>
          <p:cNvSpPr/>
          <p:nvPr/>
        </p:nvSpPr>
        <p:spPr>
          <a:xfrm>
            <a:off x="7002388" y="3699132"/>
            <a:ext cx="619233" cy="396825"/>
          </a:xfrm>
          <a:custGeom>
            <a:avLst/>
            <a:gdLst/>
            <a:ahLst/>
            <a:cxnLst/>
            <a:rect l="l" t="t" r="r" b="b"/>
            <a:pathLst>
              <a:path w="1059021" h="678656">
                <a:moveTo>
                  <a:pt x="0" y="0"/>
                </a:moveTo>
                <a:lnTo>
                  <a:pt x="1059021" y="0"/>
                </a:lnTo>
                <a:lnTo>
                  <a:pt x="1059021" y="678656"/>
                </a:lnTo>
                <a:lnTo>
                  <a:pt x="0" y="6786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534650"/>
            <a:endParaRPr lang="en-AU" sz="1052">
              <a:solidFill>
                <a:prstClr val="black"/>
              </a:solidFill>
              <a:latin typeface="Calibri"/>
            </a:endParaRPr>
          </a:p>
        </p:txBody>
      </p:sp>
      <p:sp>
        <p:nvSpPr>
          <p:cNvPr id="6" name="Freeform 6">
            <a:extLst>
              <a:ext uri="{FF2B5EF4-FFF2-40B4-BE49-F238E27FC236}">
                <a16:creationId xmlns:a16="http://schemas.microsoft.com/office/drawing/2014/main" id="{B38A6A3C-E2DD-E864-D77C-695048B703CF}"/>
              </a:ext>
            </a:extLst>
          </p:cNvPr>
          <p:cNvSpPr/>
          <p:nvPr/>
        </p:nvSpPr>
        <p:spPr>
          <a:xfrm>
            <a:off x="9275434" y="3716417"/>
            <a:ext cx="439722" cy="356808"/>
          </a:xfrm>
          <a:custGeom>
            <a:avLst/>
            <a:gdLst/>
            <a:ahLst/>
            <a:cxnLst/>
            <a:rect l="l" t="t" r="r" b="b"/>
            <a:pathLst>
              <a:path w="752018" h="672116">
                <a:moveTo>
                  <a:pt x="0" y="0"/>
                </a:moveTo>
                <a:lnTo>
                  <a:pt x="752019" y="0"/>
                </a:lnTo>
                <a:lnTo>
                  <a:pt x="752019" y="672117"/>
                </a:lnTo>
                <a:lnTo>
                  <a:pt x="0" y="67211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534650"/>
            <a:endParaRPr lang="en-AU" sz="1052">
              <a:solidFill>
                <a:prstClr val="black"/>
              </a:solidFill>
              <a:latin typeface="Calibri"/>
            </a:endParaRPr>
          </a:p>
        </p:txBody>
      </p:sp>
      <p:sp>
        <p:nvSpPr>
          <p:cNvPr id="8" name="Freeform 8">
            <a:extLst>
              <a:ext uri="{FF2B5EF4-FFF2-40B4-BE49-F238E27FC236}">
                <a16:creationId xmlns:a16="http://schemas.microsoft.com/office/drawing/2014/main" id="{DECA750F-35F5-FDAB-F4AA-DD7D4CCE17C4}"/>
              </a:ext>
            </a:extLst>
          </p:cNvPr>
          <p:cNvSpPr/>
          <p:nvPr/>
        </p:nvSpPr>
        <p:spPr>
          <a:xfrm>
            <a:off x="7439892" y="297521"/>
            <a:ext cx="3002498" cy="689739"/>
          </a:xfrm>
          <a:custGeom>
            <a:avLst/>
            <a:gdLst/>
            <a:ahLst/>
            <a:cxnLst/>
            <a:rect l="l" t="t" r="r" b="b"/>
            <a:pathLst>
              <a:path w="4488543" h="984680">
                <a:moveTo>
                  <a:pt x="0" y="0"/>
                </a:moveTo>
                <a:lnTo>
                  <a:pt x="4488544" y="0"/>
                </a:lnTo>
                <a:lnTo>
                  <a:pt x="4488544" y="984680"/>
                </a:lnTo>
                <a:lnTo>
                  <a:pt x="0" y="984680"/>
                </a:lnTo>
                <a:lnTo>
                  <a:pt x="0" y="0"/>
                </a:lnTo>
                <a:close/>
              </a:path>
            </a:pathLst>
          </a:custGeom>
          <a:blipFill>
            <a:blip r:embed="rId10"/>
            <a:stretch>
              <a:fillRect l="-47236" t="-18983" r="-6306"/>
            </a:stretch>
          </a:blipFill>
        </p:spPr>
        <p:txBody>
          <a:bodyPr/>
          <a:lstStyle/>
          <a:p>
            <a:pPr defTabSz="534650"/>
            <a:endParaRPr lang="en-AU" sz="1052">
              <a:solidFill>
                <a:prstClr val="black"/>
              </a:solidFill>
              <a:latin typeface="Calibri"/>
            </a:endParaRPr>
          </a:p>
        </p:txBody>
      </p:sp>
      <p:sp>
        <p:nvSpPr>
          <p:cNvPr id="14" name="Freeform 14">
            <a:extLst>
              <a:ext uri="{FF2B5EF4-FFF2-40B4-BE49-F238E27FC236}">
                <a16:creationId xmlns:a16="http://schemas.microsoft.com/office/drawing/2014/main" id="{E0A4F755-2A77-292E-D792-CAE1F4D205E4}"/>
              </a:ext>
            </a:extLst>
          </p:cNvPr>
          <p:cNvSpPr/>
          <p:nvPr/>
        </p:nvSpPr>
        <p:spPr>
          <a:xfrm>
            <a:off x="1260109" y="1812203"/>
            <a:ext cx="452645" cy="453590"/>
          </a:xfrm>
          <a:custGeom>
            <a:avLst/>
            <a:gdLst/>
            <a:ahLst/>
            <a:cxnLst/>
            <a:rect l="l" t="t" r="r" b="b"/>
            <a:pathLst>
              <a:path w="774120" h="775736">
                <a:moveTo>
                  <a:pt x="0" y="0"/>
                </a:moveTo>
                <a:lnTo>
                  <a:pt x="774120" y="0"/>
                </a:lnTo>
                <a:lnTo>
                  <a:pt x="774120" y="775736"/>
                </a:lnTo>
                <a:lnTo>
                  <a:pt x="0" y="7757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534650"/>
            <a:endParaRPr lang="en-AU" sz="1052">
              <a:solidFill>
                <a:prstClr val="black"/>
              </a:solidFill>
              <a:latin typeface="Calibri"/>
            </a:endParaRPr>
          </a:p>
        </p:txBody>
      </p:sp>
      <p:sp>
        <p:nvSpPr>
          <p:cNvPr id="15" name="Freeform 15">
            <a:extLst>
              <a:ext uri="{FF2B5EF4-FFF2-40B4-BE49-F238E27FC236}">
                <a16:creationId xmlns:a16="http://schemas.microsoft.com/office/drawing/2014/main" id="{5DE71039-A645-7424-9182-210CF4A6FBC1}"/>
              </a:ext>
            </a:extLst>
          </p:cNvPr>
          <p:cNvSpPr/>
          <p:nvPr/>
        </p:nvSpPr>
        <p:spPr>
          <a:xfrm>
            <a:off x="2459064" y="2074585"/>
            <a:ext cx="704921" cy="382419"/>
          </a:xfrm>
          <a:custGeom>
            <a:avLst/>
            <a:gdLst/>
            <a:ahLst/>
            <a:cxnLst/>
            <a:rect l="l" t="t" r="r" b="b"/>
            <a:pathLst>
              <a:path w="1205565" h="654019">
                <a:moveTo>
                  <a:pt x="0" y="0"/>
                </a:moveTo>
                <a:lnTo>
                  <a:pt x="1205565" y="0"/>
                </a:lnTo>
                <a:lnTo>
                  <a:pt x="1205565" y="654019"/>
                </a:lnTo>
                <a:lnTo>
                  <a:pt x="0" y="65401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defTabSz="534650"/>
            <a:endParaRPr lang="en-AU" sz="1052">
              <a:solidFill>
                <a:prstClr val="black"/>
              </a:solidFill>
              <a:latin typeface="Calibri"/>
            </a:endParaRPr>
          </a:p>
        </p:txBody>
      </p:sp>
      <p:sp>
        <p:nvSpPr>
          <p:cNvPr id="16" name="Freeform 16">
            <a:extLst>
              <a:ext uri="{FF2B5EF4-FFF2-40B4-BE49-F238E27FC236}">
                <a16:creationId xmlns:a16="http://schemas.microsoft.com/office/drawing/2014/main" id="{15B24C96-F964-9D68-9749-ECC5E90384E6}"/>
              </a:ext>
            </a:extLst>
          </p:cNvPr>
          <p:cNvSpPr/>
          <p:nvPr/>
        </p:nvSpPr>
        <p:spPr>
          <a:xfrm>
            <a:off x="6855030" y="1795978"/>
            <a:ext cx="683422" cy="588312"/>
          </a:xfrm>
          <a:custGeom>
            <a:avLst/>
            <a:gdLst/>
            <a:ahLst/>
            <a:cxnLst/>
            <a:rect l="l" t="t" r="r" b="b"/>
            <a:pathLst>
              <a:path w="1168798" h="1006140">
                <a:moveTo>
                  <a:pt x="0" y="0"/>
                </a:moveTo>
                <a:lnTo>
                  <a:pt x="1168797" y="0"/>
                </a:lnTo>
                <a:lnTo>
                  <a:pt x="1168797" y="1006140"/>
                </a:lnTo>
                <a:lnTo>
                  <a:pt x="0" y="100614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defTabSz="534650"/>
            <a:endParaRPr lang="en-AU" sz="1052" dirty="0">
              <a:solidFill>
                <a:prstClr val="black"/>
              </a:solidFill>
              <a:latin typeface="Calibri"/>
            </a:endParaRPr>
          </a:p>
        </p:txBody>
      </p:sp>
      <p:sp>
        <p:nvSpPr>
          <p:cNvPr id="21" name="Freeform 21">
            <a:extLst>
              <a:ext uri="{FF2B5EF4-FFF2-40B4-BE49-F238E27FC236}">
                <a16:creationId xmlns:a16="http://schemas.microsoft.com/office/drawing/2014/main" id="{78EC03AF-751C-3BBE-9452-D006213F3751}"/>
              </a:ext>
            </a:extLst>
          </p:cNvPr>
          <p:cNvSpPr/>
          <p:nvPr/>
        </p:nvSpPr>
        <p:spPr>
          <a:xfrm>
            <a:off x="103966" y="1737083"/>
            <a:ext cx="464436" cy="1062579"/>
          </a:xfrm>
          <a:custGeom>
            <a:avLst/>
            <a:gdLst/>
            <a:ahLst/>
            <a:cxnLst/>
            <a:rect l="l" t="t" r="r" b="b"/>
            <a:pathLst>
              <a:path w="794284" h="1817238">
                <a:moveTo>
                  <a:pt x="0" y="0"/>
                </a:moveTo>
                <a:lnTo>
                  <a:pt x="794285" y="0"/>
                </a:lnTo>
                <a:lnTo>
                  <a:pt x="794285" y="1817238"/>
                </a:lnTo>
                <a:lnTo>
                  <a:pt x="0" y="1817238"/>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defTabSz="534650"/>
            <a:endParaRPr lang="en-AU" sz="1052">
              <a:solidFill>
                <a:prstClr val="black"/>
              </a:solidFill>
              <a:latin typeface="Calibri"/>
            </a:endParaRPr>
          </a:p>
        </p:txBody>
      </p:sp>
      <p:sp>
        <p:nvSpPr>
          <p:cNvPr id="22" name="TextBox 22">
            <a:extLst>
              <a:ext uri="{FF2B5EF4-FFF2-40B4-BE49-F238E27FC236}">
                <a16:creationId xmlns:a16="http://schemas.microsoft.com/office/drawing/2014/main" id="{66F04BD5-CFB6-85FF-DC69-F1712B849C09}"/>
              </a:ext>
            </a:extLst>
          </p:cNvPr>
          <p:cNvSpPr txBox="1"/>
          <p:nvPr/>
        </p:nvSpPr>
        <p:spPr>
          <a:xfrm>
            <a:off x="336184" y="4192920"/>
            <a:ext cx="3101797" cy="144848"/>
          </a:xfrm>
          <a:prstGeom prst="rect">
            <a:avLst/>
          </a:prstGeom>
        </p:spPr>
        <p:txBody>
          <a:bodyPr wrap="square" lIns="0" tIns="0" rIns="0" bIns="0" rtlCol="0" anchor="t">
            <a:spAutoFit/>
          </a:bodyPr>
          <a:lstStyle/>
          <a:p>
            <a:pPr algn="ctr" defTabSz="534650">
              <a:lnSpc>
                <a:spcPts val="1146"/>
              </a:lnSpc>
              <a:spcBef>
                <a:spcPct val="0"/>
              </a:spcBef>
            </a:pPr>
            <a:r>
              <a:rPr lang="en-US" sz="1100" b="1" dirty="0">
                <a:solidFill>
                  <a:srgbClr val="000000"/>
                </a:solidFill>
                <a:latin typeface="Aptos" panose="020B0004020202020204" pitchFamily="34" charset="0"/>
                <a:ea typeface="Canva Sans Bold"/>
                <a:cs typeface="Canva Sans Bold"/>
                <a:sym typeface="Canva Sans Bold"/>
              </a:rPr>
              <a:t>Mental Health Treatment Plan (MHTP</a:t>
            </a:r>
            <a:r>
              <a:rPr lang="en-US" sz="1050" b="1" dirty="0">
                <a:solidFill>
                  <a:schemeClr val="accent1">
                    <a:lumMod val="75000"/>
                  </a:schemeClr>
                </a:solidFill>
                <a:latin typeface="Aptos" panose="020B0004020202020204" pitchFamily="34" charset="0"/>
                <a:ea typeface="Canva Sans Bold"/>
                <a:cs typeface="Canva Sans Bold"/>
                <a:sym typeface="Canva Sans Bold"/>
              </a:rPr>
              <a:t>)  </a:t>
            </a:r>
            <a:r>
              <a:rPr lang="en-US" sz="1050" b="1" dirty="0">
                <a:solidFill>
                  <a:schemeClr val="accent1">
                    <a:lumMod val="75000"/>
                  </a:schemeClr>
                </a:solidFill>
                <a:latin typeface="Aptos" panose="020B0004020202020204" pitchFamily="34" charset="0"/>
                <a:ea typeface="Canva Sans Bold"/>
                <a:cs typeface="Canva Sans Bold"/>
                <a:sym typeface="Canva Sans Bold"/>
                <a:hlinkClick r:id="rId17">
                  <a:extLst>
                    <a:ext uri="{A12FA001-AC4F-418D-AE19-62706E023703}">
                      <ahyp:hlinkClr xmlns:ahyp="http://schemas.microsoft.com/office/drawing/2018/hyperlinkcolor" val="tx"/>
                    </a:ext>
                  </a:extLst>
                </a:hlinkClick>
              </a:rPr>
              <a:t>AN .0.56</a:t>
            </a:r>
            <a:endParaRPr lang="en-US" sz="1000" b="1" dirty="0">
              <a:solidFill>
                <a:schemeClr val="accent1">
                  <a:lumMod val="75000"/>
                </a:schemeClr>
              </a:solidFill>
              <a:latin typeface="Aptos" panose="020B0004020202020204" pitchFamily="34" charset="0"/>
              <a:ea typeface="Canva Sans Bold"/>
              <a:cs typeface="Canva Sans Bold"/>
              <a:sym typeface="Canva Sans Bold"/>
            </a:endParaRPr>
          </a:p>
        </p:txBody>
      </p:sp>
      <p:sp>
        <p:nvSpPr>
          <p:cNvPr id="23" name="TextBox 23">
            <a:extLst>
              <a:ext uri="{FF2B5EF4-FFF2-40B4-BE49-F238E27FC236}">
                <a16:creationId xmlns:a16="http://schemas.microsoft.com/office/drawing/2014/main" id="{8BD823DB-27B6-7505-A0A9-457DD9CC788D}"/>
              </a:ext>
            </a:extLst>
          </p:cNvPr>
          <p:cNvSpPr txBox="1"/>
          <p:nvPr/>
        </p:nvSpPr>
        <p:spPr>
          <a:xfrm>
            <a:off x="4054995" y="4182709"/>
            <a:ext cx="2263819" cy="144848"/>
          </a:xfrm>
          <a:prstGeom prst="rect">
            <a:avLst/>
          </a:prstGeom>
        </p:spPr>
        <p:txBody>
          <a:bodyPr wrap="square" lIns="0" tIns="0" rIns="0" bIns="0" rtlCol="0" anchor="t">
            <a:spAutoFit/>
          </a:bodyPr>
          <a:lstStyle/>
          <a:p>
            <a:pPr algn="ctr" defTabSz="534650">
              <a:lnSpc>
                <a:spcPts val="1146"/>
              </a:lnSpc>
              <a:spcBef>
                <a:spcPct val="0"/>
              </a:spcBef>
            </a:pPr>
            <a:r>
              <a:rPr lang="en-US" sz="1100" b="1" dirty="0">
                <a:solidFill>
                  <a:srgbClr val="000000"/>
                </a:solidFill>
                <a:latin typeface="Aptos" panose="020B0004020202020204" pitchFamily="34" charset="0"/>
                <a:ea typeface="Canva Sans Bold"/>
                <a:cs typeface="Canva Sans Bold"/>
                <a:sym typeface="Canva Sans Bold"/>
              </a:rPr>
              <a:t>Review or Consultation  </a:t>
            </a:r>
            <a:r>
              <a:rPr lang="en-US" sz="1050" b="1" dirty="0">
                <a:solidFill>
                  <a:schemeClr val="accent1">
                    <a:lumMod val="75000"/>
                  </a:schemeClr>
                </a:solidFill>
                <a:latin typeface="Aptos" panose="020B0004020202020204" pitchFamily="34" charset="0"/>
                <a:ea typeface="Canva Sans Bold"/>
                <a:cs typeface="Canva Sans Bold"/>
                <a:sym typeface="Canva Sans Bold"/>
                <a:hlinkClick r:id="rId18">
                  <a:extLst>
                    <a:ext uri="{A12FA001-AC4F-418D-AE19-62706E023703}">
                      <ahyp:hlinkClr xmlns:ahyp="http://schemas.microsoft.com/office/drawing/2018/hyperlinkcolor" val="tx"/>
                    </a:ext>
                  </a:extLst>
                </a:hlinkClick>
              </a:rPr>
              <a:t>MN. 6.3 </a:t>
            </a:r>
            <a:endParaRPr lang="en-US" sz="1050" b="1" dirty="0">
              <a:solidFill>
                <a:schemeClr val="accent1">
                  <a:lumMod val="75000"/>
                </a:schemeClr>
              </a:solidFill>
              <a:latin typeface="Aptos" panose="020B0004020202020204" pitchFamily="34" charset="0"/>
              <a:ea typeface="Canva Sans Bold"/>
              <a:cs typeface="Canva Sans Bold"/>
              <a:sym typeface="Canva Sans Bold"/>
            </a:endParaRPr>
          </a:p>
        </p:txBody>
      </p:sp>
      <p:sp>
        <p:nvSpPr>
          <p:cNvPr id="24" name="TextBox 24">
            <a:extLst>
              <a:ext uri="{FF2B5EF4-FFF2-40B4-BE49-F238E27FC236}">
                <a16:creationId xmlns:a16="http://schemas.microsoft.com/office/drawing/2014/main" id="{D4B90743-6BB7-BAAA-50A8-13BC1F3ABC98}"/>
              </a:ext>
            </a:extLst>
          </p:cNvPr>
          <p:cNvSpPr txBox="1"/>
          <p:nvPr/>
        </p:nvSpPr>
        <p:spPr>
          <a:xfrm>
            <a:off x="6505241" y="4159082"/>
            <a:ext cx="1525745" cy="144848"/>
          </a:xfrm>
          <a:prstGeom prst="rect">
            <a:avLst/>
          </a:prstGeom>
        </p:spPr>
        <p:txBody>
          <a:bodyPr lIns="0" tIns="0" rIns="0" bIns="0" rtlCol="0" anchor="t">
            <a:spAutoFit/>
          </a:bodyPr>
          <a:lstStyle/>
          <a:p>
            <a:pPr algn="ctr" defTabSz="534650">
              <a:lnSpc>
                <a:spcPts val="1146"/>
              </a:lnSpc>
              <a:spcBef>
                <a:spcPct val="0"/>
              </a:spcBef>
            </a:pPr>
            <a:r>
              <a:rPr lang="en-US" sz="1100" b="1" dirty="0">
                <a:solidFill>
                  <a:srgbClr val="000000"/>
                </a:solidFill>
                <a:latin typeface="Aptos" panose="020B0004020202020204" pitchFamily="34" charset="0"/>
                <a:ea typeface="Canva Sans Bold"/>
                <a:cs typeface="Canva Sans Bold"/>
                <a:sym typeface="Canva Sans Bold"/>
              </a:rPr>
              <a:t>Case Conference</a:t>
            </a:r>
          </a:p>
        </p:txBody>
      </p:sp>
      <p:sp>
        <p:nvSpPr>
          <p:cNvPr id="25" name="TextBox 25">
            <a:extLst>
              <a:ext uri="{FF2B5EF4-FFF2-40B4-BE49-F238E27FC236}">
                <a16:creationId xmlns:a16="http://schemas.microsoft.com/office/drawing/2014/main" id="{3E9FB6CC-6EBD-5E71-A539-B9D322E199B2}"/>
              </a:ext>
            </a:extLst>
          </p:cNvPr>
          <p:cNvSpPr txBox="1"/>
          <p:nvPr/>
        </p:nvSpPr>
        <p:spPr>
          <a:xfrm>
            <a:off x="8480482" y="4159082"/>
            <a:ext cx="2013292" cy="144848"/>
          </a:xfrm>
          <a:prstGeom prst="rect">
            <a:avLst/>
          </a:prstGeom>
        </p:spPr>
        <p:txBody>
          <a:bodyPr wrap="square" lIns="0" tIns="0" rIns="0" bIns="0" rtlCol="0" anchor="t">
            <a:spAutoFit/>
          </a:bodyPr>
          <a:lstStyle/>
          <a:p>
            <a:pPr algn="ctr" defTabSz="534650">
              <a:lnSpc>
                <a:spcPts val="1146"/>
              </a:lnSpc>
              <a:spcBef>
                <a:spcPct val="0"/>
              </a:spcBef>
            </a:pPr>
            <a:r>
              <a:rPr lang="en-US" sz="1100" b="1" dirty="0">
                <a:solidFill>
                  <a:srgbClr val="000000"/>
                </a:solidFill>
                <a:latin typeface="Aptos" panose="020B0004020202020204" pitchFamily="34" charset="0"/>
                <a:ea typeface="Canva Sans Bold"/>
                <a:cs typeface="Canva Sans Bold"/>
                <a:sym typeface="Canva Sans Bold"/>
              </a:rPr>
              <a:t>Family and Carer Participation</a:t>
            </a:r>
          </a:p>
        </p:txBody>
      </p:sp>
      <p:sp>
        <p:nvSpPr>
          <p:cNvPr id="26" name="TextBox 26">
            <a:extLst>
              <a:ext uri="{FF2B5EF4-FFF2-40B4-BE49-F238E27FC236}">
                <a16:creationId xmlns:a16="http://schemas.microsoft.com/office/drawing/2014/main" id="{3C61FFF3-5B76-309E-EB3F-73718324243B}"/>
              </a:ext>
            </a:extLst>
          </p:cNvPr>
          <p:cNvSpPr txBox="1"/>
          <p:nvPr/>
        </p:nvSpPr>
        <p:spPr>
          <a:xfrm>
            <a:off x="208308" y="4394789"/>
            <a:ext cx="3520436" cy="282385"/>
          </a:xfrm>
          <a:prstGeom prst="rect">
            <a:avLst/>
          </a:prstGeom>
        </p:spPr>
        <p:txBody>
          <a:bodyPr wrap="square" lIns="0" tIns="0" rIns="0" bIns="0" rtlCol="0" anchor="t">
            <a:spAutoFit/>
          </a:bodyPr>
          <a:lstStyle/>
          <a:p>
            <a:pPr algn="just" defTabSz="534650">
              <a:lnSpc>
                <a:spcPts val="1146"/>
              </a:lnSpc>
              <a:spcBef>
                <a:spcPct val="0"/>
              </a:spcBef>
            </a:pPr>
            <a:r>
              <a:rPr lang="en-US" sz="1000" b="1" dirty="0">
                <a:solidFill>
                  <a:srgbClr val="000000"/>
                </a:solidFill>
                <a:latin typeface="Aptos" panose="020B0004020202020204" pitchFamily="34" charset="0"/>
                <a:ea typeface="Canva Sans Bold"/>
                <a:cs typeface="Canva Sans Bold"/>
                <a:sym typeface="Canva Sans Bold"/>
              </a:rPr>
              <a:t>Face-to-Face</a:t>
            </a:r>
            <a:r>
              <a:rPr lang="en-US" sz="1000" dirty="0">
                <a:solidFill>
                  <a:srgbClr val="000000"/>
                </a:solidFill>
                <a:latin typeface="Aptos" panose="020B0004020202020204" pitchFamily="34" charset="0"/>
                <a:ea typeface="Canva Sans"/>
                <a:cs typeface="Canva Sans"/>
                <a:sym typeface="Canva Sans"/>
              </a:rPr>
              <a:t> items by a PMP who</a:t>
            </a:r>
            <a:r>
              <a:rPr lang="en-US" sz="1000" b="1" dirty="0">
                <a:solidFill>
                  <a:srgbClr val="000000"/>
                </a:solidFill>
                <a:latin typeface="Aptos" panose="020B0004020202020204" pitchFamily="34" charset="0"/>
                <a:ea typeface="Canva Sans Bold"/>
                <a:cs typeface="Canva Sans Bold"/>
                <a:sym typeface="Canva Sans Bold"/>
              </a:rPr>
              <a:t> has</a:t>
            </a:r>
            <a:r>
              <a:rPr lang="en-US" sz="1000" dirty="0">
                <a:solidFill>
                  <a:srgbClr val="000000"/>
                </a:solidFill>
                <a:latin typeface="Aptos" panose="020B0004020202020204" pitchFamily="34" charset="0"/>
                <a:ea typeface="Canva Sans"/>
                <a:cs typeface="Canva Sans"/>
                <a:sym typeface="Canva Sans"/>
              </a:rPr>
              <a:t> undertaken mental health skills training </a:t>
            </a:r>
            <a:r>
              <a:rPr lang="en-US" sz="1000" b="1" dirty="0">
                <a:solidFill>
                  <a:srgbClr val="000000"/>
                </a:solidFill>
                <a:latin typeface="Aptos" panose="020B0004020202020204" pitchFamily="34" charset="0"/>
                <a:ea typeface="Canva Sans"/>
                <a:cs typeface="Canva Sans"/>
                <a:sym typeface="Canva Sans"/>
              </a:rPr>
              <a:t>MBS</a:t>
            </a:r>
            <a:r>
              <a:rPr lang="en-US" sz="1000" dirty="0">
                <a:solidFill>
                  <a:srgbClr val="000000"/>
                </a:solidFill>
                <a:latin typeface="Aptos" panose="020B0004020202020204" pitchFamily="34" charset="0"/>
                <a:ea typeface="Canva Sans"/>
                <a:cs typeface="Canva Sans"/>
                <a:sym typeface="Canva Sans"/>
              </a:rPr>
              <a:t> </a:t>
            </a:r>
            <a:r>
              <a:rPr kumimoji="0" lang="en-US" sz="1000" b="1" i="0" u="none" strike="noStrike" kern="1200" cap="none" spc="0" normalizeH="0" baseline="0" noProof="0" dirty="0">
                <a:ln>
                  <a:noFill/>
                </a:ln>
                <a:solidFill>
                  <a:schemeClr val="accent1">
                    <a:lumMod val="75000"/>
                  </a:schemeClr>
                </a:solidFill>
                <a:effectLst/>
                <a:uLnTx/>
                <a:uFillTx/>
                <a:latin typeface="Aptos" panose="020B0004020202020204" pitchFamily="34" charset="0"/>
                <a:ea typeface="Canva Sans"/>
                <a:cs typeface="Canva Sans"/>
                <a:sym typeface="Canva Sans"/>
                <a:hlinkClick r:id="rId19">
                  <a:extLst>
                    <a:ext uri="{A12FA001-AC4F-418D-AE19-62706E023703}">
                      <ahyp:hlinkClr xmlns:ahyp="http://schemas.microsoft.com/office/drawing/2018/hyperlinkcolor" val="tx"/>
                    </a:ext>
                  </a:extLst>
                </a:hlinkClick>
              </a:rPr>
              <a:t>281</a:t>
            </a:r>
            <a:r>
              <a:rPr kumimoji="0" lang="en-US" sz="1000" b="1" i="0" u="none" strike="noStrike" kern="1200" cap="none" spc="0" normalizeH="0" baseline="0" noProof="0" dirty="0">
                <a:ln>
                  <a:noFill/>
                </a:ln>
                <a:solidFill>
                  <a:schemeClr val="accent1">
                    <a:lumMod val="75000"/>
                  </a:schemeClr>
                </a:solidFill>
                <a:effectLst/>
                <a:uLnTx/>
                <a:uFillTx/>
                <a:latin typeface="Aptos" panose="020B0004020202020204" pitchFamily="34" charset="0"/>
                <a:ea typeface="Canva Sans"/>
                <a:cs typeface="Canva Sans"/>
                <a:sym typeface="Canva Sans"/>
              </a:rPr>
              <a:t>, </a:t>
            </a:r>
            <a:r>
              <a:rPr kumimoji="0" lang="en-US" sz="1000" b="1" i="0" u="none" strike="noStrike" kern="1200" cap="none" spc="0" normalizeH="0" baseline="0" noProof="0" dirty="0">
                <a:ln>
                  <a:noFill/>
                </a:ln>
                <a:solidFill>
                  <a:schemeClr val="accent1">
                    <a:lumMod val="75000"/>
                  </a:schemeClr>
                </a:solidFill>
                <a:effectLst/>
                <a:uLnTx/>
                <a:uFillTx/>
                <a:latin typeface="Aptos" panose="020B0004020202020204" pitchFamily="34" charset="0"/>
                <a:ea typeface="Canva Sans"/>
                <a:cs typeface="Canva Sans"/>
                <a:sym typeface="Canva Sans"/>
                <a:hlinkClick r:id="rId20">
                  <a:extLst>
                    <a:ext uri="{A12FA001-AC4F-418D-AE19-62706E023703}">
                      <ahyp:hlinkClr xmlns:ahyp="http://schemas.microsoft.com/office/drawing/2018/hyperlinkcolor" val="tx"/>
                    </a:ext>
                  </a:extLst>
                </a:hlinkClick>
              </a:rPr>
              <a:t>282</a:t>
            </a:r>
            <a:r>
              <a:rPr kumimoji="0" lang="en-US" sz="1000" b="1" i="0" u="none" strike="noStrike" kern="1200" cap="none" spc="0" normalizeH="0" baseline="0" noProof="0" dirty="0">
                <a:ln>
                  <a:noFill/>
                </a:ln>
                <a:solidFill>
                  <a:schemeClr val="accent1">
                    <a:lumMod val="75000"/>
                  </a:schemeClr>
                </a:solidFill>
                <a:effectLst/>
                <a:uLnTx/>
                <a:uFillTx/>
                <a:latin typeface="Aptos" panose="020B0004020202020204" pitchFamily="34" charset="0"/>
                <a:ea typeface="Canva Sans"/>
                <a:cs typeface="Canva Sans"/>
                <a:sym typeface="Canva Sans"/>
              </a:rPr>
              <a:t> </a:t>
            </a:r>
            <a:endParaRPr lang="en-US" sz="1000" b="1" dirty="0">
              <a:solidFill>
                <a:schemeClr val="accent1">
                  <a:lumMod val="75000"/>
                </a:schemeClr>
              </a:solidFill>
              <a:latin typeface="Aptos" panose="020B0004020202020204" pitchFamily="34" charset="0"/>
              <a:ea typeface="Canva Sans"/>
              <a:cs typeface="Canva Sans"/>
              <a:sym typeface="Canva Sans"/>
            </a:endParaRPr>
          </a:p>
        </p:txBody>
      </p:sp>
      <p:sp>
        <p:nvSpPr>
          <p:cNvPr id="27" name="TextBox 27">
            <a:extLst>
              <a:ext uri="{FF2B5EF4-FFF2-40B4-BE49-F238E27FC236}">
                <a16:creationId xmlns:a16="http://schemas.microsoft.com/office/drawing/2014/main" id="{E2C4250C-243E-9925-C2C6-44FB56F2AC38}"/>
              </a:ext>
            </a:extLst>
          </p:cNvPr>
          <p:cNvSpPr txBox="1"/>
          <p:nvPr/>
        </p:nvSpPr>
        <p:spPr>
          <a:xfrm>
            <a:off x="6505241" y="4356312"/>
            <a:ext cx="1655101" cy="838243"/>
          </a:xfrm>
          <a:prstGeom prst="rect">
            <a:avLst/>
          </a:prstGeom>
        </p:spPr>
        <p:txBody>
          <a:bodyPr lIns="0" tIns="0" rIns="0" bIns="0" rtlCol="0" anchor="t">
            <a:spAutoFit/>
          </a:bodyPr>
          <a:lstStyle/>
          <a:p>
            <a:pPr algn="just" defTabSz="534650">
              <a:lnSpc>
                <a:spcPts val="1146"/>
              </a:lnSpc>
            </a:pPr>
            <a:r>
              <a:rPr lang="en-US" sz="1000" dirty="0">
                <a:solidFill>
                  <a:srgbClr val="000000"/>
                </a:solidFill>
                <a:latin typeface="Aptos" panose="020B0004020202020204" pitchFamily="34" charset="0"/>
                <a:ea typeface="Canva Sans"/>
                <a:cs typeface="Canva Sans"/>
                <a:sym typeface="Canva Sans"/>
              </a:rPr>
              <a:t>Consider Case Conference with care team</a:t>
            </a:r>
          </a:p>
          <a:p>
            <a:pPr algn="just" defTabSz="534650">
              <a:lnSpc>
                <a:spcPts val="1146"/>
              </a:lnSpc>
            </a:pPr>
            <a:r>
              <a:rPr lang="en-US" sz="1000" dirty="0">
                <a:solidFill>
                  <a:srgbClr val="000000"/>
                </a:solidFill>
                <a:latin typeface="Aptos" panose="020B0004020202020204" pitchFamily="34" charset="0"/>
                <a:ea typeface="Canva Sans"/>
                <a:cs typeface="Canva Sans"/>
                <a:sym typeface="Canva Sans"/>
              </a:rPr>
              <a:t>MBS Items: </a:t>
            </a:r>
            <a:r>
              <a:rPr lang="en-US" sz="1000" b="1" u="sng" dirty="0">
                <a:solidFill>
                  <a:schemeClr val="accent1">
                    <a:lumMod val="75000"/>
                  </a:schemeClr>
                </a:solidFill>
                <a:latin typeface="Aptos" panose="020B0004020202020204" pitchFamily="34" charset="0"/>
                <a:ea typeface="Canva Sans"/>
                <a:cs typeface="Canva Sans"/>
                <a:sym typeface="Canva Sans"/>
                <a:hlinkClick r:id="rId21" tooltip="https://www9.health.gov.au/mbs/search.cfm?q=930&amp;sopt=S">
                  <a:extLst>
                    <a:ext uri="{A12FA001-AC4F-418D-AE19-62706E023703}">
                      <ahyp:hlinkClr xmlns:ahyp="http://schemas.microsoft.com/office/drawing/2018/hyperlinkcolor" val="tx"/>
                    </a:ext>
                  </a:extLst>
                </a:hlinkClick>
              </a:rPr>
              <a:t>930</a:t>
            </a:r>
            <a:r>
              <a:rPr lang="en-US" sz="1000" b="1" dirty="0">
                <a:solidFill>
                  <a:schemeClr val="accent1">
                    <a:lumMod val="75000"/>
                  </a:schemeClr>
                </a:solidFill>
                <a:latin typeface="Aptos" panose="020B0004020202020204" pitchFamily="34" charset="0"/>
                <a:ea typeface="Canva Sans"/>
                <a:cs typeface="Canva Sans"/>
                <a:sym typeface="Canva Sans"/>
              </a:rPr>
              <a:t>  </a:t>
            </a:r>
            <a:r>
              <a:rPr lang="en-US" sz="1000" b="1" u="sng" dirty="0">
                <a:solidFill>
                  <a:schemeClr val="accent1">
                    <a:lumMod val="75000"/>
                  </a:schemeClr>
                </a:solidFill>
                <a:latin typeface="Aptos" panose="020B0004020202020204" pitchFamily="34" charset="0"/>
                <a:ea typeface="Canva Sans"/>
                <a:cs typeface="Canva Sans"/>
                <a:sym typeface="Canva Sans"/>
                <a:hlinkClick r:id="rId22" tooltip="https://www9.health.gov.au/mbs/search.cfm?q=933&amp;Submit=&amp;sopt=S">
                  <a:extLst>
                    <a:ext uri="{A12FA001-AC4F-418D-AE19-62706E023703}">
                      <ahyp:hlinkClr xmlns:ahyp="http://schemas.microsoft.com/office/drawing/2018/hyperlinkcolor" val="tx"/>
                    </a:ext>
                  </a:extLst>
                </a:hlinkClick>
              </a:rPr>
              <a:t>933 </a:t>
            </a:r>
            <a:r>
              <a:rPr lang="en-US" sz="1000" b="1" dirty="0">
                <a:solidFill>
                  <a:schemeClr val="accent1">
                    <a:lumMod val="75000"/>
                  </a:schemeClr>
                </a:solidFill>
                <a:latin typeface="Aptos" panose="020B0004020202020204" pitchFamily="34" charset="0"/>
                <a:ea typeface="Canva Sans"/>
                <a:cs typeface="Canva Sans"/>
                <a:sym typeface="Canva Sans"/>
              </a:rPr>
              <a:t>  </a:t>
            </a:r>
            <a:r>
              <a:rPr lang="en-US" sz="1000" b="1" u="sng" dirty="0">
                <a:solidFill>
                  <a:schemeClr val="accent1">
                    <a:lumMod val="75000"/>
                  </a:schemeClr>
                </a:solidFill>
                <a:latin typeface="Aptos" panose="020B0004020202020204" pitchFamily="34" charset="0"/>
                <a:ea typeface="Canva Sans"/>
                <a:cs typeface="Canva Sans"/>
                <a:sym typeface="Canva Sans"/>
                <a:hlinkClick r:id="rId23" tooltip="https://www9.health.gov.au/mbs/search.cfm?q=935&amp;Submit=&amp;sopt=S">
                  <a:extLst>
                    <a:ext uri="{A12FA001-AC4F-418D-AE19-62706E023703}">
                      <ahyp:hlinkClr xmlns:ahyp="http://schemas.microsoft.com/office/drawing/2018/hyperlinkcolor" val="tx"/>
                    </a:ext>
                  </a:extLst>
                </a:hlinkClick>
              </a:rPr>
              <a:t>935</a:t>
            </a:r>
            <a:r>
              <a:rPr lang="en-US" sz="1000" b="1" dirty="0">
                <a:solidFill>
                  <a:schemeClr val="accent1">
                    <a:lumMod val="75000"/>
                  </a:schemeClr>
                </a:solidFill>
                <a:latin typeface="Aptos" panose="020B0004020202020204" pitchFamily="34" charset="0"/>
                <a:ea typeface="Canva Sans"/>
                <a:cs typeface="Canva Sans"/>
                <a:sym typeface="Canva Sans"/>
              </a:rPr>
              <a:t>   </a:t>
            </a:r>
            <a:r>
              <a:rPr lang="en-US" sz="1000" b="1" u="sng" dirty="0">
                <a:solidFill>
                  <a:schemeClr val="accent1">
                    <a:lumMod val="75000"/>
                  </a:schemeClr>
                </a:solidFill>
                <a:latin typeface="Aptos" panose="020B0004020202020204" pitchFamily="34" charset="0"/>
                <a:ea typeface="Canva Sans"/>
                <a:cs typeface="Canva Sans"/>
                <a:sym typeface="Canva Sans"/>
                <a:hlinkClick r:id="rId24" tooltip="https://www9.health.gov.au/mbs/search.cfm?q=969&amp;Submit=&amp;sopt=S">
                  <a:extLst>
                    <a:ext uri="{A12FA001-AC4F-418D-AE19-62706E023703}">
                      <ahyp:hlinkClr xmlns:ahyp="http://schemas.microsoft.com/office/drawing/2018/hyperlinkcolor" val="tx"/>
                    </a:ext>
                  </a:extLst>
                </a:hlinkClick>
              </a:rPr>
              <a:t>969</a:t>
            </a:r>
            <a:r>
              <a:rPr lang="en-US" sz="1000" b="1" dirty="0">
                <a:solidFill>
                  <a:schemeClr val="accent1">
                    <a:lumMod val="75000"/>
                  </a:schemeClr>
                </a:solidFill>
                <a:latin typeface="Aptos" panose="020B0004020202020204" pitchFamily="34" charset="0"/>
                <a:ea typeface="Canva Sans"/>
                <a:cs typeface="Canva Sans"/>
                <a:sym typeface="Canva Sans"/>
              </a:rPr>
              <a:t>  </a:t>
            </a:r>
            <a:r>
              <a:rPr lang="en-US" sz="1000" b="1" u="sng" dirty="0">
                <a:solidFill>
                  <a:schemeClr val="accent1">
                    <a:lumMod val="75000"/>
                  </a:schemeClr>
                </a:solidFill>
                <a:latin typeface="Aptos" panose="020B0004020202020204" pitchFamily="34" charset="0"/>
                <a:ea typeface="Canva Sans"/>
                <a:cs typeface="Canva Sans"/>
                <a:sym typeface="Canva Sans"/>
                <a:hlinkClick r:id="rId25" tooltip="https://www9.health.gov.au/mbs/search.cfm?q=971&amp;Submit=&amp;sopt=S">
                  <a:extLst>
                    <a:ext uri="{A12FA001-AC4F-418D-AE19-62706E023703}">
                      <ahyp:hlinkClr xmlns:ahyp="http://schemas.microsoft.com/office/drawing/2018/hyperlinkcolor" val="tx"/>
                    </a:ext>
                  </a:extLst>
                </a:hlinkClick>
              </a:rPr>
              <a:t>971</a:t>
            </a:r>
            <a:r>
              <a:rPr lang="en-US" sz="1000" b="1" dirty="0">
                <a:solidFill>
                  <a:schemeClr val="accent1">
                    <a:lumMod val="75000"/>
                  </a:schemeClr>
                </a:solidFill>
                <a:latin typeface="Aptos" panose="020B0004020202020204" pitchFamily="34" charset="0"/>
                <a:ea typeface="Canva Sans"/>
                <a:cs typeface="Canva Sans"/>
                <a:sym typeface="Canva Sans"/>
              </a:rPr>
              <a:t> </a:t>
            </a:r>
            <a:r>
              <a:rPr lang="en-US" sz="1000" b="1" u="sng" dirty="0">
                <a:solidFill>
                  <a:schemeClr val="accent1">
                    <a:lumMod val="75000"/>
                  </a:schemeClr>
                </a:solidFill>
                <a:latin typeface="Aptos" panose="020B0004020202020204" pitchFamily="34" charset="0"/>
                <a:ea typeface="Canva Sans"/>
                <a:cs typeface="Canva Sans"/>
                <a:sym typeface="Canva Sans"/>
                <a:hlinkClick r:id="rId26" tooltip="https://www9.health.gov.au/mbs/search.cfm?q=972&amp;Submit=&amp;sopt=S">
                  <a:extLst>
                    <a:ext uri="{A12FA001-AC4F-418D-AE19-62706E023703}">
                      <ahyp:hlinkClr xmlns:ahyp="http://schemas.microsoft.com/office/drawing/2018/hyperlinkcolor" val="tx"/>
                    </a:ext>
                  </a:extLst>
                </a:hlinkClick>
              </a:rPr>
              <a:t>972</a:t>
            </a:r>
            <a:r>
              <a:rPr lang="en-US" sz="1000" b="1" dirty="0">
                <a:solidFill>
                  <a:schemeClr val="accent1">
                    <a:lumMod val="75000"/>
                  </a:schemeClr>
                </a:solidFill>
                <a:latin typeface="Aptos" panose="020B0004020202020204" pitchFamily="34" charset="0"/>
                <a:ea typeface="Canva Sans"/>
                <a:cs typeface="Canva Sans"/>
                <a:sym typeface="Canva Sans"/>
              </a:rPr>
              <a:t> </a:t>
            </a:r>
            <a:r>
              <a:rPr lang="en-US" sz="1000" b="1" u="sng" dirty="0">
                <a:solidFill>
                  <a:schemeClr val="accent1">
                    <a:lumMod val="75000"/>
                  </a:schemeClr>
                </a:solidFill>
                <a:latin typeface="Aptos" panose="020B0004020202020204" pitchFamily="34" charset="0"/>
                <a:ea typeface="Canva Sans"/>
                <a:cs typeface="Canva Sans"/>
                <a:sym typeface="Canva Sans"/>
                <a:hlinkClick r:id="rId27" tooltip="https://www9.health.gov.au/mbs/search.cfm?q=937&amp;Submit=&amp;sopt=S">
                  <a:extLst>
                    <a:ext uri="{A12FA001-AC4F-418D-AE19-62706E023703}">
                      <ahyp:hlinkClr xmlns:ahyp="http://schemas.microsoft.com/office/drawing/2018/hyperlinkcolor" val="tx"/>
                    </a:ext>
                  </a:extLst>
                </a:hlinkClick>
              </a:rPr>
              <a:t>937</a:t>
            </a:r>
            <a:r>
              <a:rPr lang="en-US" sz="1000" b="1" dirty="0">
                <a:solidFill>
                  <a:schemeClr val="accent1">
                    <a:lumMod val="75000"/>
                  </a:schemeClr>
                </a:solidFill>
                <a:latin typeface="Aptos" panose="020B0004020202020204" pitchFamily="34" charset="0"/>
                <a:ea typeface="Canva Sans"/>
                <a:cs typeface="Canva Sans"/>
                <a:sym typeface="Canva Sans"/>
              </a:rPr>
              <a:t>   </a:t>
            </a:r>
            <a:r>
              <a:rPr lang="en-US" sz="1000" b="1" u="sng" dirty="0">
                <a:solidFill>
                  <a:schemeClr val="accent1">
                    <a:lumMod val="75000"/>
                  </a:schemeClr>
                </a:solidFill>
                <a:latin typeface="Aptos" panose="020B0004020202020204" pitchFamily="34" charset="0"/>
                <a:ea typeface="Canva Sans"/>
                <a:cs typeface="Canva Sans"/>
                <a:sym typeface="Canva Sans"/>
                <a:hlinkClick r:id="rId27" tooltip="https://www9.health.gov.au/mbs/search.cfm?q=937&amp;Submit=&amp;sopt=S">
                  <a:extLst>
                    <a:ext uri="{A12FA001-AC4F-418D-AE19-62706E023703}">
                      <ahyp:hlinkClr xmlns:ahyp="http://schemas.microsoft.com/office/drawing/2018/hyperlinkcolor" val="tx"/>
                    </a:ext>
                  </a:extLst>
                </a:hlinkClick>
              </a:rPr>
              <a:t>943</a:t>
            </a:r>
            <a:r>
              <a:rPr lang="en-US" sz="1000" b="1" dirty="0">
                <a:solidFill>
                  <a:schemeClr val="accent1">
                    <a:lumMod val="75000"/>
                  </a:schemeClr>
                </a:solidFill>
                <a:latin typeface="Aptos" panose="020B0004020202020204" pitchFamily="34" charset="0"/>
                <a:ea typeface="Canva Sans"/>
                <a:cs typeface="Canva Sans"/>
                <a:sym typeface="Canva Sans"/>
              </a:rPr>
              <a:t>  </a:t>
            </a:r>
            <a:r>
              <a:rPr lang="en-US" sz="1000" b="1" u="sng" dirty="0">
                <a:solidFill>
                  <a:schemeClr val="accent1">
                    <a:lumMod val="75000"/>
                  </a:schemeClr>
                </a:solidFill>
                <a:latin typeface="Aptos" panose="020B0004020202020204" pitchFamily="34" charset="0"/>
                <a:ea typeface="Canva Sans"/>
                <a:cs typeface="Canva Sans"/>
                <a:sym typeface="Canva Sans"/>
                <a:hlinkClick r:id="rId27" tooltip="https://www9.health.gov.au/mbs/search.cfm?q=937&amp;Submit=&amp;sopt=S">
                  <a:extLst>
                    <a:ext uri="{A12FA001-AC4F-418D-AE19-62706E023703}">
                      <ahyp:hlinkClr xmlns:ahyp="http://schemas.microsoft.com/office/drawing/2018/hyperlinkcolor" val="tx"/>
                    </a:ext>
                  </a:extLst>
                </a:hlinkClick>
              </a:rPr>
              <a:t>945</a:t>
            </a:r>
            <a:r>
              <a:rPr lang="en-US" sz="1000" b="1" dirty="0">
                <a:solidFill>
                  <a:schemeClr val="accent1">
                    <a:lumMod val="75000"/>
                  </a:schemeClr>
                </a:solidFill>
                <a:latin typeface="Aptos" panose="020B0004020202020204" pitchFamily="34" charset="0"/>
                <a:ea typeface="Canva Sans"/>
                <a:cs typeface="Canva Sans"/>
                <a:sym typeface="Canva Sans"/>
              </a:rPr>
              <a:t>  </a:t>
            </a:r>
            <a:r>
              <a:rPr lang="en-US" sz="1000" b="1" u="sng" dirty="0">
                <a:solidFill>
                  <a:schemeClr val="accent1">
                    <a:lumMod val="75000"/>
                  </a:schemeClr>
                </a:solidFill>
                <a:latin typeface="Aptos" panose="020B0004020202020204" pitchFamily="34" charset="0"/>
                <a:ea typeface="Canva Sans"/>
                <a:cs typeface="Canva Sans"/>
                <a:sym typeface="Canva Sans"/>
                <a:hlinkClick r:id="rId27" tooltip="https://www9.health.gov.au/mbs/search.cfm?q=937&amp;Submit=&amp;sopt=S">
                  <a:extLst>
                    <a:ext uri="{A12FA001-AC4F-418D-AE19-62706E023703}">
                      <ahyp:hlinkClr xmlns:ahyp="http://schemas.microsoft.com/office/drawing/2018/hyperlinkcolor" val="tx"/>
                    </a:ext>
                  </a:extLst>
                </a:hlinkClick>
              </a:rPr>
              <a:t>973</a:t>
            </a:r>
            <a:r>
              <a:rPr lang="en-US" sz="1000" b="1" dirty="0">
                <a:solidFill>
                  <a:schemeClr val="accent1">
                    <a:lumMod val="75000"/>
                  </a:schemeClr>
                </a:solidFill>
                <a:latin typeface="Aptos" panose="020B0004020202020204" pitchFamily="34" charset="0"/>
                <a:ea typeface="Canva Sans"/>
                <a:cs typeface="Canva Sans"/>
                <a:sym typeface="Canva Sans"/>
              </a:rPr>
              <a:t>  </a:t>
            </a:r>
            <a:r>
              <a:rPr lang="en-US" sz="1000" b="1" u="sng" dirty="0">
                <a:solidFill>
                  <a:schemeClr val="accent1">
                    <a:lumMod val="75000"/>
                  </a:schemeClr>
                </a:solidFill>
                <a:latin typeface="Aptos" panose="020B0004020202020204" pitchFamily="34" charset="0"/>
                <a:ea typeface="Canva Sans"/>
                <a:cs typeface="Canva Sans"/>
                <a:sym typeface="Canva Sans"/>
                <a:hlinkClick r:id="rId27" tooltip="https://www9.health.gov.au/mbs/search.cfm?q=937&amp;Submit=&amp;sopt=S">
                  <a:extLst>
                    <a:ext uri="{A12FA001-AC4F-418D-AE19-62706E023703}">
                      <ahyp:hlinkClr xmlns:ahyp="http://schemas.microsoft.com/office/drawing/2018/hyperlinkcolor" val="tx"/>
                    </a:ext>
                  </a:extLst>
                </a:hlinkClick>
              </a:rPr>
              <a:t>975</a:t>
            </a:r>
            <a:r>
              <a:rPr lang="en-US" sz="1000" b="1" dirty="0">
                <a:solidFill>
                  <a:schemeClr val="accent1">
                    <a:lumMod val="75000"/>
                  </a:schemeClr>
                </a:solidFill>
                <a:latin typeface="Aptos" panose="020B0004020202020204" pitchFamily="34" charset="0"/>
                <a:ea typeface="Canva Sans"/>
                <a:cs typeface="Canva Sans"/>
                <a:sym typeface="Canva Sans"/>
              </a:rPr>
              <a:t>  </a:t>
            </a:r>
            <a:r>
              <a:rPr lang="en-US" sz="1000" b="1" u="sng" dirty="0">
                <a:solidFill>
                  <a:schemeClr val="accent1">
                    <a:lumMod val="75000"/>
                  </a:schemeClr>
                </a:solidFill>
                <a:latin typeface="Aptos" panose="020B0004020202020204" pitchFamily="34" charset="0"/>
                <a:ea typeface="Canva Sans"/>
                <a:cs typeface="Canva Sans"/>
                <a:sym typeface="Canva Sans"/>
                <a:hlinkClick r:id="" action="ppaction://noaction">
                  <a:extLst>
                    <a:ext uri="{A12FA001-AC4F-418D-AE19-62706E023703}">
                      <ahyp:hlinkClr xmlns:ahyp="http://schemas.microsoft.com/office/drawing/2018/hyperlinkcolor" val="tx"/>
                    </a:ext>
                  </a:extLst>
                </a:hlinkClick>
              </a:rPr>
              <a:t>986</a:t>
            </a:r>
          </a:p>
          <a:p>
            <a:pPr algn="just" defTabSz="534650">
              <a:lnSpc>
                <a:spcPts val="1146"/>
              </a:lnSpc>
              <a:spcBef>
                <a:spcPct val="0"/>
              </a:spcBef>
            </a:pPr>
            <a:endParaRPr lang="en-US" sz="819" u="sng" dirty="0">
              <a:solidFill>
                <a:srgbClr val="0000FF"/>
              </a:solidFill>
              <a:latin typeface="Canva Sans"/>
              <a:ea typeface="Canva Sans"/>
              <a:cs typeface="Canva Sans"/>
              <a:sym typeface="Canva Sans"/>
              <a:hlinkClick r:id="" action="ppaction://noaction">
                <a:extLst>
                  <a:ext uri="{A12FA001-AC4F-418D-AE19-62706E023703}">
                    <ahyp:hlinkClr xmlns:ahyp="http://schemas.microsoft.com/office/drawing/2018/hyperlinkcolor" val="tx"/>
                  </a:ext>
                </a:extLst>
              </a:hlinkClick>
            </a:endParaRPr>
          </a:p>
        </p:txBody>
      </p:sp>
      <p:sp>
        <p:nvSpPr>
          <p:cNvPr id="28" name="TextBox 28">
            <a:extLst>
              <a:ext uri="{FF2B5EF4-FFF2-40B4-BE49-F238E27FC236}">
                <a16:creationId xmlns:a16="http://schemas.microsoft.com/office/drawing/2014/main" id="{8A1DF41A-29F2-7EE8-2CB7-382446C86D39}"/>
              </a:ext>
            </a:extLst>
          </p:cNvPr>
          <p:cNvSpPr txBox="1"/>
          <p:nvPr/>
        </p:nvSpPr>
        <p:spPr>
          <a:xfrm>
            <a:off x="6489568" y="5371378"/>
            <a:ext cx="1696827" cy="697179"/>
          </a:xfrm>
          <a:prstGeom prst="rect">
            <a:avLst/>
          </a:prstGeom>
        </p:spPr>
        <p:txBody>
          <a:bodyPr wrap="square" lIns="0" tIns="0" rIns="0" bIns="0" rtlCol="0" anchor="t">
            <a:spAutoFit/>
          </a:bodyPr>
          <a:lstStyle/>
          <a:p>
            <a:pPr algn="just" defTabSz="534650">
              <a:lnSpc>
                <a:spcPts val="1146"/>
              </a:lnSpc>
            </a:pPr>
            <a:r>
              <a:rPr lang="en-US" sz="1000" dirty="0">
                <a:solidFill>
                  <a:srgbClr val="000000"/>
                </a:solidFill>
                <a:latin typeface="Aptos" panose="020B0004020202020204" pitchFamily="34" charset="0"/>
                <a:ea typeface="Canva Sans Bold"/>
                <a:cs typeface="Canva Sans Bold"/>
                <a:sym typeface="Canva Sans Bold"/>
              </a:rPr>
              <a:t>MBS item choice for case conferencing depends on practitioner type and if GP is organising or participating</a:t>
            </a:r>
          </a:p>
          <a:p>
            <a:pPr algn="ctr" defTabSz="534650">
              <a:lnSpc>
                <a:spcPts val="1146"/>
              </a:lnSpc>
              <a:spcBef>
                <a:spcPct val="0"/>
              </a:spcBef>
            </a:pPr>
            <a:endParaRPr lang="en-US" sz="819" b="1" dirty="0">
              <a:solidFill>
                <a:srgbClr val="000000"/>
              </a:solidFill>
              <a:latin typeface="Canva Sans Bold"/>
              <a:ea typeface="Canva Sans Bold"/>
              <a:cs typeface="Canva Sans Bold"/>
              <a:sym typeface="Canva Sans Bold"/>
            </a:endParaRPr>
          </a:p>
        </p:txBody>
      </p:sp>
      <p:sp>
        <p:nvSpPr>
          <p:cNvPr id="29" name="TextBox 29">
            <a:extLst>
              <a:ext uri="{FF2B5EF4-FFF2-40B4-BE49-F238E27FC236}">
                <a16:creationId xmlns:a16="http://schemas.microsoft.com/office/drawing/2014/main" id="{F14B761E-F832-A857-26B6-E814D6837CEA}"/>
              </a:ext>
            </a:extLst>
          </p:cNvPr>
          <p:cNvSpPr txBox="1"/>
          <p:nvPr/>
        </p:nvSpPr>
        <p:spPr>
          <a:xfrm>
            <a:off x="199627" y="4715565"/>
            <a:ext cx="3470760" cy="282385"/>
          </a:xfrm>
          <a:prstGeom prst="rect">
            <a:avLst/>
          </a:prstGeom>
        </p:spPr>
        <p:txBody>
          <a:bodyPr wrap="square" lIns="0" tIns="0" rIns="0" bIns="0" rtlCol="0" anchor="t">
            <a:spAutoFit/>
          </a:bodyPr>
          <a:lstStyle/>
          <a:p>
            <a:pPr algn="just" defTabSz="534650">
              <a:lnSpc>
                <a:spcPts val="1146"/>
              </a:lnSpc>
              <a:spcBef>
                <a:spcPct val="0"/>
              </a:spcBef>
            </a:pPr>
            <a:r>
              <a:rPr lang="en-US" sz="1000" b="1" dirty="0">
                <a:solidFill>
                  <a:srgbClr val="000000"/>
                </a:solidFill>
                <a:latin typeface="Aptos" panose="020B0004020202020204" pitchFamily="34" charset="0"/>
                <a:ea typeface="Canva Sans Bold"/>
                <a:cs typeface="Canva Sans Bold"/>
                <a:sym typeface="Canva Sans Bold"/>
              </a:rPr>
              <a:t>Telehealth </a:t>
            </a:r>
            <a:r>
              <a:rPr lang="en-US" sz="1000" dirty="0">
                <a:solidFill>
                  <a:srgbClr val="000000"/>
                </a:solidFill>
                <a:latin typeface="Aptos" panose="020B0004020202020204" pitchFamily="34" charset="0"/>
                <a:ea typeface="Canva Sans"/>
                <a:cs typeface="Canva Sans"/>
                <a:sym typeface="Canva Sans"/>
              </a:rPr>
              <a:t>items by a PMP who</a:t>
            </a:r>
            <a:r>
              <a:rPr lang="en-US" sz="1000" b="1" dirty="0">
                <a:solidFill>
                  <a:srgbClr val="000000"/>
                </a:solidFill>
                <a:latin typeface="Aptos" panose="020B0004020202020204" pitchFamily="34" charset="0"/>
                <a:ea typeface="Canva Sans Bold"/>
                <a:cs typeface="Canva Sans Bold"/>
                <a:sym typeface="Canva Sans Bold"/>
              </a:rPr>
              <a:t> has</a:t>
            </a:r>
            <a:r>
              <a:rPr lang="en-US" sz="1000" dirty="0">
                <a:solidFill>
                  <a:srgbClr val="000000"/>
                </a:solidFill>
                <a:latin typeface="Aptos" panose="020B0004020202020204" pitchFamily="34" charset="0"/>
                <a:ea typeface="Canva Sans"/>
                <a:cs typeface="Canva Sans"/>
                <a:sym typeface="Canva Sans"/>
              </a:rPr>
              <a:t> undertaken mental health skills training </a:t>
            </a:r>
            <a:r>
              <a:rPr lang="en-US" sz="1000" b="1" dirty="0">
                <a:solidFill>
                  <a:srgbClr val="000000"/>
                </a:solidFill>
                <a:latin typeface="Aptos" panose="020B0004020202020204" pitchFamily="34" charset="0"/>
                <a:ea typeface="Canva Sans"/>
                <a:cs typeface="Canva Sans"/>
                <a:sym typeface="Canva Sans"/>
              </a:rPr>
              <a:t>MBS </a:t>
            </a:r>
            <a:r>
              <a:rPr lang="en-US" sz="1000" b="1" dirty="0">
                <a:solidFill>
                  <a:schemeClr val="accent1">
                    <a:lumMod val="75000"/>
                  </a:schemeClr>
                </a:solidFill>
                <a:latin typeface="Aptos" panose="020B0004020202020204" pitchFamily="34" charset="0"/>
                <a:ea typeface="Canva Sans"/>
                <a:cs typeface="Canva Sans"/>
                <a:sym typeface="Canva Sans"/>
                <a:hlinkClick r:id="rId28">
                  <a:extLst>
                    <a:ext uri="{A12FA001-AC4F-418D-AE19-62706E023703}">
                      <ahyp:hlinkClr xmlns:ahyp="http://schemas.microsoft.com/office/drawing/2018/hyperlinkcolor" val="tx"/>
                    </a:ext>
                  </a:extLst>
                </a:hlinkClick>
              </a:rPr>
              <a:t>92122</a:t>
            </a:r>
            <a:r>
              <a:rPr lang="en-US" sz="1000" b="1" dirty="0">
                <a:solidFill>
                  <a:schemeClr val="accent1">
                    <a:lumMod val="75000"/>
                  </a:schemeClr>
                </a:solidFill>
                <a:latin typeface="Aptos" panose="020B0004020202020204" pitchFamily="34" charset="0"/>
                <a:ea typeface="Canva Sans"/>
                <a:cs typeface="Canva Sans"/>
                <a:sym typeface="Canva Sans"/>
              </a:rPr>
              <a:t>, </a:t>
            </a:r>
            <a:r>
              <a:rPr lang="en-US" sz="1000" b="1" dirty="0">
                <a:solidFill>
                  <a:schemeClr val="accent1">
                    <a:lumMod val="75000"/>
                  </a:schemeClr>
                </a:solidFill>
                <a:latin typeface="Aptos" panose="020B0004020202020204" pitchFamily="34" charset="0"/>
                <a:ea typeface="Canva Sans"/>
                <a:cs typeface="Canva Sans"/>
                <a:sym typeface="Canva Sans"/>
                <a:hlinkClick r:id="rId29">
                  <a:extLst>
                    <a:ext uri="{A12FA001-AC4F-418D-AE19-62706E023703}">
                      <ahyp:hlinkClr xmlns:ahyp="http://schemas.microsoft.com/office/drawing/2018/hyperlinkcolor" val="tx"/>
                    </a:ext>
                  </a:extLst>
                </a:hlinkClick>
              </a:rPr>
              <a:t>92123</a:t>
            </a:r>
            <a:r>
              <a:rPr lang="en-US" sz="1000" b="1" dirty="0">
                <a:solidFill>
                  <a:schemeClr val="accent1">
                    <a:lumMod val="75000"/>
                  </a:schemeClr>
                </a:solidFill>
                <a:latin typeface="Aptos" panose="020B0004020202020204" pitchFamily="34" charset="0"/>
                <a:ea typeface="Canva Sans"/>
                <a:cs typeface="Canva Sans"/>
                <a:sym typeface="Canva Sans"/>
              </a:rPr>
              <a:t> </a:t>
            </a:r>
          </a:p>
        </p:txBody>
      </p:sp>
      <p:sp>
        <p:nvSpPr>
          <p:cNvPr id="33" name="TextBox 33">
            <a:extLst>
              <a:ext uri="{FF2B5EF4-FFF2-40B4-BE49-F238E27FC236}">
                <a16:creationId xmlns:a16="http://schemas.microsoft.com/office/drawing/2014/main" id="{DB2488D2-0EE6-F0EB-D0D9-B0BD2ED659A6}"/>
              </a:ext>
            </a:extLst>
          </p:cNvPr>
          <p:cNvSpPr txBox="1"/>
          <p:nvPr/>
        </p:nvSpPr>
        <p:spPr>
          <a:xfrm>
            <a:off x="8343037" y="4349143"/>
            <a:ext cx="2150736" cy="2672078"/>
          </a:xfrm>
          <a:prstGeom prst="rect">
            <a:avLst/>
          </a:prstGeom>
        </p:spPr>
        <p:txBody>
          <a:bodyPr wrap="square" lIns="0" tIns="0" rIns="0" bIns="0" rtlCol="0" anchor="t">
            <a:spAutoFit/>
          </a:bodyPr>
          <a:lstStyle/>
          <a:p>
            <a:pPr algn="just" defTabSz="534650">
              <a:lnSpc>
                <a:spcPts val="1146"/>
              </a:lnSpc>
            </a:pPr>
            <a:r>
              <a:rPr lang="en-US" sz="1000" dirty="0">
                <a:solidFill>
                  <a:srgbClr val="000000"/>
                </a:solidFill>
                <a:latin typeface="Aptos" panose="020B0004020202020204" pitchFamily="34" charset="0"/>
                <a:ea typeface="Canva Sans"/>
                <a:cs typeface="Canva Sans"/>
                <a:sym typeface="Canva Sans"/>
              </a:rPr>
              <a:t>Consider the important role a family member or carer can play in supporting patients with mental illness.</a:t>
            </a:r>
          </a:p>
          <a:p>
            <a:pPr algn="just" defTabSz="534650">
              <a:lnSpc>
                <a:spcPts val="1146"/>
              </a:lnSpc>
            </a:pPr>
            <a:endParaRPr lang="en-US" sz="1000" dirty="0">
              <a:solidFill>
                <a:srgbClr val="000000"/>
              </a:solidFill>
              <a:latin typeface="Aptos" panose="020B0004020202020204" pitchFamily="34" charset="0"/>
              <a:ea typeface="Canva Sans"/>
              <a:cs typeface="Canva Sans"/>
              <a:sym typeface="Canva Sans"/>
            </a:endParaRPr>
          </a:p>
          <a:p>
            <a:pPr algn="just" defTabSz="534650">
              <a:lnSpc>
                <a:spcPts val="1146"/>
              </a:lnSpc>
            </a:pPr>
            <a:r>
              <a:rPr lang="en-US" sz="1000" b="1" dirty="0">
                <a:solidFill>
                  <a:srgbClr val="000000"/>
                </a:solidFill>
                <a:latin typeface="Aptos" panose="020B0004020202020204" pitchFamily="34" charset="0"/>
                <a:ea typeface="Canva Sans Bold"/>
                <a:cs typeface="Canva Sans Bold"/>
                <a:sym typeface="Canva Sans Bold"/>
              </a:rPr>
              <a:t>Up to 2 services</a:t>
            </a:r>
            <a:r>
              <a:rPr lang="en-US" sz="1000" dirty="0">
                <a:solidFill>
                  <a:srgbClr val="000000"/>
                </a:solidFill>
                <a:latin typeface="Aptos" panose="020B0004020202020204" pitchFamily="34" charset="0"/>
                <a:ea typeface="Canva Sans"/>
                <a:cs typeface="Canva Sans"/>
                <a:sym typeface="Canva Sans"/>
              </a:rPr>
              <a:t> provided to a family member or carer  per calendar year and </a:t>
            </a:r>
            <a:r>
              <a:rPr lang="en-US" sz="1000" b="1" dirty="0">
                <a:solidFill>
                  <a:srgbClr val="000000"/>
                </a:solidFill>
                <a:latin typeface="Aptos" panose="020B0004020202020204" pitchFamily="34" charset="0"/>
                <a:ea typeface="Canva Sans"/>
                <a:cs typeface="Canva Sans"/>
                <a:sym typeface="Canva Sans"/>
              </a:rPr>
              <a:t>this counts towards 10 treatment services per calendar year. </a:t>
            </a:r>
            <a:r>
              <a:rPr lang="en-US" sz="1000" dirty="0">
                <a:solidFill>
                  <a:srgbClr val="000000"/>
                </a:solidFill>
                <a:latin typeface="Aptos" panose="020B0004020202020204" pitchFamily="34" charset="0"/>
                <a:ea typeface="Canva Sans"/>
                <a:cs typeface="Canva Sans"/>
                <a:sym typeface="Canva Sans"/>
              </a:rPr>
              <a:t>Patient consent required and patient </a:t>
            </a:r>
            <a:r>
              <a:rPr lang="en-US" sz="1000" u="sng" dirty="0">
                <a:solidFill>
                  <a:srgbClr val="000000"/>
                </a:solidFill>
                <a:latin typeface="Aptos" panose="020B0004020202020204" pitchFamily="34" charset="0"/>
                <a:ea typeface="Canva Sans"/>
                <a:cs typeface="Canva Sans"/>
                <a:sym typeface="Canva Sans"/>
              </a:rPr>
              <a:t>may not </a:t>
            </a:r>
            <a:r>
              <a:rPr lang="en-US" sz="1000" dirty="0">
                <a:solidFill>
                  <a:srgbClr val="000000"/>
                </a:solidFill>
                <a:latin typeface="Aptos" panose="020B0004020202020204" pitchFamily="34" charset="0"/>
                <a:ea typeface="Canva Sans"/>
                <a:cs typeface="Canva Sans"/>
                <a:sym typeface="Canva Sans"/>
              </a:rPr>
              <a:t>be present during the delivery of service. </a:t>
            </a:r>
          </a:p>
          <a:p>
            <a:pPr algn="just" defTabSz="534650">
              <a:lnSpc>
                <a:spcPts val="1146"/>
              </a:lnSpc>
            </a:pPr>
            <a:endParaRPr lang="en-US" sz="600" b="1" dirty="0">
              <a:solidFill>
                <a:srgbClr val="000000"/>
              </a:solidFill>
              <a:latin typeface="Aptos" panose="020B0004020202020204" pitchFamily="34" charset="0"/>
              <a:ea typeface="Canva Sans"/>
              <a:cs typeface="Canva Sans"/>
              <a:sym typeface="Canva Sans"/>
            </a:endParaRPr>
          </a:p>
          <a:p>
            <a:pPr algn="just" defTabSz="534650">
              <a:lnSpc>
                <a:spcPts val="1146"/>
              </a:lnSpc>
            </a:pPr>
            <a:r>
              <a:rPr lang="en-US" sz="1000" dirty="0">
                <a:latin typeface="Aptos" panose="020B0004020202020204" pitchFamily="34" charset="0"/>
              </a:rPr>
              <a:t>For further information on involving another person in a patient’s treatment, refer to explanatory note </a:t>
            </a:r>
            <a:r>
              <a:rPr lang="en-US" sz="1000" b="1" u="sng" dirty="0">
                <a:solidFill>
                  <a:schemeClr val="accent1">
                    <a:lumMod val="75000"/>
                  </a:schemeClr>
                </a:solidFill>
                <a:latin typeface="Aptos" panose="020B0004020202020204" pitchFamily="34" charset="0"/>
                <a:hlinkClick r:id="rId30">
                  <a:extLst>
                    <a:ext uri="{A12FA001-AC4F-418D-AE19-62706E023703}">
                      <ahyp:hlinkClr xmlns:ahyp="http://schemas.microsoft.com/office/drawing/2018/hyperlinkcolor" val="tx"/>
                    </a:ext>
                  </a:extLst>
                </a:hlinkClick>
              </a:rPr>
              <a:t>MN.7.5 – Family and Carer Participation</a:t>
            </a:r>
            <a:r>
              <a:rPr lang="en-US" sz="1000" b="1" dirty="0">
                <a:latin typeface="Aptos" panose="020B0004020202020204" pitchFamily="34" charset="0"/>
              </a:rPr>
              <a:t>.</a:t>
            </a:r>
          </a:p>
          <a:p>
            <a:pPr algn="just" defTabSz="534650">
              <a:lnSpc>
                <a:spcPts val="1146"/>
              </a:lnSpc>
            </a:pPr>
            <a:endParaRPr lang="en-US" sz="1000" dirty="0">
              <a:solidFill>
                <a:srgbClr val="000000"/>
              </a:solidFill>
              <a:latin typeface="Aptos" panose="020B0004020202020204" pitchFamily="34" charset="0"/>
              <a:ea typeface="Canva Sans"/>
              <a:cs typeface="Canva Sans"/>
              <a:sym typeface="Canva Sans"/>
            </a:endParaRPr>
          </a:p>
          <a:p>
            <a:pPr algn="just" defTabSz="534650">
              <a:lnSpc>
                <a:spcPts val="1146"/>
              </a:lnSpc>
              <a:spcBef>
                <a:spcPct val="0"/>
              </a:spcBef>
            </a:pPr>
            <a:endParaRPr lang="en-US" sz="819" dirty="0">
              <a:solidFill>
                <a:srgbClr val="000000"/>
              </a:solidFill>
              <a:latin typeface="Canva Sans"/>
              <a:ea typeface="Canva Sans"/>
              <a:cs typeface="Canva Sans"/>
              <a:sym typeface="Canva Sans"/>
            </a:endParaRPr>
          </a:p>
        </p:txBody>
      </p:sp>
      <p:sp>
        <p:nvSpPr>
          <p:cNvPr id="34" name="TextBox 34">
            <a:extLst>
              <a:ext uri="{FF2B5EF4-FFF2-40B4-BE49-F238E27FC236}">
                <a16:creationId xmlns:a16="http://schemas.microsoft.com/office/drawing/2014/main" id="{A3133CA0-5899-5886-0D3A-FABC0F8DE8C4}"/>
              </a:ext>
            </a:extLst>
          </p:cNvPr>
          <p:cNvSpPr txBox="1"/>
          <p:nvPr/>
        </p:nvSpPr>
        <p:spPr>
          <a:xfrm>
            <a:off x="3924104" y="4375653"/>
            <a:ext cx="2403148" cy="705578"/>
          </a:xfrm>
          <a:prstGeom prst="rect">
            <a:avLst/>
          </a:prstGeom>
        </p:spPr>
        <p:txBody>
          <a:bodyPr wrap="square" lIns="0" tIns="0" rIns="0" bIns="0" rtlCol="0" anchor="t">
            <a:spAutoFit/>
          </a:bodyPr>
          <a:lstStyle/>
          <a:p>
            <a:pPr algn="just" defTabSz="534650">
              <a:lnSpc>
                <a:spcPts val="1146"/>
              </a:lnSpc>
            </a:pPr>
            <a:r>
              <a:rPr lang="en-US" sz="1000" dirty="0">
                <a:solidFill>
                  <a:srgbClr val="000000"/>
                </a:solidFill>
                <a:latin typeface="Aptos" panose="020B0004020202020204" pitchFamily="34" charset="0"/>
                <a:ea typeface="Canva Sans"/>
                <a:cs typeface="Canva Sans"/>
                <a:sym typeface="Canva Sans"/>
              </a:rPr>
              <a:t>Use </a:t>
            </a:r>
            <a:r>
              <a:rPr lang="en-US" sz="1000" dirty="0">
                <a:latin typeface="Aptos" panose="020B0004020202020204" pitchFamily="34" charset="0"/>
                <a:ea typeface="Canva Sans"/>
                <a:cs typeface="Canva Sans"/>
                <a:sym typeface="Canva Sans"/>
                <a:hlinkClick r:id="rId31">
                  <a:extLst>
                    <a:ext uri="{A12FA001-AC4F-418D-AE19-62706E023703}">
                      <ahyp:hlinkClr xmlns:ahyp="http://schemas.microsoft.com/office/drawing/2018/hyperlinkcolor" val="tx"/>
                    </a:ext>
                  </a:extLst>
                </a:hlinkClick>
              </a:rPr>
              <a:t>general attendance items</a:t>
            </a:r>
            <a:r>
              <a:rPr lang="en-US" sz="1000" dirty="0">
                <a:latin typeface="Aptos" panose="020B0004020202020204" pitchFamily="34" charset="0"/>
                <a:ea typeface="Canva Sans"/>
                <a:cs typeface="Canva Sans"/>
                <a:sym typeface="Canva Sans"/>
              </a:rPr>
              <a:t>, </a:t>
            </a:r>
            <a:r>
              <a:rPr lang="en-US" sz="1000" dirty="0">
                <a:solidFill>
                  <a:srgbClr val="000000"/>
                </a:solidFill>
                <a:latin typeface="Aptos" panose="020B0004020202020204" pitchFamily="34" charset="0"/>
                <a:ea typeface="Canva Sans"/>
                <a:cs typeface="Canva Sans"/>
                <a:sym typeface="Canva Sans"/>
              </a:rPr>
              <a:t>including time-tiered options to review, refer, and provide ongoing mental health consultation. </a:t>
            </a:r>
          </a:p>
          <a:p>
            <a:pPr algn="just" defTabSz="534650">
              <a:lnSpc>
                <a:spcPts val="1146"/>
              </a:lnSpc>
            </a:pPr>
            <a:r>
              <a:rPr lang="en-US" sz="1000" b="1" dirty="0">
                <a:solidFill>
                  <a:schemeClr val="accent1">
                    <a:lumMod val="75000"/>
                  </a:schemeClr>
                </a:solidFill>
                <a:latin typeface="Aptos" panose="020B0004020202020204" pitchFamily="34" charset="0"/>
                <a:ea typeface="Canva Sans"/>
                <a:cs typeface="Canva Sans"/>
                <a:sym typeface="Canva Sans"/>
                <a:hlinkClick r:id="rId31">
                  <a:extLst>
                    <a:ext uri="{A12FA001-AC4F-418D-AE19-62706E023703}">
                      <ahyp:hlinkClr xmlns:ahyp="http://schemas.microsoft.com/office/drawing/2018/hyperlinkcolor" val="tx"/>
                    </a:ext>
                  </a:extLst>
                </a:hlinkClick>
              </a:rPr>
              <a:t>Level B, C, D, E </a:t>
            </a:r>
            <a:endParaRPr lang="en-US" sz="1000" b="1" dirty="0">
              <a:solidFill>
                <a:schemeClr val="accent1">
                  <a:lumMod val="75000"/>
                </a:schemeClr>
              </a:solidFill>
              <a:latin typeface="Aptos" panose="020B0004020202020204" pitchFamily="34" charset="0"/>
              <a:ea typeface="Canva Sans"/>
              <a:cs typeface="Canva Sans"/>
              <a:sym typeface="Canva Sans"/>
            </a:endParaRPr>
          </a:p>
        </p:txBody>
      </p:sp>
      <p:sp>
        <p:nvSpPr>
          <p:cNvPr id="35" name="TextBox 35">
            <a:extLst>
              <a:ext uri="{FF2B5EF4-FFF2-40B4-BE49-F238E27FC236}">
                <a16:creationId xmlns:a16="http://schemas.microsoft.com/office/drawing/2014/main" id="{0119A2E2-DF72-0CB4-8850-C7638BF51528}"/>
              </a:ext>
            </a:extLst>
          </p:cNvPr>
          <p:cNvSpPr txBox="1"/>
          <p:nvPr/>
        </p:nvSpPr>
        <p:spPr>
          <a:xfrm>
            <a:off x="3904412" y="5158792"/>
            <a:ext cx="2422840" cy="1120371"/>
          </a:xfrm>
          <a:prstGeom prst="rect">
            <a:avLst/>
          </a:prstGeom>
        </p:spPr>
        <p:txBody>
          <a:bodyPr wrap="square" lIns="0" tIns="0" rIns="0" bIns="0" rtlCol="0" anchor="t">
            <a:spAutoFit/>
          </a:bodyPr>
          <a:lstStyle/>
          <a:p>
            <a:pPr algn="just" defTabSz="534650">
              <a:lnSpc>
                <a:spcPts val="1146"/>
              </a:lnSpc>
            </a:pPr>
            <a:r>
              <a:rPr lang="en-US" sz="1000" dirty="0">
                <a:solidFill>
                  <a:srgbClr val="000000"/>
                </a:solidFill>
                <a:latin typeface="Aptos"/>
                <a:ea typeface="Canva Sans"/>
                <a:cs typeface="Canva Sans"/>
                <a:sym typeface="Canva Sans"/>
              </a:rPr>
              <a:t>For tracking or recalling patients, use clinical coding in the ‘reason for attendance.</a:t>
            </a:r>
          </a:p>
          <a:p>
            <a:pPr algn="just" defTabSz="534650">
              <a:lnSpc>
                <a:spcPts val="1146"/>
              </a:lnSpc>
            </a:pPr>
            <a:endParaRPr lang="en-US" sz="1000" dirty="0">
              <a:solidFill>
                <a:srgbClr val="000000"/>
              </a:solidFill>
              <a:latin typeface="Aptos"/>
              <a:ea typeface="Canva Sans"/>
              <a:cs typeface="Canva Sans"/>
              <a:sym typeface="Canva Sans"/>
            </a:endParaRPr>
          </a:p>
          <a:p>
            <a:pPr algn="just" defTabSz="534650">
              <a:lnSpc>
                <a:spcPts val="1146"/>
              </a:lnSpc>
            </a:pPr>
            <a:r>
              <a:rPr lang="en-US" sz="1000" b="1" dirty="0">
                <a:solidFill>
                  <a:schemeClr val="accent1">
                    <a:lumMod val="75000"/>
                  </a:schemeClr>
                </a:solidFill>
                <a:latin typeface="Aptos"/>
                <a:ea typeface="Canva Sans"/>
                <a:cs typeface="Canva Sans"/>
                <a:sym typeface="Canva Sans"/>
                <a:hlinkClick r:id="rId32">
                  <a:extLst>
                    <a:ext uri="{A12FA001-AC4F-418D-AE19-62706E023703}">
                      <ahyp:hlinkClr xmlns:ahyp="http://schemas.microsoft.com/office/drawing/2018/hyperlinkcolor" val="tx"/>
                    </a:ext>
                  </a:extLst>
                </a:hlinkClick>
              </a:rPr>
              <a:t>GN. 15.39 </a:t>
            </a:r>
            <a:r>
              <a:rPr lang="en-US" sz="1000" dirty="0">
                <a:latin typeface="Aptos"/>
                <a:ea typeface="Canva Sans"/>
                <a:cs typeface="Canva Sans"/>
                <a:sym typeface="Canva Sans"/>
              </a:rPr>
              <a:t>See explanatory note – practitioners should maintain adequate and contemporaneous records</a:t>
            </a:r>
            <a:endParaRPr lang="en-US" sz="2400" dirty="0"/>
          </a:p>
          <a:p>
            <a:pPr algn="just" defTabSz="534650">
              <a:lnSpc>
                <a:spcPts val="1146"/>
              </a:lnSpc>
              <a:spcBef>
                <a:spcPct val="0"/>
              </a:spcBef>
            </a:pPr>
            <a:endParaRPr lang="en-US" sz="819" dirty="0">
              <a:solidFill>
                <a:srgbClr val="000000"/>
              </a:solidFill>
              <a:latin typeface="Canva Sans"/>
              <a:ea typeface="Canva Sans"/>
              <a:cs typeface="Canva Sans"/>
              <a:sym typeface="Canva Sans"/>
            </a:endParaRPr>
          </a:p>
        </p:txBody>
      </p:sp>
      <p:sp>
        <p:nvSpPr>
          <p:cNvPr id="37" name="TextBox 37">
            <a:extLst>
              <a:ext uri="{FF2B5EF4-FFF2-40B4-BE49-F238E27FC236}">
                <a16:creationId xmlns:a16="http://schemas.microsoft.com/office/drawing/2014/main" id="{E9EE2EDF-1317-B72A-6A5F-C6FC8E42494E}"/>
              </a:ext>
            </a:extLst>
          </p:cNvPr>
          <p:cNvSpPr txBox="1"/>
          <p:nvPr/>
        </p:nvSpPr>
        <p:spPr>
          <a:xfrm>
            <a:off x="196802" y="5030247"/>
            <a:ext cx="3520436" cy="1979581"/>
          </a:xfrm>
          <a:prstGeom prst="rect">
            <a:avLst/>
          </a:prstGeom>
        </p:spPr>
        <p:txBody>
          <a:bodyPr wrap="square" lIns="0" tIns="0" rIns="0" bIns="0" rtlCol="0" anchor="t">
            <a:spAutoFit/>
          </a:bodyPr>
          <a:lstStyle/>
          <a:p>
            <a:pPr lvl="0" algn="just"/>
            <a:r>
              <a:rPr lang="en-US" sz="1000" b="1" dirty="0">
                <a:solidFill>
                  <a:srgbClr val="000000"/>
                </a:solidFill>
                <a:latin typeface="Aptos" panose="020B0004020202020204" pitchFamily="34" charset="0"/>
                <a:ea typeface="Canva Sans Bold"/>
                <a:cs typeface="Canva Sans Bold"/>
                <a:sym typeface="Canva Sans Bold"/>
              </a:rPr>
              <a:t>10 individual treatment services </a:t>
            </a:r>
            <a:r>
              <a:rPr lang="en-US" sz="1000" dirty="0">
                <a:solidFill>
                  <a:srgbClr val="000000"/>
                </a:solidFill>
                <a:latin typeface="Aptos" panose="020B0004020202020204" pitchFamily="34" charset="0"/>
                <a:ea typeface="Canva Sans"/>
                <a:cs typeface="Canva Sans"/>
                <a:sym typeface="Canva Sans"/>
              </a:rPr>
              <a:t>per calendar year  </a:t>
            </a:r>
            <a:r>
              <a:rPr lang="en-AU" sz="1000" b="1" dirty="0">
                <a:latin typeface="Aptos" panose="020B0004020202020204" pitchFamily="34" charset="0"/>
              </a:rPr>
              <a:t>Initial course of treatment </a:t>
            </a:r>
            <a:r>
              <a:rPr lang="en-AU" sz="1000" dirty="0">
                <a:latin typeface="Aptos" panose="020B0004020202020204" pitchFamily="34" charset="0"/>
              </a:rPr>
              <a:t>- a maximum of </a:t>
            </a:r>
            <a:r>
              <a:rPr lang="en-AU" sz="1000" b="1" dirty="0">
                <a:latin typeface="Aptos" panose="020B0004020202020204" pitchFamily="34" charset="0"/>
              </a:rPr>
              <a:t>6 services</a:t>
            </a:r>
            <a:r>
              <a:rPr lang="en-AU" sz="1000" dirty="0">
                <a:latin typeface="Aptos" panose="020B0004020202020204" pitchFamily="34" charset="0"/>
              </a:rPr>
              <a:t>.</a:t>
            </a:r>
          </a:p>
          <a:p>
            <a:pPr lvl="0" algn="just"/>
            <a:r>
              <a:rPr lang="en-AU" sz="1000" b="1" dirty="0">
                <a:latin typeface="Aptos" panose="020B0004020202020204" pitchFamily="34" charset="0"/>
              </a:rPr>
              <a:t>Subsequent course of treatment </a:t>
            </a:r>
            <a:r>
              <a:rPr lang="en-AU" sz="1000" dirty="0">
                <a:latin typeface="Aptos" panose="020B0004020202020204" pitchFamily="34" charset="0"/>
              </a:rPr>
              <a:t>- a </a:t>
            </a:r>
            <a:r>
              <a:rPr lang="en-AU" sz="1000" u="sng" dirty="0">
                <a:latin typeface="Aptos" panose="020B0004020202020204" pitchFamily="34" charset="0"/>
              </a:rPr>
              <a:t>maximum of 6 services up to the patient's cap of 10 services per calendar year</a:t>
            </a:r>
            <a:r>
              <a:rPr lang="en-AU" sz="1000" dirty="0">
                <a:latin typeface="Aptos" panose="020B0004020202020204" pitchFamily="34" charset="0"/>
              </a:rPr>
              <a:t> (for example, if the patient received 6 services in their initial course of treatment, they could only receive 4 services in a subsequent course of treatment provided within the same calendar year). </a:t>
            </a:r>
          </a:p>
          <a:p>
            <a:pPr lvl="0" algn="just"/>
            <a:r>
              <a:rPr lang="en-US" sz="1000" dirty="0">
                <a:latin typeface="Aptos" panose="020B0004020202020204" pitchFamily="34" charset="0"/>
              </a:rPr>
              <a:t>If a patient has exhausted all 10 individual services, they may be eligible for up to 10 group therapy mental health treatment </a:t>
            </a:r>
            <a:r>
              <a:rPr lang="en-AU" sz="1000" dirty="0">
                <a:latin typeface="Aptos" panose="020B0004020202020204" pitchFamily="34" charset="0"/>
              </a:rPr>
              <a:t>services. </a:t>
            </a:r>
            <a:r>
              <a:rPr lang="en-US" sz="1000" dirty="0">
                <a:latin typeface="Aptos" panose="020B0004020202020204" pitchFamily="34" charset="0"/>
              </a:rPr>
              <a:t>Group therapy mental health treatment services must be on a separate referral to a referral for individual mental health treatment services. </a:t>
            </a:r>
            <a:r>
              <a:rPr kumimoji="0" lang="en-US" sz="10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See explanatory note </a:t>
            </a:r>
            <a:r>
              <a:rPr kumimoji="0" lang="en-US" sz="1000" b="1" i="0" u="none" strike="noStrike" kern="1200" cap="none" spc="0" normalizeH="0" baseline="0" noProof="0" dirty="0">
                <a:ln>
                  <a:noFill/>
                </a:ln>
                <a:solidFill>
                  <a:srgbClr val="4F81BD">
                    <a:lumMod val="75000"/>
                  </a:srgbClr>
                </a:solidFill>
                <a:effectLst/>
                <a:uLnTx/>
                <a:uFillTx/>
                <a:latin typeface="Aptos" panose="020B0004020202020204" pitchFamily="34" charset="0"/>
                <a:ea typeface="+mn-ea"/>
                <a:cs typeface="+mn-cs"/>
                <a:hlinkClick r:id="rId33">
                  <a:extLst>
                    <a:ext uri="{A12FA001-AC4F-418D-AE19-62706E023703}">
                      <ahyp:hlinkClr xmlns:ahyp="http://schemas.microsoft.com/office/drawing/2018/hyperlinkcolor" val="tx"/>
                    </a:ext>
                  </a:extLst>
                </a:hlinkClick>
              </a:rPr>
              <a:t>MN. 6.2 </a:t>
            </a:r>
            <a:r>
              <a:rPr kumimoji="0" lang="en-US" sz="1000" b="1" i="0" u="none" strike="noStrike" kern="1200" cap="none" spc="0" normalizeH="0" baseline="0" noProof="0" dirty="0">
                <a:ln>
                  <a:noFill/>
                </a:ln>
                <a:solidFill>
                  <a:srgbClr val="4F81BD">
                    <a:lumMod val="75000"/>
                  </a:srgbClr>
                </a:solidFill>
                <a:effectLst/>
                <a:uLnTx/>
                <a:uFillTx/>
                <a:latin typeface="Aptos" panose="020B0004020202020204" pitchFamily="34" charset="0"/>
                <a:ea typeface="+mn-ea"/>
                <a:cs typeface="+mn-cs"/>
              </a:rPr>
              <a:t>and </a:t>
            </a:r>
            <a:r>
              <a:rPr kumimoji="0" lang="en-US" sz="1000" b="1" i="0" u="none" strike="noStrike" kern="1200" cap="none" spc="0" normalizeH="0" baseline="0" noProof="0" dirty="0">
                <a:ln>
                  <a:noFill/>
                </a:ln>
                <a:solidFill>
                  <a:srgbClr val="4F81BD">
                    <a:lumMod val="75000"/>
                  </a:srgbClr>
                </a:solidFill>
                <a:effectLst/>
                <a:uLnTx/>
                <a:uFillTx/>
                <a:latin typeface="Aptos" panose="020B0004020202020204" pitchFamily="34" charset="0"/>
                <a:ea typeface="+mn-ea"/>
                <a:cs typeface="+mn-cs"/>
                <a:hlinkClick r:id="rId34">
                  <a:extLst>
                    <a:ext uri="{A12FA001-AC4F-418D-AE19-62706E023703}">
                      <ahyp:hlinkClr xmlns:ahyp="http://schemas.microsoft.com/office/drawing/2018/hyperlinkcolor" val="tx"/>
                    </a:ext>
                  </a:extLst>
                </a:hlinkClick>
              </a:rPr>
              <a:t>MN. 7.4</a:t>
            </a:r>
            <a:endParaRPr lang="en-AU" dirty="0"/>
          </a:p>
          <a:p>
            <a:pPr defTabSz="534650">
              <a:lnSpc>
                <a:spcPts val="1146"/>
              </a:lnSpc>
              <a:spcBef>
                <a:spcPct val="0"/>
              </a:spcBef>
            </a:pPr>
            <a:endParaRPr lang="en-US" sz="819" dirty="0">
              <a:solidFill>
                <a:srgbClr val="000000"/>
              </a:solidFill>
              <a:latin typeface="Canva Sans"/>
              <a:ea typeface="Canva Sans"/>
              <a:cs typeface="Canva Sans"/>
              <a:sym typeface="Canva Sans"/>
            </a:endParaRPr>
          </a:p>
        </p:txBody>
      </p:sp>
      <p:sp>
        <p:nvSpPr>
          <p:cNvPr id="40" name="TextBox 40">
            <a:extLst>
              <a:ext uri="{FF2B5EF4-FFF2-40B4-BE49-F238E27FC236}">
                <a16:creationId xmlns:a16="http://schemas.microsoft.com/office/drawing/2014/main" id="{29899CE5-543B-95CB-AB14-33387912FC81}"/>
              </a:ext>
            </a:extLst>
          </p:cNvPr>
          <p:cNvSpPr txBox="1"/>
          <p:nvPr/>
        </p:nvSpPr>
        <p:spPr>
          <a:xfrm>
            <a:off x="625668" y="2344060"/>
            <a:ext cx="1751765" cy="285912"/>
          </a:xfrm>
          <a:prstGeom prst="rect">
            <a:avLst/>
          </a:prstGeom>
        </p:spPr>
        <p:txBody>
          <a:bodyPr wrap="square" lIns="0" tIns="0" rIns="0" bIns="0" rtlCol="0" anchor="t">
            <a:spAutoFit/>
          </a:bodyPr>
          <a:lstStyle/>
          <a:p>
            <a:pPr algn="ctr" defTabSz="534650">
              <a:lnSpc>
                <a:spcPts val="1146"/>
              </a:lnSpc>
              <a:spcBef>
                <a:spcPct val="0"/>
              </a:spcBef>
            </a:pPr>
            <a:r>
              <a:rPr lang="en-US" sz="1100" b="1" dirty="0">
                <a:solidFill>
                  <a:srgbClr val="000000"/>
                </a:solidFill>
                <a:latin typeface="Aptos" panose="020B0004020202020204" pitchFamily="34" charset="0"/>
                <a:ea typeface="Canva Sans Bold"/>
                <a:cs typeface="Canva Sans Bold"/>
                <a:sym typeface="Canva Sans Bold"/>
              </a:rPr>
              <a:t>Mental Health </a:t>
            </a:r>
          </a:p>
          <a:p>
            <a:pPr algn="ctr" defTabSz="534650">
              <a:lnSpc>
                <a:spcPts val="1146"/>
              </a:lnSpc>
              <a:spcBef>
                <a:spcPct val="0"/>
              </a:spcBef>
            </a:pPr>
            <a:r>
              <a:rPr lang="en-US" sz="1100" b="1" dirty="0">
                <a:solidFill>
                  <a:srgbClr val="000000"/>
                </a:solidFill>
                <a:latin typeface="Aptos" panose="020B0004020202020204" pitchFamily="34" charset="0"/>
                <a:ea typeface="Canva Sans Bold"/>
                <a:cs typeface="Canva Sans Bold"/>
                <a:sym typeface="Canva Sans Bold"/>
              </a:rPr>
              <a:t>Treatment Plan  </a:t>
            </a:r>
          </a:p>
        </p:txBody>
      </p:sp>
      <p:sp>
        <p:nvSpPr>
          <p:cNvPr id="43" name="Rectangle: Rounded Corners 42">
            <a:extLst>
              <a:ext uri="{FF2B5EF4-FFF2-40B4-BE49-F238E27FC236}">
                <a16:creationId xmlns:a16="http://schemas.microsoft.com/office/drawing/2014/main" id="{1C07528A-4D94-A2B1-6432-B8752314ED40}"/>
              </a:ext>
            </a:extLst>
          </p:cNvPr>
          <p:cNvSpPr/>
          <p:nvPr/>
        </p:nvSpPr>
        <p:spPr>
          <a:xfrm>
            <a:off x="336184" y="206207"/>
            <a:ext cx="6144858" cy="970761"/>
          </a:xfrm>
          <a:prstGeom prst="roundRect">
            <a:avLst/>
          </a:prstGeom>
          <a:solidFill>
            <a:schemeClr val="accent5">
              <a:lumMod val="40000"/>
              <a:lumOff val="6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AU"/>
          </a:p>
        </p:txBody>
      </p:sp>
      <p:sp>
        <p:nvSpPr>
          <p:cNvPr id="44" name="TextBox 80">
            <a:extLst>
              <a:ext uri="{FF2B5EF4-FFF2-40B4-BE49-F238E27FC236}">
                <a16:creationId xmlns:a16="http://schemas.microsoft.com/office/drawing/2014/main" id="{24141C16-E246-810B-A0A7-146ED139B018}"/>
              </a:ext>
            </a:extLst>
          </p:cNvPr>
          <p:cNvSpPr txBox="1"/>
          <p:nvPr/>
        </p:nvSpPr>
        <p:spPr>
          <a:xfrm>
            <a:off x="58738" y="300104"/>
            <a:ext cx="6430830" cy="768480"/>
          </a:xfrm>
          <a:prstGeom prst="rect">
            <a:avLst/>
          </a:prstGeom>
        </p:spPr>
        <p:txBody>
          <a:bodyPr wrap="square" lIns="0" tIns="0" rIns="0" bIns="0" rtlCol="0" anchor="t">
            <a:spAutoFit/>
          </a:bodyPr>
          <a:lstStyle/>
          <a:p>
            <a:pPr marL="0" marR="0" lvl="0" indent="0" algn="ctr" defTabSz="914400" rtl="0" eaLnBrk="1" fontAlgn="auto" latinLnBrk="0" hangingPunct="1">
              <a:lnSpc>
                <a:spcPts val="3079"/>
              </a:lnSpc>
              <a:spcBef>
                <a:spcPct val="0"/>
              </a:spcBef>
              <a:spcAft>
                <a:spcPts val="0"/>
              </a:spcAft>
              <a:buClrTx/>
              <a:buSzTx/>
              <a:buFontTx/>
              <a:buNone/>
              <a:tabLst/>
              <a:defRPr/>
            </a:pPr>
            <a:r>
              <a:rPr kumimoji="0" lang="en-US" sz="2199" b="1" i="0" u="none" strike="noStrike" kern="1200" cap="none" spc="0" normalizeH="0" baseline="0" noProof="0">
                <a:ln>
                  <a:noFill/>
                </a:ln>
                <a:solidFill>
                  <a:srgbClr val="2B5583"/>
                </a:solidFill>
                <a:effectLst/>
                <a:uLnTx/>
                <a:uFillTx/>
                <a:latin typeface="Canva Sans Bold"/>
                <a:ea typeface="Canva Sans Bold"/>
                <a:cs typeface="Canva Sans Bold"/>
                <a:sym typeface="Canva Sans Bold"/>
              </a:rPr>
              <a:t>Mental Health Treatment Plan</a:t>
            </a:r>
            <a:r>
              <a:rPr lang="en-US" sz="2199" b="1">
                <a:solidFill>
                  <a:srgbClr val="2B5583"/>
                </a:solidFill>
                <a:latin typeface="Canva Sans Bold"/>
                <a:ea typeface="Canva Sans Bold"/>
                <a:cs typeface="Canva Sans Bold"/>
                <a:sym typeface="Canva Sans Bold"/>
              </a:rPr>
              <a:t>s</a:t>
            </a:r>
            <a:r>
              <a:rPr kumimoji="0" lang="en-US" sz="2199" b="1" i="0" u="none" strike="noStrike" kern="1200" cap="none" spc="0" normalizeH="0" baseline="0" noProof="0">
                <a:ln>
                  <a:noFill/>
                </a:ln>
                <a:solidFill>
                  <a:srgbClr val="2B5583"/>
                </a:solidFill>
                <a:effectLst/>
                <a:uLnTx/>
                <a:uFillTx/>
                <a:latin typeface="Canva Sans Bold"/>
                <a:ea typeface="Canva Sans Bold"/>
                <a:cs typeface="Canva Sans Bold"/>
                <a:sym typeface="Canva Sans Bold"/>
              </a:rPr>
              <a:t> </a:t>
            </a:r>
          </a:p>
          <a:p>
            <a:pPr marL="0" marR="0" lvl="0" indent="0" algn="ctr" defTabSz="914400" rtl="0" eaLnBrk="1" fontAlgn="auto" latinLnBrk="0" hangingPunct="1">
              <a:lnSpc>
                <a:spcPts val="3079"/>
              </a:lnSpc>
              <a:spcBef>
                <a:spcPct val="0"/>
              </a:spcBef>
              <a:spcAft>
                <a:spcPts val="0"/>
              </a:spcAft>
              <a:buClrTx/>
              <a:buSzTx/>
              <a:buFontTx/>
              <a:buNone/>
              <a:tabLst/>
              <a:defRPr/>
            </a:pPr>
            <a:r>
              <a:rPr kumimoji="0" lang="en-US" sz="2199" b="1" i="0" u="none" strike="noStrike" kern="1200" cap="none" spc="0" normalizeH="0" baseline="0" noProof="0">
                <a:ln>
                  <a:noFill/>
                </a:ln>
                <a:solidFill>
                  <a:srgbClr val="2B5583"/>
                </a:solidFill>
                <a:effectLst/>
                <a:uLnTx/>
                <a:uFillTx/>
                <a:latin typeface="Canva Sans Bold"/>
                <a:ea typeface="Canva Sans Bold"/>
                <a:cs typeface="Canva Sans Bold"/>
                <a:sym typeface="Canva Sans Bold"/>
              </a:rPr>
              <a:t>and Reviews</a:t>
            </a:r>
          </a:p>
        </p:txBody>
      </p:sp>
      <p:sp>
        <p:nvSpPr>
          <p:cNvPr id="45" name="Rectangle 44">
            <a:extLst>
              <a:ext uri="{FF2B5EF4-FFF2-40B4-BE49-F238E27FC236}">
                <a16:creationId xmlns:a16="http://schemas.microsoft.com/office/drawing/2014/main" id="{87B9E1DD-4120-B367-F96E-8F21BC9F81E1}"/>
              </a:ext>
            </a:extLst>
          </p:cNvPr>
          <p:cNvSpPr/>
          <p:nvPr/>
        </p:nvSpPr>
        <p:spPr>
          <a:xfrm>
            <a:off x="138110" y="6875623"/>
            <a:ext cx="10451324" cy="622056"/>
          </a:xfrm>
          <a:prstGeom prst="rect">
            <a:avLst/>
          </a:prstGeom>
          <a:solidFill>
            <a:schemeClr val="accent5">
              <a:lumMod val="20000"/>
              <a:lumOff val="80000"/>
            </a:schemeClr>
          </a:solidFill>
          <a:ln>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2" name="TextBox 51">
            <a:extLst>
              <a:ext uri="{FF2B5EF4-FFF2-40B4-BE49-F238E27FC236}">
                <a16:creationId xmlns:a16="http://schemas.microsoft.com/office/drawing/2014/main" id="{D5784E50-1A58-633B-9372-1C71EE1DAA62}"/>
              </a:ext>
            </a:extLst>
          </p:cNvPr>
          <p:cNvSpPr txBox="1"/>
          <p:nvPr/>
        </p:nvSpPr>
        <p:spPr>
          <a:xfrm>
            <a:off x="179766" y="6920836"/>
            <a:ext cx="10372736" cy="553998"/>
          </a:xfrm>
          <a:prstGeom prst="rect">
            <a:avLst/>
          </a:prstGeom>
          <a:noFill/>
        </p:spPr>
        <p:txBody>
          <a:bodyPr wrap="square" rtlCol="0">
            <a:spAutoFit/>
          </a:bodyPr>
          <a:lstStyle/>
          <a:p>
            <a:r>
              <a:rPr lang="en-US" sz="1000" dirty="0">
                <a:latin typeface="Aptos" panose="020B0004020202020204" pitchFamily="34" charset="0"/>
              </a:rPr>
              <a:t>Through </a:t>
            </a:r>
            <a:r>
              <a:rPr lang="en-US" sz="1000" b="1" dirty="0">
                <a:latin typeface="Aptos" panose="020B0004020202020204" pitchFamily="34" charset="0"/>
              </a:rPr>
              <a:t>Better Access</a:t>
            </a:r>
            <a:r>
              <a:rPr lang="en-US" sz="1000" dirty="0">
                <a:latin typeface="Aptos" panose="020B0004020202020204" pitchFamily="34" charset="0"/>
              </a:rPr>
              <a:t>, eligible patients can claim a Medicare benefit for up to </a:t>
            </a:r>
            <a:r>
              <a:rPr lang="en-US" sz="1000" b="1" dirty="0">
                <a:latin typeface="Aptos" panose="020B0004020202020204" pitchFamily="34" charset="0"/>
              </a:rPr>
              <a:t>10 individual and 10 group mental health treatment services per calendar year</a:t>
            </a:r>
            <a:r>
              <a:rPr lang="en-US" sz="1000" dirty="0">
                <a:latin typeface="Aptos" panose="020B0004020202020204" pitchFamily="34" charset="0"/>
              </a:rPr>
              <a:t>. These services consist of psychological therapy provided by eligible clinical psychologists (refer to explanatory note </a:t>
            </a:r>
            <a:r>
              <a:rPr lang="en-US" sz="1000" u="sng" dirty="0">
                <a:solidFill>
                  <a:schemeClr val="accent1">
                    <a:lumMod val="75000"/>
                  </a:schemeClr>
                </a:solidFill>
                <a:latin typeface="Aptos" panose="020B0004020202020204" pitchFamily="34" charset="0"/>
                <a:hlinkClick r:id="rId35">
                  <a:extLst>
                    <a:ext uri="{A12FA001-AC4F-418D-AE19-62706E023703}">
                      <ahyp:hlinkClr xmlns:ahyp="http://schemas.microsoft.com/office/drawing/2018/hyperlinkcolor" val="tx"/>
                    </a:ext>
                  </a:extLst>
                </a:hlinkClick>
              </a:rPr>
              <a:t>MN.6.2 - Provision of Psychological Therapy</a:t>
            </a:r>
            <a:r>
              <a:rPr lang="en-US" sz="1000" dirty="0">
                <a:latin typeface="Aptos" panose="020B0004020202020204" pitchFamily="34" charset="0"/>
              </a:rPr>
              <a:t>); and focussed psychological strategies provided by GPs, PMPs and eligible psychologists, occupational therapists, and social workers (refer to explanatory note </a:t>
            </a:r>
            <a:r>
              <a:rPr lang="en-US" sz="1000" u="sng" dirty="0">
                <a:solidFill>
                  <a:schemeClr val="accent1">
                    <a:lumMod val="75000"/>
                  </a:schemeClr>
                </a:solidFill>
                <a:latin typeface="Aptos" panose="020B0004020202020204" pitchFamily="34" charset="0"/>
                <a:hlinkClick r:id="rId36">
                  <a:extLst>
                    <a:ext uri="{A12FA001-AC4F-418D-AE19-62706E023703}">
                      <ahyp:hlinkClr xmlns:ahyp="http://schemas.microsoft.com/office/drawing/2018/hyperlinkcolor" val="tx"/>
                    </a:ext>
                  </a:extLst>
                </a:hlinkClick>
              </a:rPr>
              <a:t>MN.7.4 – Provision of Focussed Psychological Strategies</a:t>
            </a:r>
            <a:r>
              <a:rPr lang="en-US" sz="1000" dirty="0">
                <a:latin typeface="Aptos" panose="020B0004020202020204" pitchFamily="34" charset="0"/>
              </a:rPr>
              <a:t>).</a:t>
            </a:r>
          </a:p>
        </p:txBody>
      </p:sp>
      <p:sp>
        <p:nvSpPr>
          <p:cNvPr id="7" name="Slide Number Placeholder 1">
            <a:extLst>
              <a:ext uri="{FF2B5EF4-FFF2-40B4-BE49-F238E27FC236}">
                <a16:creationId xmlns:a16="http://schemas.microsoft.com/office/drawing/2014/main" id="{7592BFF4-1A09-9421-D638-03CDD3D37C25}"/>
              </a:ext>
            </a:extLst>
          </p:cNvPr>
          <p:cNvSpPr>
            <a:spLocks noGrp="1"/>
          </p:cNvSpPr>
          <p:nvPr>
            <p:ph type="sldNum" sz="quarter" idx="12"/>
          </p:nvPr>
        </p:nvSpPr>
        <p:spPr>
          <a:xfrm>
            <a:off x="8414389" y="7191375"/>
            <a:ext cx="2133600" cy="365125"/>
          </a:xfrm>
        </p:spPr>
        <p:txBody>
          <a:bodyPr/>
          <a:lstStyle/>
          <a:p>
            <a:fld id="{B6F15528-21DE-4FAA-801E-634DDDAF4B2B}" type="slidenum">
              <a:rPr lang="en-US" smtClean="0"/>
              <a:pPr/>
              <a:t>6</a:t>
            </a:fld>
            <a:endParaRPr lang="en-US"/>
          </a:p>
        </p:txBody>
      </p:sp>
      <p:sp>
        <p:nvSpPr>
          <p:cNvPr id="9" name="Rectangle 8">
            <a:extLst>
              <a:ext uri="{FF2B5EF4-FFF2-40B4-BE49-F238E27FC236}">
                <a16:creationId xmlns:a16="http://schemas.microsoft.com/office/drawing/2014/main" id="{941014A4-8DAE-4F3B-09B7-1D1A02E013CB}"/>
              </a:ext>
            </a:extLst>
          </p:cNvPr>
          <p:cNvSpPr/>
          <p:nvPr/>
        </p:nvSpPr>
        <p:spPr>
          <a:xfrm>
            <a:off x="4103839" y="1722220"/>
            <a:ext cx="1701300" cy="732755"/>
          </a:xfrm>
          <a:prstGeom prst="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1" name="TextBox 38">
            <a:extLst>
              <a:ext uri="{FF2B5EF4-FFF2-40B4-BE49-F238E27FC236}">
                <a16:creationId xmlns:a16="http://schemas.microsoft.com/office/drawing/2014/main" id="{4271304D-D349-FFDC-5D53-FC7889963555}"/>
              </a:ext>
            </a:extLst>
          </p:cNvPr>
          <p:cNvSpPr txBox="1"/>
          <p:nvPr/>
        </p:nvSpPr>
        <p:spPr>
          <a:xfrm>
            <a:off x="3838371" y="2219973"/>
            <a:ext cx="2300121" cy="144848"/>
          </a:xfrm>
          <a:prstGeom prst="rect">
            <a:avLst/>
          </a:prstGeom>
        </p:spPr>
        <p:txBody>
          <a:bodyPr lIns="0" tIns="0" rIns="0" bIns="0" rtlCol="0" anchor="t">
            <a:spAutoFit/>
          </a:bodyPr>
          <a:lstStyle/>
          <a:p>
            <a:pPr algn="ctr" defTabSz="534650">
              <a:lnSpc>
                <a:spcPts val="1146"/>
              </a:lnSpc>
              <a:spcBef>
                <a:spcPct val="0"/>
              </a:spcBef>
            </a:pPr>
            <a:r>
              <a:rPr lang="en-US" sz="1100" b="1" dirty="0">
                <a:solidFill>
                  <a:srgbClr val="000000"/>
                </a:solidFill>
                <a:latin typeface="Aptos" panose="020B0004020202020204" pitchFamily="34" charset="0"/>
                <a:ea typeface="Canva Sans Bold"/>
                <a:cs typeface="Canva Sans Bold"/>
                <a:sym typeface="Canva Sans Bold"/>
              </a:rPr>
              <a:t>Review or Consultation</a:t>
            </a:r>
          </a:p>
        </p:txBody>
      </p:sp>
      <p:pic>
        <p:nvPicPr>
          <p:cNvPr id="17" name="Picture 16">
            <a:extLst>
              <a:ext uri="{FF2B5EF4-FFF2-40B4-BE49-F238E27FC236}">
                <a16:creationId xmlns:a16="http://schemas.microsoft.com/office/drawing/2014/main" id="{8DA56938-C68E-5C46-5787-FD2E0E70DC4D}"/>
              </a:ext>
            </a:extLst>
          </p:cNvPr>
          <p:cNvPicPr>
            <a:picLocks noChangeAspect="1"/>
          </p:cNvPicPr>
          <p:nvPr/>
        </p:nvPicPr>
        <p:blipFill>
          <a:blip r:embed="rId37"/>
          <a:stretch>
            <a:fillRect/>
          </a:stretch>
        </p:blipFill>
        <p:spPr>
          <a:xfrm>
            <a:off x="4692338" y="1766863"/>
            <a:ext cx="524301" cy="408467"/>
          </a:xfrm>
          <a:prstGeom prst="rect">
            <a:avLst/>
          </a:prstGeom>
        </p:spPr>
      </p:pic>
      <p:pic>
        <p:nvPicPr>
          <p:cNvPr id="31" name="Picture 30">
            <a:extLst>
              <a:ext uri="{FF2B5EF4-FFF2-40B4-BE49-F238E27FC236}">
                <a16:creationId xmlns:a16="http://schemas.microsoft.com/office/drawing/2014/main" id="{7BA5604E-247B-D71E-01B3-06479447D069}"/>
              </a:ext>
            </a:extLst>
          </p:cNvPr>
          <p:cNvPicPr>
            <a:picLocks noChangeAspect="1"/>
          </p:cNvPicPr>
          <p:nvPr/>
        </p:nvPicPr>
        <p:blipFill>
          <a:blip r:embed="rId38"/>
          <a:stretch>
            <a:fillRect/>
          </a:stretch>
        </p:blipFill>
        <p:spPr>
          <a:xfrm>
            <a:off x="8343038" y="1707530"/>
            <a:ext cx="1798476" cy="829128"/>
          </a:xfrm>
          <a:prstGeom prst="rect">
            <a:avLst/>
          </a:prstGeom>
        </p:spPr>
      </p:pic>
      <p:pic>
        <p:nvPicPr>
          <p:cNvPr id="30" name="Picture 29">
            <a:extLst>
              <a:ext uri="{FF2B5EF4-FFF2-40B4-BE49-F238E27FC236}">
                <a16:creationId xmlns:a16="http://schemas.microsoft.com/office/drawing/2014/main" id="{3E194F3D-C01F-6124-6C21-E4B3F16E6AF4}"/>
              </a:ext>
            </a:extLst>
          </p:cNvPr>
          <p:cNvPicPr>
            <a:picLocks noChangeAspect="1"/>
          </p:cNvPicPr>
          <p:nvPr/>
        </p:nvPicPr>
        <p:blipFill>
          <a:blip r:embed="rId37"/>
          <a:stretch>
            <a:fillRect/>
          </a:stretch>
        </p:blipFill>
        <p:spPr>
          <a:xfrm>
            <a:off x="9078425" y="1771840"/>
            <a:ext cx="524301" cy="408467"/>
          </a:xfrm>
          <a:prstGeom prst="rect">
            <a:avLst/>
          </a:prstGeom>
        </p:spPr>
      </p:pic>
      <p:sp>
        <p:nvSpPr>
          <p:cNvPr id="32" name="TextBox 38">
            <a:extLst>
              <a:ext uri="{FF2B5EF4-FFF2-40B4-BE49-F238E27FC236}">
                <a16:creationId xmlns:a16="http://schemas.microsoft.com/office/drawing/2014/main" id="{45F58646-9258-D44B-48AE-90499A592715}"/>
              </a:ext>
            </a:extLst>
          </p:cNvPr>
          <p:cNvSpPr txBox="1"/>
          <p:nvPr/>
        </p:nvSpPr>
        <p:spPr>
          <a:xfrm>
            <a:off x="8142269" y="2265371"/>
            <a:ext cx="2300121" cy="144848"/>
          </a:xfrm>
          <a:prstGeom prst="rect">
            <a:avLst/>
          </a:prstGeom>
        </p:spPr>
        <p:txBody>
          <a:bodyPr lIns="0" tIns="0" rIns="0" bIns="0" rtlCol="0" anchor="t">
            <a:spAutoFit/>
          </a:bodyPr>
          <a:lstStyle/>
          <a:p>
            <a:pPr algn="ctr" defTabSz="534650">
              <a:lnSpc>
                <a:spcPts val="1146"/>
              </a:lnSpc>
              <a:spcBef>
                <a:spcPct val="0"/>
              </a:spcBef>
            </a:pPr>
            <a:r>
              <a:rPr lang="en-US" sz="1100" b="1" dirty="0">
                <a:solidFill>
                  <a:srgbClr val="000000"/>
                </a:solidFill>
                <a:latin typeface="Aptos" panose="020B0004020202020204" pitchFamily="34" charset="0"/>
                <a:ea typeface="Canva Sans Bold"/>
                <a:cs typeface="Canva Sans Bold"/>
                <a:sym typeface="Canva Sans Bold"/>
              </a:rPr>
              <a:t>Review or Consultation</a:t>
            </a:r>
          </a:p>
        </p:txBody>
      </p:sp>
      <p:sp>
        <p:nvSpPr>
          <p:cNvPr id="36" name="TextBox 42">
            <a:extLst>
              <a:ext uri="{FF2B5EF4-FFF2-40B4-BE49-F238E27FC236}">
                <a16:creationId xmlns:a16="http://schemas.microsoft.com/office/drawing/2014/main" id="{D636D89B-3334-0650-DA19-B166A7090F2B}"/>
              </a:ext>
            </a:extLst>
          </p:cNvPr>
          <p:cNvSpPr txBox="1"/>
          <p:nvPr/>
        </p:nvSpPr>
        <p:spPr>
          <a:xfrm>
            <a:off x="3780711" y="2675092"/>
            <a:ext cx="6791651" cy="282385"/>
          </a:xfrm>
          <a:prstGeom prst="rect">
            <a:avLst/>
          </a:prstGeom>
        </p:spPr>
        <p:txBody>
          <a:bodyPr wrap="square" lIns="0" tIns="0" rIns="0" bIns="0" rtlCol="0" anchor="t">
            <a:spAutoFit/>
          </a:bodyPr>
          <a:lstStyle/>
          <a:p>
            <a:pPr algn="ctr" defTabSz="534650">
              <a:lnSpc>
                <a:spcPts val="1146"/>
              </a:lnSpc>
              <a:spcBef>
                <a:spcPct val="0"/>
              </a:spcBef>
            </a:pPr>
            <a:r>
              <a:rPr lang="en-US" sz="1000" b="1" dirty="0">
                <a:solidFill>
                  <a:srgbClr val="000000"/>
                </a:solidFill>
                <a:latin typeface="Aptos" panose="020B0004020202020204" pitchFamily="34" charset="0"/>
                <a:ea typeface="Canva Sans"/>
                <a:cs typeface="Canva Sans"/>
                <a:sym typeface="Canva Sans"/>
              </a:rPr>
              <a:t>Schedule review appointments as clinically relevant</a:t>
            </a:r>
            <a:r>
              <a:rPr lang="en-US" sz="1000" dirty="0">
                <a:solidFill>
                  <a:srgbClr val="000000"/>
                </a:solidFill>
                <a:latin typeface="Aptos" panose="020B0004020202020204" pitchFamily="34" charset="0"/>
                <a:ea typeface="Canva Sans"/>
                <a:cs typeface="Canva Sans"/>
                <a:sym typeface="Canva Sans"/>
              </a:rPr>
              <a:t>, </a:t>
            </a:r>
            <a:r>
              <a:rPr lang="en-US" sz="1000" u="sng" dirty="0">
                <a:solidFill>
                  <a:srgbClr val="000000"/>
                </a:solidFill>
                <a:latin typeface="Aptos" panose="020B0004020202020204" pitchFamily="34" charset="0"/>
                <a:ea typeface="Canva Sans"/>
                <a:cs typeface="Canva Sans"/>
                <a:sym typeface="Canva Sans"/>
              </a:rPr>
              <a:t>not more </a:t>
            </a:r>
            <a:r>
              <a:rPr lang="en-US" sz="1000" dirty="0">
                <a:solidFill>
                  <a:srgbClr val="000000"/>
                </a:solidFill>
                <a:latin typeface="Aptos" panose="020B0004020202020204" pitchFamily="34" charset="0"/>
                <a:ea typeface="Canva Sans"/>
                <a:cs typeface="Canva Sans"/>
                <a:sym typeface="Canva Sans"/>
              </a:rPr>
              <a:t>than once every 3-months, or within 4 weeks of the preparation of a MHTP unless in exceptional circumstances such as a significant change in their mental health condition. </a:t>
            </a:r>
          </a:p>
        </p:txBody>
      </p:sp>
      <p:sp>
        <p:nvSpPr>
          <p:cNvPr id="51" name="TextBox 41">
            <a:extLst>
              <a:ext uri="{FF2B5EF4-FFF2-40B4-BE49-F238E27FC236}">
                <a16:creationId xmlns:a16="http://schemas.microsoft.com/office/drawing/2014/main" id="{5AD066A2-2D3A-A28E-C40A-4BFABDC80CAA}"/>
              </a:ext>
            </a:extLst>
          </p:cNvPr>
          <p:cNvSpPr txBox="1"/>
          <p:nvPr/>
        </p:nvSpPr>
        <p:spPr>
          <a:xfrm>
            <a:off x="3679137" y="3050999"/>
            <a:ext cx="6698087" cy="423449"/>
          </a:xfrm>
          <a:prstGeom prst="rect">
            <a:avLst/>
          </a:prstGeom>
        </p:spPr>
        <p:txBody>
          <a:bodyPr wrap="square" lIns="0" tIns="0" rIns="0" bIns="0" rtlCol="0" anchor="t">
            <a:spAutoFit/>
          </a:bodyPr>
          <a:lstStyle/>
          <a:p>
            <a:pPr algn="ctr" defTabSz="534650">
              <a:lnSpc>
                <a:spcPts val="1146"/>
              </a:lnSpc>
            </a:pPr>
            <a:r>
              <a:rPr lang="en-US" sz="1000" b="1" dirty="0">
                <a:solidFill>
                  <a:srgbClr val="000000"/>
                </a:solidFill>
                <a:latin typeface="Aptos" panose="020B0004020202020204" pitchFamily="34" charset="0"/>
                <a:ea typeface="Canva Sans Bold"/>
                <a:cs typeface="Canva Sans Bold"/>
                <a:sym typeface="Canva Sans Bold"/>
              </a:rPr>
              <a:t>Return to referring practitioner for Review/ Consultation  </a:t>
            </a:r>
          </a:p>
          <a:p>
            <a:pPr algn="ctr" defTabSz="534650">
              <a:lnSpc>
                <a:spcPts val="1146"/>
              </a:lnSpc>
            </a:pPr>
            <a:r>
              <a:rPr lang="en-US" sz="1000" dirty="0">
                <a:solidFill>
                  <a:srgbClr val="000000"/>
                </a:solidFill>
                <a:latin typeface="Aptos" panose="020B0004020202020204" pitchFamily="34" charset="0"/>
                <a:ea typeface="Canva Sans Bold"/>
                <a:cs typeface="Canva Sans Bold"/>
                <a:sym typeface="Canva Sans Bold"/>
              </a:rPr>
              <a:t>On completion of  course of treatment, referring practitioner will assess if the patient needs a subsequent course of treatment. Use time tiered general attendance items </a:t>
            </a:r>
            <a:r>
              <a:rPr lang="en-US" sz="1000" b="1" dirty="0">
                <a:solidFill>
                  <a:srgbClr val="000000"/>
                </a:solidFill>
                <a:latin typeface="Aptos" panose="020B0004020202020204" pitchFamily="34" charset="0"/>
                <a:ea typeface="Canva Sans Bold"/>
                <a:cs typeface="Canva Sans Bold"/>
                <a:sym typeface="Canva Sans Bold"/>
              </a:rPr>
              <a:t>Level B,C, D, E</a:t>
            </a:r>
          </a:p>
        </p:txBody>
      </p:sp>
      <p:pic>
        <p:nvPicPr>
          <p:cNvPr id="53" name="Picture 52">
            <a:extLst>
              <a:ext uri="{FF2B5EF4-FFF2-40B4-BE49-F238E27FC236}">
                <a16:creationId xmlns:a16="http://schemas.microsoft.com/office/drawing/2014/main" id="{26F76CFC-FF47-F012-CA3C-688E8D6C5C9C}"/>
              </a:ext>
            </a:extLst>
          </p:cNvPr>
          <p:cNvPicPr>
            <a:picLocks noChangeAspect="1"/>
          </p:cNvPicPr>
          <p:nvPr/>
        </p:nvPicPr>
        <p:blipFill>
          <a:blip r:embed="rId39"/>
          <a:stretch>
            <a:fillRect/>
          </a:stretch>
        </p:blipFill>
        <p:spPr>
          <a:xfrm>
            <a:off x="3389229" y="2826245"/>
            <a:ext cx="438950" cy="432854"/>
          </a:xfrm>
          <a:prstGeom prst="rect">
            <a:avLst/>
          </a:prstGeom>
        </p:spPr>
      </p:pic>
      <p:sp>
        <p:nvSpPr>
          <p:cNvPr id="54" name="Rectangle 53">
            <a:extLst>
              <a:ext uri="{FF2B5EF4-FFF2-40B4-BE49-F238E27FC236}">
                <a16:creationId xmlns:a16="http://schemas.microsoft.com/office/drawing/2014/main" id="{F51BC237-7FD5-246E-CF86-AC57749682E4}"/>
              </a:ext>
            </a:extLst>
          </p:cNvPr>
          <p:cNvSpPr/>
          <p:nvPr/>
        </p:nvSpPr>
        <p:spPr>
          <a:xfrm>
            <a:off x="3120627" y="2538204"/>
            <a:ext cx="7468807" cy="969655"/>
          </a:xfrm>
          <a:prstGeom prst="rect">
            <a:avLst/>
          </a:prstGeom>
          <a:no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Rectangle: Rounded Corners 11">
            <a:extLst>
              <a:ext uri="{FF2B5EF4-FFF2-40B4-BE49-F238E27FC236}">
                <a16:creationId xmlns:a16="http://schemas.microsoft.com/office/drawing/2014/main" id="{CE692E11-4C10-20CD-51C7-D7EFB3E821D2}"/>
              </a:ext>
            </a:extLst>
          </p:cNvPr>
          <p:cNvSpPr/>
          <p:nvPr/>
        </p:nvSpPr>
        <p:spPr>
          <a:xfrm>
            <a:off x="199626" y="1264356"/>
            <a:ext cx="10372736" cy="393155"/>
          </a:xfrm>
          <a:prstGeom prst="roundRect">
            <a:avLst/>
          </a:prstGeom>
          <a:solidFill>
            <a:schemeClr val="accent5">
              <a:lumMod val="75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a:extLst>
              <a:ext uri="{FF2B5EF4-FFF2-40B4-BE49-F238E27FC236}">
                <a16:creationId xmlns:a16="http://schemas.microsoft.com/office/drawing/2014/main" id="{E075DD87-0367-4B59-C2DB-1EC1E82E0E74}"/>
              </a:ext>
            </a:extLst>
          </p:cNvPr>
          <p:cNvSpPr txBox="1"/>
          <p:nvPr/>
        </p:nvSpPr>
        <p:spPr>
          <a:xfrm>
            <a:off x="375181" y="1264356"/>
            <a:ext cx="10118593" cy="400110"/>
          </a:xfrm>
          <a:prstGeom prst="rect">
            <a:avLst/>
          </a:prstGeom>
          <a:noFill/>
        </p:spPr>
        <p:txBody>
          <a:bodyPr wrap="square" rtlCol="0">
            <a:spAutoFit/>
          </a:bodyPr>
          <a:lstStyle/>
          <a:p>
            <a:pPr algn="ctr"/>
            <a:r>
              <a:rPr lang="en-AU" dirty="0">
                <a:solidFill>
                  <a:schemeClr val="bg1"/>
                </a:solidFill>
                <a:latin typeface="Aptos" panose="020B0004020202020204" pitchFamily="34" charset="0"/>
              </a:rPr>
              <a:t>Prescribed Medical Practitioner who</a:t>
            </a:r>
            <a:r>
              <a:rPr lang="en-AU" sz="2000" dirty="0">
                <a:solidFill>
                  <a:schemeClr val="bg1"/>
                </a:solidFill>
                <a:latin typeface="Aptos" panose="020B0004020202020204" pitchFamily="34" charset="0"/>
              </a:rPr>
              <a:t> </a:t>
            </a:r>
            <a:r>
              <a:rPr lang="en-AU" sz="2000" b="1" u="sng" dirty="0">
                <a:solidFill>
                  <a:schemeClr val="bg1"/>
                </a:solidFill>
                <a:latin typeface="Aptos" panose="020B0004020202020204" pitchFamily="34" charset="0"/>
              </a:rPr>
              <a:t>has</a:t>
            </a:r>
            <a:r>
              <a:rPr lang="en-AU" sz="2000" dirty="0">
                <a:solidFill>
                  <a:schemeClr val="bg1"/>
                </a:solidFill>
                <a:latin typeface="Aptos" panose="020B0004020202020204" pitchFamily="34" charset="0"/>
              </a:rPr>
              <a:t> </a:t>
            </a:r>
            <a:r>
              <a:rPr lang="en-AU" dirty="0">
                <a:solidFill>
                  <a:schemeClr val="bg1"/>
                </a:solidFill>
                <a:latin typeface="Aptos" panose="020B0004020202020204" pitchFamily="34" charset="0"/>
              </a:rPr>
              <a:t>under</a:t>
            </a:r>
            <a:r>
              <a:rPr lang="en-US" dirty="0">
                <a:solidFill>
                  <a:schemeClr val="bg1"/>
                </a:solidFill>
                <a:latin typeface="Aptos" panose="020B0004020202020204" pitchFamily="34" charset="0"/>
              </a:rPr>
              <a:t>taken mental health skills training </a:t>
            </a:r>
            <a:endParaRPr lang="en-AU" dirty="0">
              <a:solidFill>
                <a:schemeClr val="bg1"/>
              </a:solidFill>
              <a:latin typeface="Aptos" panose="020B0004020202020204" pitchFamily="34" charset="0"/>
            </a:endParaRPr>
          </a:p>
        </p:txBody>
      </p:sp>
    </p:spTree>
    <p:extLst>
      <p:ext uri="{BB962C8B-B14F-4D97-AF65-F5344CB8AC3E}">
        <p14:creationId xmlns:p14="http://schemas.microsoft.com/office/powerpoint/2010/main" val="1538960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5270C-55D0-2159-6C9D-0E60D78720BA}"/>
            </a:ext>
          </a:extLst>
        </p:cNvPr>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F372EF8C-9E79-C09A-D469-92666A67E73B}"/>
              </a:ext>
            </a:extLst>
          </p:cNvPr>
          <p:cNvSpPr/>
          <p:nvPr/>
        </p:nvSpPr>
        <p:spPr>
          <a:xfrm>
            <a:off x="199626" y="1264356"/>
            <a:ext cx="10372736" cy="393155"/>
          </a:xfrm>
          <a:prstGeom prst="roundRect">
            <a:avLst/>
          </a:prstGeom>
          <a:solidFill>
            <a:schemeClr val="accent5">
              <a:lumMod val="5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Rectangle 49">
            <a:extLst>
              <a:ext uri="{FF2B5EF4-FFF2-40B4-BE49-F238E27FC236}">
                <a16:creationId xmlns:a16="http://schemas.microsoft.com/office/drawing/2014/main" id="{9A0F7185-C56E-520D-01FF-8B014A317A69}"/>
              </a:ext>
            </a:extLst>
          </p:cNvPr>
          <p:cNvSpPr/>
          <p:nvPr/>
        </p:nvSpPr>
        <p:spPr>
          <a:xfrm>
            <a:off x="635781" y="1737083"/>
            <a:ext cx="1701300" cy="970761"/>
          </a:xfrm>
          <a:prstGeom prst="rect">
            <a:avLst/>
          </a:prstGeom>
          <a:solidFill>
            <a:schemeClr val="accent4">
              <a:lumMod val="20000"/>
              <a:lumOff val="80000"/>
            </a:schemeClr>
          </a:solidFill>
          <a:ln>
            <a:solidFill>
              <a:schemeClr val="accent4">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6" name="Rectangle 45">
            <a:extLst>
              <a:ext uri="{FF2B5EF4-FFF2-40B4-BE49-F238E27FC236}">
                <a16:creationId xmlns:a16="http://schemas.microsoft.com/office/drawing/2014/main" id="{99BA326A-BBAA-E4FD-AB68-39F9660F77FC}"/>
              </a:ext>
            </a:extLst>
          </p:cNvPr>
          <p:cNvSpPr/>
          <p:nvPr/>
        </p:nvSpPr>
        <p:spPr>
          <a:xfrm>
            <a:off x="122554" y="3610035"/>
            <a:ext cx="10466880" cy="3310801"/>
          </a:xfrm>
          <a:prstGeom prst="rect">
            <a:avLst/>
          </a:prstGeom>
          <a:solidFill>
            <a:schemeClr val="accent4">
              <a:lumMod val="20000"/>
              <a:lumOff val="80000"/>
            </a:schemeClr>
          </a:solidFill>
          <a:ln>
            <a:solidFill>
              <a:schemeClr val="accent4">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dirty="0"/>
              <a:t> </a:t>
            </a:r>
          </a:p>
        </p:txBody>
      </p:sp>
      <p:sp>
        <p:nvSpPr>
          <p:cNvPr id="3" name="Freeform 3">
            <a:extLst>
              <a:ext uri="{FF2B5EF4-FFF2-40B4-BE49-F238E27FC236}">
                <a16:creationId xmlns:a16="http://schemas.microsoft.com/office/drawing/2014/main" id="{BBC64747-019C-7F34-5213-29B30B03F0D2}"/>
              </a:ext>
            </a:extLst>
          </p:cNvPr>
          <p:cNvSpPr/>
          <p:nvPr/>
        </p:nvSpPr>
        <p:spPr>
          <a:xfrm>
            <a:off x="1915689" y="3619635"/>
            <a:ext cx="452645" cy="453590"/>
          </a:xfrm>
          <a:custGeom>
            <a:avLst/>
            <a:gdLst/>
            <a:ahLst/>
            <a:cxnLst/>
            <a:rect l="l" t="t" r="r" b="b"/>
            <a:pathLst>
              <a:path w="774120" h="775736">
                <a:moveTo>
                  <a:pt x="0" y="0"/>
                </a:moveTo>
                <a:lnTo>
                  <a:pt x="774120" y="0"/>
                </a:lnTo>
                <a:lnTo>
                  <a:pt x="774120" y="775737"/>
                </a:lnTo>
                <a:lnTo>
                  <a:pt x="0" y="7757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534650"/>
            <a:endParaRPr lang="en-AU" sz="1052" dirty="0">
              <a:solidFill>
                <a:prstClr val="black"/>
              </a:solidFill>
              <a:latin typeface="Calibri"/>
            </a:endParaRPr>
          </a:p>
        </p:txBody>
      </p:sp>
      <p:sp>
        <p:nvSpPr>
          <p:cNvPr id="4" name="Freeform 4">
            <a:extLst>
              <a:ext uri="{FF2B5EF4-FFF2-40B4-BE49-F238E27FC236}">
                <a16:creationId xmlns:a16="http://schemas.microsoft.com/office/drawing/2014/main" id="{866AA075-26F2-A64E-DE37-00B2F26E4735}"/>
              </a:ext>
            </a:extLst>
          </p:cNvPr>
          <p:cNvSpPr/>
          <p:nvPr/>
        </p:nvSpPr>
        <p:spPr>
          <a:xfrm>
            <a:off x="4925329" y="3621705"/>
            <a:ext cx="523152" cy="405007"/>
          </a:xfrm>
          <a:custGeom>
            <a:avLst/>
            <a:gdLst/>
            <a:ahLst/>
            <a:cxnLst/>
            <a:rect l="l" t="t" r="r" b="b"/>
            <a:pathLst>
              <a:path w="894702" h="692649">
                <a:moveTo>
                  <a:pt x="0" y="0"/>
                </a:moveTo>
                <a:lnTo>
                  <a:pt x="894702" y="0"/>
                </a:lnTo>
                <a:lnTo>
                  <a:pt x="894702" y="692649"/>
                </a:lnTo>
                <a:lnTo>
                  <a:pt x="0" y="69264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534650"/>
            <a:endParaRPr lang="en-AU" sz="1052">
              <a:solidFill>
                <a:prstClr val="black"/>
              </a:solidFill>
              <a:latin typeface="Calibri"/>
            </a:endParaRPr>
          </a:p>
        </p:txBody>
      </p:sp>
      <p:sp>
        <p:nvSpPr>
          <p:cNvPr id="5" name="Freeform 5">
            <a:extLst>
              <a:ext uri="{FF2B5EF4-FFF2-40B4-BE49-F238E27FC236}">
                <a16:creationId xmlns:a16="http://schemas.microsoft.com/office/drawing/2014/main" id="{EC03B6BC-C348-0D79-1C6E-90DB7B322B48}"/>
              </a:ext>
            </a:extLst>
          </p:cNvPr>
          <p:cNvSpPr/>
          <p:nvPr/>
        </p:nvSpPr>
        <p:spPr>
          <a:xfrm>
            <a:off x="7002388" y="3699132"/>
            <a:ext cx="619233" cy="396825"/>
          </a:xfrm>
          <a:custGeom>
            <a:avLst/>
            <a:gdLst/>
            <a:ahLst/>
            <a:cxnLst/>
            <a:rect l="l" t="t" r="r" b="b"/>
            <a:pathLst>
              <a:path w="1059021" h="678656">
                <a:moveTo>
                  <a:pt x="0" y="0"/>
                </a:moveTo>
                <a:lnTo>
                  <a:pt x="1059021" y="0"/>
                </a:lnTo>
                <a:lnTo>
                  <a:pt x="1059021" y="678656"/>
                </a:lnTo>
                <a:lnTo>
                  <a:pt x="0" y="6786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534650"/>
            <a:endParaRPr lang="en-AU" sz="1052">
              <a:solidFill>
                <a:prstClr val="black"/>
              </a:solidFill>
              <a:latin typeface="Calibri"/>
            </a:endParaRPr>
          </a:p>
        </p:txBody>
      </p:sp>
      <p:sp>
        <p:nvSpPr>
          <p:cNvPr id="6" name="Freeform 6">
            <a:extLst>
              <a:ext uri="{FF2B5EF4-FFF2-40B4-BE49-F238E27FC236}">
                <a16:creationId xmlns:a16="http://schemas.microsoft.com/office/drawing/2014/main" id="{6C7027FE-95AB-7816-7A51-A289502217D2}"/>
              </a:ext>
            </a:extLst>
          </p:cNvPr>
          <p:cNvSpPr/>
          <p:nvPr/>
        </p:nvSpPr>
        <p:spPr>
          <a:xfrm>
            <a:off x="9275434" y="3716417"/>
            <a:ext cx="439722" cy="356808"/>
          </a:xfrm>
          <a:custGeom>
            <a:avLst/>
            <a:gdLst/>
            <a:ahLst/>
            <a:cxnLst/>
            <a:rect l="l" t="t" r="r" b="b"/>
            <a:pathLst>
              <a:path w="752018" h="672116">
                <a:moveTo>
                  <a:pt x="0" y="0"/>
                </a:moveTo>
                <a:lnTo>
                  <a:pt x="752019" y="0"/>
                </a:lnTo>
                <a:lnTo>
                  <a:pt x="752019" y="672117"/>
                </a:lnTo>
                <a:lnTo>
                  <a:pt x="0" y="67211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534650"/>
            <a:endParaRPr lang="en-AU" sz="1052">
              <a:solidFill>
                <a:prstClr val="black"/>
              </a:solidFill>
              <a:latin typeface="Calibri"/>
            </a:endParaRPr>
          </a:p>
        </p:txBody>
      </p:sp>
      <p:sp>
        <p:nvSpPr>
          <p:cNvPr id="8" name="Freeform 8">
            <a:extLst>
              <a:ext uri="{FF2B5EF4-FFF2-40B4-BE49-F238E27FC236}">
                <a16:creationId xmlns:a16="http://schemas.microsoft.com/office/drawing/2014/main" id="{E35DEB78-2221-D63C-F49B-02D8FE4F2A51}"/>
              </a:ext>
            </a:extLst>
          </p:cNvPr>
          <p:cNvSpPr/>
          <p:nvPr/>
        </p:nvSpPr>
        <p:spPr>
          <a:xfrm>
            <a:off x="7439892" y="297521"/>
            <a:ext cx="3002498" cy="689739"/>
          </a:xfrm>
          <a:custGeom>
            <a:avLst/>
            <a:gdLst/>
            <a:ahLst/>
            <a:cxnLst/>
            <a:rect l="l" t="t" r="r" b="b"/>
            <a:pathLst>
              <a:path w="4488543" h="984680">
                <a:moveTo>
                  <a:pt x="0" y="0"/>
                </a:moveTo>
                <a:lnTo>
                  <a:pt x="4488544" y="0"/>
                </a:lnTo>
                <a:lnTo>
                  <a:pt x="4488544" y="984680"/>
                </a:lnTo>
                <a:lnTo>
                  <a:pt x="0" y="984680"/>
                </a:lnTo>
                <a:lnTo>
                  <a:pt x="0" y="0"/>
                </a:lnTo>
                <a:close/>
              </a:path>
            </a:pathLst>
          </a:custGeom>
          <a:blipFill>
            <a:blip r:embed="rId10"/>
            <a:stretch>
              <a:fillRect l="-47236" t="-18983" r="-6306"/>
            </a:stretch>
          </a:blipFill>
        </p:spPr>
        <p:txBody>
          <a:bodyPr/>
          <a:lstStyle/>
          <a:p>
            <a:pPr defTabSz="534650"/>
            <a:endParaRPr lang="en-AU" sz="1052">
              <a:solidFill>
                <a:prstClr val="black"/>
              </a:solidFill>
              <a:latin typeface="Calibri"/>
            </a:endParaRPr>
          </a:p>
        </p:txBody>
      </p:sp>
      <p:sp>
        <p:nvSpPr>
          <p:cNvPr id="14" name="Freeform 14">
            <a:extLst>
              <a:ext uri="{FF2B5EF4-FFF2-40B4-BE49-F238E27FC236}">
                <a16:creationId xmlns:a16="http://schemas.microsoft.com/office/drawing/2014/main" id="{F473AD54-0DF0-974C-88DD-8EFFCEDCD418}"/>
              </a:ext>
            </a:extLst>
          </p:cNvPr>
          <p:cNvSpPr/>
          <p:nvPr/>
        </p:nvSpPr>
        <p:spPr>
          <a:xfrm>
            <a:off x="1260109" y="1812203"/>
            <a:ext cx="452645" cy="453590"/>
          </a:xfrm>
          <a:custGeom>
            <a:avLst/>
            <a:gdLst/>
            <a:ahLst/>
            <a:cxnLst/>
            <a:rect l="l" t="t" r="r" b="b"/>
            <a:pathLst>
              <a:path w="774120" h="775736">
                <a:moveTo>
                  <a:pt x="0" y="0"/>
                </a:moveTo>
                <a:lnTo>
                  <a:pt x="774120" y="0"/>
                </a:lnTo>
                <a:lnTo>
                  <a:pt x="774120" y="775736"/>
                </a:lnTo>
                <a:lnTo>
                  <a:pt x="0" y="7757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534650"/>
            <a:endParaRPr lang="en-AU" sz="1052">
              <a:solidFill>
                <a:prstClr val="black"/>
              </a:solidFill>
              <a:latin typeface="Calibri"/>
            </a:endParaRPr>
          </a:p>
        </p:txBody>
      </p:sp>
      <p:sp>
        <p:nvSpPr>
          <p:cNvPr id="15" name="Freeform 15">
            <a:extLst>
              <a:ext uri="{FF2B5EF4-FFF2-40B4-BE49-F238E27FC236}">
                <a16:creationId xmlns:a16="http://schemas.microsoft.com/office/drawing/2014/main" id="{4562EEFC-1442-DB78-A255-9EE5E8A72458}"/>
              </a:ext>
            </a:extLst>
          </p:cNvPr>
          <p:cNvSpPr/>
          <p:nvPr/>
        </p:nvSpPr>
        <p:spPr>
          <a:xfrm>
            <a:off x="2459064" y="2074585"/>
            <a:ext cx="704921" cy="382419"/>
          </a:xfrm>
          <a:custGeom>
            <a:avLst/>
            <a:gdLst/>
            <a:ahLst/>
            <a:cxnLst/>
            <a:rect l="l" t="t" r="r" b="b"/>
            <a:pathLst>
              <a:path w="1205565" h="654019">
                <a:moveTo>
                  <a:pt x="0" y="0"/>
                </a:moveTo>
                <a:lnTo>
                  <a:pt x="1205565" y="0"/>
                </a:lnTo>
                <a:lnTo>
                  <a:pt x="1205565" y="654019"/>
                </a:lnTo>
                <a:lnTo>
                  <a:pt x="0" y="65401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defTabSz="534650"/>
            <a:endParaRPr lang="en-AU" sz="1052">
              <a:solidFill>
                <a:prstClr val="black"/>
              </a:solidFill>
              <a:latin typeface="Calibri"/>
            </a:endParaRPr>
          </a:p>
        </p:txBody>
      </p:sp>
      <p:sp>
        <p:nvSpPr>
          <p:cNvPr id="16" name="Freeform 16">
            <a:extLst>
              <a:ext uri="{FF2B5EF4-FFF2-40B4-BE49-F238E27FC236}">
                <a16:creationId xmlns:a16="http://schemas.microsoft.com/office/drawing/2014/main" id="{B108EDBF-DD14-D286-B1F3-820698A87F85}"/>
              </a:ext>
            </a:extLst>
          </p:cNvPr>
          <p:cNvSpPr/>
          <p:nvPr/>
        </p:nvSpPr>
        <p:spPr>
          <a:xfrm>
            <a:off x="6855030" y="1795978"/>
            <a:ext cx="683422" cy="588312"/>
          </a:xfrm>
          <a:custGeom>
            <a:avLst/>
            <a:gdLst/>
            <a:ahLst/>
            <a:cxnLst/>
            <a:rect l="l" t="t" r="r" b="b"/>
            <a:pathLst>
              <a:path w="1168798" h="1006140">
                <a:moveTo>
                  <a:pt x="0" y="0"/>
                </a:moveTo>
                <a:lnTo>
                  <a:pt x="1168797" y="0"/>
                </a:lnTo>
                <a:lnTo>
                  <a:pt x="1168797" y="1006140"/>
                </a:lnTo>
                <a:lnTo>
                  <a:pt x="0" y="100614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defTabSz="534650"/>
            <a:endParaRPr lang="en-AU" sz="1052" dirty="0">
              <a:solidFill>
                <a:prstClr val="black"/>
              </a:solidFill>
              <a:latin typeface="Calibri"/>
            </a:endParaRPr>
          </a:p>
        </p:txBody>
      </p:sp>
      <p:sp>
        <p:nvSpPr>
          <p:cNvPr id="21" name="Freeform 21">
            <a:extLst>
              <a:ext uri="{FF2B5EF4-FFF2-40B4-BE49-F238E27FC236}">
                <a16:creationId xmlns:a16="http://schemas.microsoft.com/office/drawing/2014/main" id="{4F20D3B1-DC0B-EECF-22C3-B453FECDF771}"/>
              </a:ext>
            </a:extLst>
          </p:cNvPr>
          <p:cNvSpPr/>
          <p:nvPr/>
        </p:nvSpPr>
        <p:spPr>
          <a:xfrm>
            <a:off x="103966" y="1737083"/>
            <a:ext cx="464436" cy="1062579"/>
          </a:xfrm>
          <a:custGeom>
            <a:avLst/>
            <a:gdLst/>
            <a:ahLst/>
            <a:cxnLst/>
            <a:rect l="l" t="t" r="r" b="b"/>
            <a:pathLst>
              <a:path w="794284" h="1817238">
                <a:moveTo>
                  <a:pt x="0" y="0"/>
                </a:moveTo>
                <a:lnTo>
                  <a:pt x="794285" y="0"/>
                </a:lnTo>
                <a:lnTo>
                  <a:pt x="794285" y="1817238"/>
                </a:lnTo>
                <a:lnTo>
                  <a:pt x="0" y="1817238"/>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defTabSz="534650"/>
            <a:endParaRPr lang="en-AU" sz="1052">
              <a:solidFill>
                <a:prstClr val="black"/>
              </a:solidFill>
              <a:latin typeface="Calibri"/>
            </a:endParaRPr>
          </a:p>
        </p:txBody>
      </p:sp>
      <p:sp>
        <p:nvSpPr>
          <p:cNvPr id="22" name="TextBox 22">
            <a:extLst>
              <a:ext uri="{FF2B5EF4-FFF2-40B4-BE49-F238E27FC236}">
                <a16:creationId xmlns:a16="http://schemas.microsoft.com/office/drawing/2014/main" id="{4076180F-09B4-E44D-F45D-209BAED6BBF2}"/>
              </a:ext>
            </a:extLst>
          </p:cNvPr>
          <p:cNvSpPr txBox="1"/>
          <p:nvPr/>
        </p:nvSpPr>
        <p:spPr>
          <a:xfrm>
            <a:off x="336184" y="4192920"/>
            <a:ext cx="3101797" cy="144848"/>
          </a:xfrm>
          <a:prstGeom prst="rect">
            <a:avLst/>
          </a:prstGeom>
        </p:spPr>
        <p:txBody>
          <a:bodyPr wrap="square" lIns="0" tIns="0" rIns="0" bIns="0" rtlCol="0" anchor="t">
            <a:spAutoFit/>
          </a:bodyPr>
          <a:lstStyle/>
          <a:p>
            <a:pPr algn="ctr" defTabSz="534650">
              <a:lnSpc>
                <a:spcPts val="1146"/>
              </a:lnSpc>
              <a:spcBef>
                <a:spcPct val="0"/>
              </a:spcBef>
            </a:pPr>
            <a:r>
              <a:rPr lang="en-US" sz="1100" b="1" dirty="0">
                <a:solidFill>
                  <a:srgbClr val="000000"/>
                </a:solidFill>
                <a:latin typeface="Aptos" panose="020B0004020202020204" pitchFamily="34" charset="0"/>
                <a:ea typeface="Canva Sans Bold"/>
                <a:cs typeface="Canva Sans Bold"/>
                <a:sym typeface="Canva Sans Bold"/>
              </a:rPr>
              <a:t>Mental Health Treatment Plan (MHTP</a:t>
            </a:r>
            <a:r>
              <a:rPr lang="en-US" sz="1050" b="1" dirty="0">
                <a:solidFill>
                  <a:schemeClr val="accent1">
                    <a:lumMod val="75000"/>
                  </a:schemeClr>
                </a:solidFill>
                <a:latin typeface="Aptos" panose="020B0004020202020204" pitchFamily="34" charset="0"/>
                <a:ea typeface="Canva Sans Bold"/>
                <a:cs typeface="Canva Sans Bold"/>
                <a:sym typeface="Canva Sans Bold"/>
              </a:rPr>
              <a:t>)  </a:t>
            </a:r>
            <a:r>
              <a:rPr lang="en-US" sz="1050" b="1" dirty="0">
                <a:solidFill>
                  <a:schemeClr val="accent1">
                    <a:lumMod val="75000"/>
                  </a:schemeClr>
                </a:solidFill>
                <a:latin typeface="Aptos" panose="020B0004020202020204" pitchFamily="34" charset="0"/>
                <a:ea typeface="Canva Sans Bold"/>
                <a:cs typeface="Canva Sans Bold"/>
                <a:sym typeface="Canva Sans Bold"/>
                <a:hlinkClick r:id="rId17">
                  <a:extLst>
                    <a:ext uri="{A12FA001-AC4F-418D-AE19-62706E023703}">
                      <ahyp:hlinkClr xmlns:ahyp="http://schemas.microsoft.com/office/drawing/2018/hyperlinkcolor" val="tx"/>
                    </a:ext>
                  </a:extLst>
                </a:hlinkClick>
              </a:rPr>
              <a:t>AN .0.56</a:t>
            </a:r>
            <a:endParaRPr lang="en-US" sz="1000" b="1" dirty="0">
              <a:solidFill>
                <a:schemeClr val="accent1">
                  <a:lumMod val="75000"/>
                </a:schemeClr>
              </a:solidFill>
              <a:latin typeface="Aptos" panose="020B0004020202020204" pitchFamily="34" charset="0"/>
              <a:ea typeface="Canva Sans Bold"/>
              <a:cs typeface="Canva Sans Bold"/>
              <a:sym typeface="Canva Sans Bold"/>
            </a:endParaRPr>
          </a:p>
        </p:txBody>
      </p:sp>
      <p:sp>
        <p:nvSpPr>
          <p:cNvPr id="23" name="TextBox 23">
            <a:extLst>
              <a:ext uri="{FF2B5EF4-FFF2-40B4-BE49-F238E27FC236}">
                <a16:creationId xmlns:a16="http://schemas.microsoft.com/office/drawing/2014/main" id="{44E22089-E267-27CD-702C-23FE955B2CF1}"/>
              </a:ext>
            </a:extLst>
          </p:cNvPr>
          <p:cNvSpPr txBox="1"/>
          <p:nvPr/>
        </p:nvSpPr>
        <p:spPr>
          <a:xfrm>
            <a:off x="4054995" y="4182709"/>
            <a:ext cx="2263819" cy="144848"/>
          </a:xfrm>
          <a:prstGeom prst="rect">
            <a:avLst/>
          </a:prstGeom>
        </p:spPr>
        <p:txBody>
          <a:bodyPr wrap="square" lIns="0" tIns="0" rIns="0" bIns="0" rtlCol="0" anchor="t">
            <a:spAutoFit/>
          </a:bodyPr>
          <a:lstStyle/>
          <a:p>
            <a:pPr algn="ctr" defTabSz="534650">
              <a:lnSpc>
                <a:spcPts val="1146"/>
              </a:lnSpc>
              <a:spcBef>
                <a:spcPct val="0"/>
              </a:spcBef>
            </a:pPr>
            <a:r>
              <a:rPr lang="en-US" sz="1100" b="1" dirty="0">
                <a:solidFill>
                  <a:srgbClr val="000000"/>
                </a:solidFill>
                <a:latin typeface="Aptos" panose="020B0004020202020204" pitchFamily="34" charset="0"/>
                <a:ea typeface="Canva Sans Bold"/>
                <a:cs typeface="Canva Sans Bold"/>
                <a:sym typeface="Canva Sans Bold"/>
              </a:rPr>
              <a:t>Review or Consultation  </a:t>
            </a:r>
            <a:r>
              <a:rPr lang="en-US" sz="1050" b="1" dirty="0">
                <a:solidFill>
                  <a:schemeClr val="accent1">
                    <a:lumMod val="75000"/>
                  </a:schemeClr>
                </a:solidFill>
                <a:latin typeface="Aptos" panose="020B0004020202020204" pitchFamily="34" charset="0"/>
                <a:ea typeface="Canva Sans Bold"/>
                <a:cs typeface="Canva Sans Bold"/>
                <a:sym typeface="Canva Sans Bold"/>
                <a:hlinkClick r:id="rId18">
                  <a:extLst>
                    <a:ext uri="{A12FA001-AC4F-418D-AE19-62706E023703}">
                      <ahyp:hlinkClr xmlns:ahyp="http://schemas.microsoft.com/office/drawing/2018/hyperlinkcolor" val="tx"/>
                    </a:ext>
                  </a:extLst>
                </a:hlinkClick>
              </a:rPr>
              <a:t>MN. 6.3 </a:t>
            </a:r>
            <a:endParaRPr lang="en-US" sz="1050" b="1" dirty="0">
              <a:solidFill>
                <a:schemeClr val="accent1">
                  <a:lumMod val="75000"/>
                </a:schemeClr>
              </a:solidFill>
              <a:latin typeface="Aptos" panose="020B0004020202020204" pitchFamily="34" charset="0"/>
              <a:ea typeface="Canva Sans Bold"/>
              <a:cs typeface="Canva Sans Bold"/>
              <a:sym typeface="Canva Sans Bold"/>
            </a:endParaRPr>
          </a:p>
        </p:txBody>
      </p:sp>
      <p:sp>
        <p:nvSpPr>
          <p:cNvPr id="24" name="TextBox 24">
            <a:extLst>
              <a:ext uri="{FF2B5EF4-FFF2-40B4-BE49-F238E27FC236}">
                <a16:creationId xmlns:a16="http://schemas.microsoft.com/office/drawing/2014/main" id="{E79D0F15-7914-3120-474A-0471A5B2E61B}"/>
              </a:ext>
            </a:extLst>
          </p:cNvPr>
          <p:cNvSpPr txBox="1"/>
          <p:nvPr/>
        </p:nvSpPr>
        <p:spPr>
          <a:xfrm>
            <a:off x="6505241" y="4159082"/>
            <a:ext cx="1525745" cy="144848"/>
          </a:xfrm>
          <a:prstGeom prst="rect">
            <a:avLst/>
          </a:prstGeom>
        </p:spPr>
        <p:txBody>
          <a:bodyPr lIns="0" tIns="0" rIns="0" bIns="0" rtlCol="0" anchor="t">
            <a:spAutoFit/>
          </a:bodyPr>
          <a:lstStyle/>
          <a:p>
            <a:pPr algn="ctr" defTabSz="534650">
              <a:lnSpc>
                <a:spcPts val="1146"/>
              </a:lnSpc>
              <a:spcBef>
                <a:spcPct val="0"/>
              </a:spcBef>
            </a:pPr>
            <a:r>
              <a:rPr lang="en-US" sz="1100" b="1" dirty="0">
                <a:solidFill>
                  <a:srgbClr val="000000"/>
                </a:solidFill>
                <a:latin typeface="Aptos" panose="020B0004020202020204" pitchFamily="34" charset="0"/>
                <a:ea typeface="Canva Sans Bold"/>
                <a:cs typeface="Canva Sans Bold"/>
                <a:sym typeface="Canva Sans Bold"/>
              </a:rPr>
              <a:t>Case Conference</a:t>
            </a:r>
          </a:p>
        </p:txBody>
      </p:sp>
      <p:sp>
        <p:nvSpPr>
          <p:cNvPr id="25" name="TextBox 25">
            <a:extLst>
              <a:ext uri="{FF2B5EF4-FFF2-40B4-BE49-F238E27FC236}">
                <a16:creationId xmlns:a16="http://schemas.microsoft.com/office/drawing/2014/main" id="{20AE5B98-3EC6-B268-1D62-1ED2CF722FD5}"/>
              </a:ext>
            </a:extLst>
          </p:cNvPr>
          <p:cNvSpPr txBox="1"/>
          <p:nvPr/>
        </p:nvSpPr>
        <p:spPr>
          <a:xfrm>
            <a:off x="8480482" y="4159082"/>
            <a:ext cx="2013292" cy="144848"/>
          </a:xfrm>
          <a:prstGeom prst="rect">
            <a:avLst/>
          </a:prstGeom>
        </p:spPr>
        <p:txBody>
          <a:bodyPr wrap="square" lIns="0" tIns="0" rIns="0" bIns="0" rtlCol="0" anchor="t">
            <a:spAutoFit/>
          </a:bodyPr>
          <a:lstStyle/>
          <a:p>
            <a:pPr algn="ctr" defTabSz="534650">
              <a:lnSpc>
                <a:spcPts val="1146"/>
              </a:lnSpc>
              <a:spcBef>
                <a:spcPct val="0"/>
              </a:spcBef>
            </a:pPr>
            <a:r>
              <a:rPr lang="en-US" sz="1100" b="1" dirty="0">
                <a:solidFill>
                  <a:srgbClr val="000000"/>
                </a:solidFill>
                <a:latin typeface="Aptos" panose="020B0004020202020204" pitchFamily="34" charset="0"/>
                <a:ea typeface="Canva Sans Bold"/>
                <a:cs typeface="Canva Sans Bold"/>
                <a:sym typeface="Canva Sans Bold"/>
              </a:rPr>
              <a:t>Family and Carer Participation</a:t>
            </a:r>
          </a:p>
        </p:txBody>
      </p:sp>
      <p:sp>
        <p:nvSpPr>
          <p:cNvPr id="26" name="TextBox 26">
            <a:extLst>
              <a:ext uri="{FF2B5EF4-FFF2-40B4-BE49-F238E27FC236}">
                <a16:creationId xmlns:a16="http://schemas.microsoft.com/office/drawing/2014/main" id="{B1C8D241-F855-316D-8DC6-5AFE61C43D97}"/>
              </a:ext>
            </a:extLst>
          </p:cNvPr>
          <p:cNvSpPr txBox="1"/>
          <p:nvPr/>
        </p:nvSpPr>
        <p:spPr>
          <a:xfrm>
            <a:off x="208308" y="4394789"/>
            <a:ext cx="3520436" cy="282385"/>
          </a:xfrm>
          <a:prstGeom prst="rect">
            <a:avLst/>
          </a:prstGeom>
        </p:spPr>
        <p:txBody>
          <a:bodyPr wrap="square" lIns="0" tIns="0" rIns="0" bIns="0" rtlCol="0" anchor="t">
            <a:spAutoFit/>
          </a:bodyPr>
          <a:lstStyle/>
          <a:p>
            <a:pPr algn="just" defTabSz="534650">
              <a:lnSpc>
                <a:spcPts val="1146"/>
              </a:lnSpc>
              <a:spcBef>
                <a:spcPct val="0"/>
              </a:spcBef>
            </a:pPr>
            <a:r>
              <a:rPr lang="en-US" sz="1000" b="1" dirty="0">
                <a:solidFill>
                  <a:srgbClr val="000000"/>
                </a:solidFill>
                <a:latin typeface="Aptos"/>
                <a:ea typeface="Canva Sans Bold"/>
                <a:cs typeface="Canva Sans Bold"/>
                <a:sym typeface="Canva Sans Bold"/>
              </a:rPr>
              <a:t>Face-to-Face</a:t>
            </a:r>
            <a:r>
              <a:rPr lang="en-US" sz="1000" dirty="0">
                <a:solidFill>
                  <a:srgbClr val="000000"/>
                </a:solidFill>
                <a:latin typeface="Aptos"/>
                <a:ea typeface="Canva Sans"/>
                <a:cs typeface="Canva Sans"/>
                <a:sym typeface="Canva Sans"/>
              </a:rPr>
              <a:t> items by a PMP who</a:t>
            </a:r>
            <a:r>
              <a:rPr lang="en-US" sz="1000" b="1" dirty="0">
                <a:solidFill>
                  <a:srgbClr val="000000"/>
                </a:solidFill>
                <a:latin typeface="Aptos"/>
                <a:ea typeface="Canva Sans Bold"/>
                <a:cs typeface="Canva Sans Bold"/>
                <a:sym typeface="Canva Sans Bold"/>
              </a:rPr>
              <a:t> has</a:t>
            </a:r>
            <a:r>
              <a:rPr lang="en-US" sz="1000" b="1" dirty="0">
                <a:solidFill>
                  <a:srgbClr val="000000"/>
                </a:solidFill>
                <a:latin typeface="Aptos"/>
                <a:ea typeface="Canva Sans"/>
                <a:cs typeface="Canva Sans"/>
                <a:sym typeface="Canva Sans"/>
              </a:rPr>
              <a:t> not</a:t>
            </a:r>
            <a:r>
              <a:rPr lang="en-US" sz="1000" dirty="0">
                <a:solidFill>
                  <a:srgbClr val="000000"/>
                </a:solidFill>
                <a:latin typeface="Aptos"/>
                <a:ea typeface="Canva Sans"/>
                <a:cs typeface="Canva Sans"/>
                <a:sym typeface="Canva Sans"/>
              </a:rPr>
              <a:t> undertaken mental health skills training </a:t>
            </a:r>
            <a:r>
              <a:rPr lang="en-US" sz="1000" b="1" dirty="0">
                <a:solidFill>
                  <a:srgbClr val="000000"/>
                </a:solidFill>
                <a:latin typeface="Aptos"/>
                <a:ea typeface="Canva Sans"/>
                <a:cs typeface="Canva Sans"/>
                <a:sym typeface="Canva Sans"/>
              </a:rPr>
              <a:t>MBS</a:t>
            </a:r>
            <a:r>
              <a:rPr lang="en-US" sz="1000" dirty="0">
                <a:solidFill>
                  <a:srgbClr val="000000"/>
                </a:solidFill>
                <a:latin typeface="Aptos"/>
                <a:ea typeface="Canva Sans"/>
                <a:cs typeface="Canva Sans"/>
                <a:sym typeface="Canva Sans"/>
              </a:rPr>
              <a:t> </a:t>
            </a:r>
            <a:r>
              <a:rPr kumimoji="0" lang="en-US" sz="1000" b="1" i="0" u="none" strike="noStrike" kern="1200" cap="none" spc="0" normalizeH="0" baseline="0" noProof="0" dirty="0">
                <a:ln>
                  <a:noFill/>
                </a:ln>
                <a:solidFill>
                  <a:prstClr val="black"/>
                </a:solidFill>
                <a:effectLst/>
                <a:uLnTx/>
                <a:uFillTx/>
                <a:latin typeface="Aptos"/>
                <a:ea typeface="Canva Sans"/>
                <a:cs typeface="Canva Sans"/>
                <a:sym typeface="Canva Sans"/>
              </a:rPr>
              <a:t> </a:t>
            </a:r>
            <a:r>
              <a:rPr kumimoji="0" lang="en-US" sz="1000" b="1" i="0" u="none" strike="noStrike" kern="1200" cap="none" spc="0" normalizeH="0" baseline="0" noProof="0" dirty="0">
                <a:ln>
                  <a:noFill/>
                </a:ln>
                <a:solidFill>
                  <a:schemeClr val="accent1">
                    <a:lumMod val="75000"/>
                  </a:schemeClr>
                </a:solidFill>
                <a:effectLst/>
                <a:uLnTx/>
                <a:uFillTx/>
                <a:latin typeface="Aptos"/>
                <a:ea typeface="Canva Sans"/>
                <a:cs typeface="Canva Sans"/>
                <a:sym typeface="Canva Sans"/>
                <a:hlinkClick r:id="rId19">
                  <a:extLst>
                    <a:ext uri="{A12FA001-AC4F-418D-AE19-62706E023703}">
                      <ahyp:hlinkClr xmlns:ahyp="http://schemas.microsoft.com/office/drawing/2018/hyperlinkcolor" val="tx"/>
                    </a:ext>
                  </a:extLst>
                </a:hlinkClick>
              </a:rPr>
              <a:t>272</a:t>
            </a:r>
            <a:r>
              <a:rPr kumimoji="0" lang="en-US" sz="1000" b="1" i="0" u="none" strike="noStrike" kern="1200" cap="none" spc="0" normalizeH="0" baseline="0" noProof="0" dirty="0">
                <a:ln>
                  <a:noFill/>
                </a:ln>
                <a:solidFill>
                  <a:schemeClr val="accent1">
                    <a:lumMod val="75000"/>
                  </a:schemeClr>
                </a:solidFill>
                <a:effectLst/>
                <a:uLnTx/>
                <a:uFillTx/>
                <a:latin typeface="Aptos"/>
                <a:ea typeface="Canva Sans"/>
                <a:cs typeface="Canva Sans"/>
                <a:sym typeface="Canva Sans"/>
              </a:rPr>
              <a:t>, </a:t>
            </a:r>
            <a:r>
              <a:rPr kumimoji="0" lang="en-US" sz="1000" b="1" i="0" u="none" strike="noStrike" kern="1200" cap="none" spc="0" normalizeH="0" baseline="0" noProof="0" dirty="0">
                <a:ln>
                  <a:noFill/>
                </a:ln>
                <a:solidFill>
                  <a:schemeClr val="accent1">
                    <a:lumMod val="75000"/>
                  </a:schemeClr>
                </a:solidFill>
                <a:effectLst/>
                <a:uLnTx/>
                <a:uFillTx/>
                <a:latin typeface="Aptos"/>
                <a:ea typeface="Canva Sans"/>
                <a:cs typeface="Canva Sans"/>
                <a:sym typeface="Canva Sans"/>
                <a:hlinkClick r:id="rId20">
                  <a:extLst>
                    <a:ext uri="{A12FA001-AC4F-418D-AE19-62706E023703}">
                      <ahyp:hlinkClr xmlns:ahyp="http://schemas.microsoft.com/office/drawing/2018/hyperlinkcolor" val="tx"/>
                    </a:ext>
                  </a:extLst>
                </a:hlinkClick>
              </a:rPr>
              <a:t>276</a:t>
            </a:r>
            <a:endParaRPr lang="en-US" sz="1000" b="1" dirty="0">
              <a:solidFill>
                <a:schemeClr val="accent1">
                  <a:lumMod val="75000"/>
                </a:schemeClr>
              </a:solidFill>
              <a:latin typeface="Aptos"/>
              <a:ea typeface="Canva Sans"/>
              <a:cs typeface="Canva Sans"/>
              <a:sym typeface="Canva Sans"/>
            </a:endParaRPr>
          </a:p>
        </p:txBody>
      </p:sp>
      <p:sp>
        <p:nvSpPr>
          <p:cNvPr id="27" name="TextBox 27">
            <a:extLst>
              <a:ext uri="{FF2B5EF4-FFF2-40B4-BE49-F238E27FC236}">
                <a16:creationId xmlns:a16="http://schemas.microsoft.com/office/drawing/2014/main" id="{3ED79638-7D97-54D3-31E6-86790EB3D545}"/>
              </a:ext>
            </a:extLst>
          </p:cNvPr>
          <p:cNvSpPr txBox="1"/>
          <p:nvPr/>
        </p:nvSpPr>
        <p:spPr>
          <a:xfrm>
            <a:off x="6505241" y="4356312"/>
            <a:ext cx="1655101" cy="838243"/>
          </a:xfrm>
          <a:prstGeom prst="rect">
            <a:avLst/>
          </a:prstGeom>
        </p:spPr>
        <p:txBody>
          <a:bodyPr lIns="0" tIns="0" rIns="0" bIns="0" rtlCol="0" anchor="t">
            <a:spAutoFit/>
          </a:bodyPr>
          <a:lstStyle/>
          <a:p>
            <a:pPr algn="just" defTabSz="534650">
              <a:lnSpc>
                <a:spcPts val="1146"/>
              </a:lnSpc>
            </a:pPr>
            <a:r>
              <a:rPr lang="en-US" sz="1000" dirty="0">
                <a:solidFill>
                  <a:srgbClr val="000000"/>
                </a:solidFill>
                <a:latin typeface="Aptos" panose="020B0004020202020204" pitchFamily="34" charset="0"/>
                <a:ea typeface="Canva Sans"/>
                <a:cs typeface="Canva Sans"/>
                <a:sym typeface="Canva Sans"/>
              </a:rPr>
              <a:t>Consider Case Conference with care team</a:t>
            </a:r>
          </a:p>
          <a:p>
            <a:pPr algn="just" defTabSz="534650">
              <a:lnSpc>
                <a:spcPts val="1146"/>
              </a:lnSpc>
            </a:pPr>
            <a:r>
              <a:rPr lang="en-US" sz="1000" dirty="0">
                <a:solidFill>
                  <a:srgbClr val="000000"/>
                </a:solidFill>
                <a:latin typeface="Aptos" panose="020B0004020202020204" pitchFamily="34" charset="0"/>
                <a:ea typeface="Canva Sans"/>
                <a:cs typeface="Canva Sans"/>
                <a:sym typeface="Canva Sans"/>
              </a:rPr>
              <a:t>MBS Items: </a:t>
            </a:r>
            <a:r>
              <a:rPr lang="en-US" sz="1000" b="1" u="sng" dirty="0">
                <a:solidFill>
                  <a:schemeClr val="accent1">
                    <a:lumMod val="75000"/>
                  </a:schemeClr>
                </a:solidFill>
                <a:latin typeface="Aptos" panose="020B0004020202020204" pitchFamily="34" charset="0"/>
                <a:ea typeface="Canva Sans"/>
                <a:cs typeface="Canva Sans"/>
                <a:sym typeface="Canva Sans"/>
                <a:hlinkClick r:id="rId21" tooltip="https://www9.health.gov.au/mbs/search.cfm?q=930&amp;sopt=S">
                  <a:extLst>
                    <a:ext uri="{A12FA001-AC4F-418D-AE19-62706E023703}">
                      <ahyp:hlinkClr xmlns:ahyp="http://schemas.microsoft.com/office/drawing/2018/hyperlinkcolor" val="tx"/>
                    </a:ext>
                  </a:extLst>
                </a:hlinkClick>
              </a:rPr>
              <a:t>930</a:t>
            </a:r>
            <a:r>
              <a:rPr lang="en-US" sz="1000" b="1" dirty="0">
                <a:solidFill>
                  <a:schemeClr val="accent1">
                    <a:lumMod val="75000"/>
                  </a:schemeClr>
                </a:solidFill>
                <a:latin typeface="Aptos" panose="020B0004020202020204" pitchFamily="34" charset="0"/>
                <a:ea typeface="Canva Sans"/>
                <a:cs typeface="Canva Sans"/>
                <a:sym typeface="Canva Sans"/>
              </a:rPr>
              <a:t>  </a:t>
            </a:r>
            <a:r>
              <a:rPr lang="en-US" sz="1000" b="1" u="sng" dirty="0">
                <a:solidFill>
                  <a:schemeClr val="accent1">
                    <a:lumMod val="75000"/>
                  </a:schemeClr>
                </a:solidFill>
                <a:latin typeface="Aptos" panose="020B0004020202020204" pitchFamily="34" charset="0"/>
                <a:ea typeface="Canva Sans"/>
                <a:cs typeface="Canva Sans"/>
                <a:sym typeface="Canva Sans"/>
                <a:hlinkClick r:id="rId22" tooltip="https://www9.health.gov.au/mbs/search.cfm?q=933&amp;Submit=&amp;sopt=S">
                  <a:extLst>
                    <a:ext uri="{A12FA001-AC4F-418D-AE19-62706E023703}">
                      <ahyp:hlinkClr xmlns:ahyp="http://schemas.microsoft.com/office/drawing/2018/hyperlinkcolor" val="tx"/>
                    </a:ext>
                  </a:extLst>
                </a:hlinkClick>
              </a:rPr>
              <a:t>933 </a:t>
            </a:r>
            <a:r>
              <a:rPr lang="en-US" sz="1000" b="1" dirty="0">
                <a:solidFill>
                  <a:schemeClr val="accent1">
                    <a:lumMod val="75000"/>
                  </a:schemeClr>
                </a:solidFill>
                <a:latin typeface="Aptos" panose="020B0004020202020204" pitchFamily="34" charset="0"/>
                <a:ea typeface="Canva Sans"/>
                <a:cs typeface="Canva Sans"/>
                <a:sym typeface="Canva Sans"/>
              </a:rPr>
              <a:t>  </a:t>
            </a:r>
            <a:r>
              <a:rPr lang="en-US" sz="1000" b="1" u="sng" dirty="0">
                <a:solidFill>
                  <a:schemeClr val="accent1">
                    <a:lumMod val="75000"/>
                  </a:schemeClr>
                </a:solidFill>
                <a:latin typeface="Aptos" panose="020B0004020202020204" pitchFamily="34" charset="0"/>
                <a:ea typeface="Canva Sans"/>
                <a:cs typeface="Canva Sans"/>
                <a:sym typeface="Canva Sans"/>
                <a:hlinkClick r:id="rId23" tooltip="https://www9.health.gov.au/mbs/search.cfm?q=935&amp;Submit=&amp;sopt=S">
                  <a:extLst>
                    <a:ext uri="{A12FA001-AC4F-418D-AE19-62706E023703}">
                      <ahyp:hlinkClr xmlns:ahyp="http://schemas.microsoft.com/office/drawing/2018/hyperlinkcolor" val="tx"/>
                    </a:ext>
                  </a:extLst>
                </a:hlinkClick>
              </a:rPr>
              <a:t>935</a:t>
            </a:r>
            <a:r>
              <a:rPr lang="en-US" sz="1000" b="1" dirty="0">
                <a:solidFill>
                  <a:schemeClr val="accent1">
                    <a:lumMod val="75000"/>
                  </a:schemeClr>
                </a:solidFill>
                <a:latin typeface="Aptos" panose="020B0004020202020204" pitchFamily="34" charset="0"/>
                <a:ea typeface="Canva Sans"/>
                <a:cs typeface="Canva Sans"/>
                <a:sym typeface="Canva Sans"/>
              </a:rPr>
              <a:t>   </a:t>
            </a:r>
            <a:r>
              <a:rPr lang="en-US" sz="1000" b="1" u="sng" dirty="0">
                <a:solidFill>
                  <a:schemeClr val="accent1">
                    <a:lumMod val="75000"/>
                  </a:schemeClr>
                </a:solidFill>
                <a:latin typeface="Aptos" panose="020B0004020202020204" pitchFamily="34" charset="0"/>
                <a:ea typeface="Canva Sans"/>
                <a:cs typeface="Canva Sans"/>
                <a:sym typeface="Canva Sans"/>
                <a:hlinkClick r:id="rId24" tooltip="https://www9.health.gov.au/mbs/search.cfm?q=969&amp;Submit=&amp;sopt=S">
                  <a:extLst>
                    <a:ext uri="{A12FA001-AC4F-418D-AE19-62706E023703}">
                      <ahyp:hlinkClr xmlns:ahyp="http://schemas.microsoft.com/office/drawing/2018/hyperlinkcolor" val="tx"/>
                    </a:ext>
                  </a:extLst>
                </a:hlinkClick>
              </a:rPr>
              <a:t>969</a:t>
            </a:r>
            <a:r>
              <a:rPr lang="en-US" sz="1000" b="1" dirty="0">
                <a:solidFill>
                  <a:schemeClr val="accent1">
                    <a:lumMod val="75000"/>
                  </a:schemeClr>
                </a:solidFill>
                <a:latin typeface="Aptos" panose="020B0004020202020204" pitchFamily="34" charset="0"/>
                <a:ea typeface="Canva Sans"/>
                <a:cs typeface="Canva Sans"/>
                <a:sym typeface="Canva Sans"/>
              </a:rPr>
              <a:t>  </a:t>
            </a:r>
            <a:r>
              <a:rPr lang="en-US" sz="1000" b="1" u="sng" dirty="0">
                <a:solidFill>
                  <a:schemeClr val="accent1">
                    <a:lumMod val="75000"/>
                  </a:schemeClr>
                </a:solidFill>
                <a:latin typeface="Aptos" panose="020B0004020202020204" pitchFamily="34" charset="0"/>
                <a:ea typeface="Canva Sans"/>
                <a:cs typeface="Canva Sans"/>
                <a:sym typeface="Canva Sans"/>
                <a:hlinkClick r:id="rId25" tooltip="https://www9.health.gov.au/mbs/search.cfm?q=971&amp;Submit=&amp;sopt=S">
                  <a:extLst>
                    <a:ext uri="{A12FA001-AC4F-418D-AE19-62706E023703}">
                      <ahyp:hlinkClr xmlns:ahyp="http://schemas.microsoft.com/office/drawing/2018/hyperlinkcolor" val="tx"/>
                    </a:ext>
                  </a:extLst>
                </a:hlinkClick>
              </a:rPr>
              <a:t>971</a:t>
            </a:r>
            <a:r>
              <a:rPr lang="en-US" sz="1000" b="1" dirty="0">
                <a:solidFill>
                  <a:schemeClr val="accent1">
                    <a:lumMod val="75000"/>
                  </a:schemeClr>
                </a:solidFill>
                <a:latin typeface="Aptos" panose="020B0004020202020204" pitchFamily="34" charset="0"/>
                <a:ea typeface="Canva Sans"/>
                <a:cs typeface="Canva Sans"/>
                <a:sym typeface="Canva Sans"/>
              </a:rPr>
              <a:t> </a:t>
            </a:r>
            <a:r>
              <a:rPr lang="en-US" sz="1000" b="1" u="sng" dirty="0">
                <a:solidFill>
                  <a:schemeClr val="accent1">
                    <a:lumMod val="75000"/>
                  </a:schemeClr>
                </a:solidFill>
                <a:latin typeface="Aptos" panose="020B0004020202020204" pitchFamily="34" charset="0"/>
                <a:ea typeface="Canva Sans"/>
                <a:cs typeface="Canva Sans"/>
                <a:sym typeface="Canva Sans"/>
                <a:hlinkClick r:id="rId26" tooltip="https://www9.health.gov.au/mbs/search.cfm?q=972&amp;Submit=&amp;sopt=S">
                  <a:extLst>
                    <a:ext uri="{A12FA001-AC4F-418D-AE19-62706E023703}">
                      <ahyp:hlinkClr xmlns:ahyp="http://schemas.microsoft.com/office/drawing/2018/hyperlinkcolor" val="tx"/>
                    </a:ext>
                  </a:extLst>
                </a:hlinkClick>
              </a:rPr>
              <a:t>972</a:t>
            </a:r>
            <a:r>
              <a:rPr lang="en-US" sz="1000" b="1" dirty="0">
                <a:solidFill>
                  <a:schemeClr val="accent1">
                    <a:lumMod val="75000"/>
                  </a:schemeClr>
                </a:solidFill>
                <a:latin typeface="Aptos" panose="020B0004020202020204" pitchFamily="34" charset="0"/>
                <a:ea typeface="Canva Sans"/>
                <a:cs typeface="Canva Sans"/>
                <a:sym typeface="Canva Sans"/>
              </a:rPr>
              <a:t> </a:t>
            </a:r>
            <a:r>
              <a:rPr lang="en-US" sz="1000" b="1" u="sng" dirty="0">
                <a:solidFill>
                  <a:schemeClr val="accent1">
                    <a:lumMod val="75000"/>
                  </a:schemeClr>
                </a:solidFill>
                <a:latin typeface="Aptos" panose="020B0004020202020204" pitchFamily="34" charset="0"/>
                <a:ea typeface="Canva Sans"/>
                <a:cs typeface="Canva Sans"/>
                <a:sym typeface="Canva Sans"/>
                <a:hlinkClick r:id="rId27" tooltip="https://www9.health.gov.au/mbs/search.cfm?q=937&amp;Submit=&amp;sopt=S">
                  <a:extLst>
                    <a:ext uri="{A12FA001-AC4F-418D-AE19-62706E023703}">
                      <ahyp:hlinkClr xmlns:ahyp="http://schemas.microsoft.com/office/drawing/2018/hyperlinkcolor" val="tx"/>
                    </a:ext>
                  </a:extLst>
                </a:hlinkClick>
              </a:rPr>
              <a:t>937</a:t>
            </a:r>
            <a:r>
              <a:rPr lang="en-US" sz="1000" b="1" dirty="0">
                <a:solidFill>
                  <a:schemeClr val="accent1">
                    <a:lumMod val="75000"/>
                  </a:schemeClr>
                </a:solidFill>
                <a:latin typeface="Aptos" panose="020B0004020202020204" pitchFamily="34" charset="0"/>
                <a:ea typeface="Canva Sans"/>
                <a:cs typeface="Canva Sans"/>
                <a:sym typeface="Canva Sans"/>
              </a:rPr>
              <a:t>   </a:t>
            </a:r>
            <a:r>
              <a:rPr lang="en-US" sz="1000" b="1" u="sng" dirty="0">
                <a:solidFill>
                  <a:schemeClr val="accent1">
                    <a:lumMod val="75000"/>
                  </a:schemeClr>
                </a:solidFill>
                <a:latin typeface="Aptos" panose="020B0004020202020204" pitchFamily="34" charset="0"/>
                <a:ea typeface="Canva Sans"/>
                <a:cs typeface="Canva Sans"/>
                <a:sym typeface="Canva Sans"/>
                <a:hlinkClick r:id="rId27" tooltip="https://www9.health.gov.au/mbs/search.cfm?q=937&amp;Submit=&amp;sopt=S">
                  <a:extLst>
                    <a:ext uri="{A12FA001-AC4F-418D-AE19-62706E023703}">
                      <ahyp:hlinkClr xmlns:ahyp="http://schemas.microsoft.com/office/drawing/2018/hyperlinkcolor" val="tx"/>
                    </a:ext>
                  </a:extLst>
                </a:hlinkClick>
              </a:rPr>
              <a:t>943</a:t>
            </a:r>
            <a:r>
              <a:rPr lang="en-US" sz="1000" b="1" dirty="0">
                <a:solidFill>
                  <a:schemeClr val="accent1">
                    <a:lumMod val="75000"/>
                  </a:schemeClr>
                </a:solidFill>
                <a:latin typeface="Aptos" panose="020B0004020202020204" pitchFamily="34" charset="0"/>
                <a:ea typeface="Canva Sans"/>
                <a:cs typeface="Canva Sans"/>
                <a:sym typeface="Canva Sans"/>
              </a:rPr>
              <a:t>  </a:t>
            </a:r>
            <a:r>
              <a:rPr lang="en-US" sz="1000" b="1" u="sng" dirty="0">
                <a:solidFill>
                  <a:schemeClr val="accent1">
                    <a:lumMod val="75000"/>
                  </a:schemeClr>
                </a:solidFill>
                <a:latin typeface="Aptos" panose="020B0004020202020204" pitchFamily="34" charset="0"/>
                <a:ea typeface="Canva Sans"/>
                <a:cs typeface="Canva Sans"/>
                <a:sym typeface="Canva Sans"/>
                <a:hlinkClick r:id="rId27" tooltip="https://www9.health.gov.au/mbs/search.cfm?q=937&amp;Submit=&amp;sopt=S">
                  <a:extLst>
                    <a:ext uri="{A12FA001-AC4F-418D-AE19-62706E023703}">
                      <ahyp:hlinkClr xmlns:ahyp="http://schemas.microsoft.com/office/drawing/2018/hyperlinkcolor" val="tx"/>
                    </a:ext>
                  </a:extLst>
                </a:hlinkClick>
              </a:rPr>
              <a:t>945</a:t>
            </a:r>
            <a:r>
              <a:rPr lang="en-US" sz="1000" b="1" dirty="0">
                <a:solidFill>
                  <a:schemeClr val="accent1">
                    <a:lumMod val="75000"/>
                  </a:schemeClr>
                </a:solidFill>
                <a:latin typeface="Aptos" panose="020B0004020202020204" pitchFamily="34" charset="0"/>
                <a:ea typeface="Canva Sans"/>
                <a:cs typeface="Canva Sans"/>
                <a:sym typeface="Canva Sans"/>
              </a:rPr>
              <a:t>  </a:t>
            </a:r>
            <a:r>
              <a:rPr lang="en-US" sz="1000" b="1" u="sng" dirty="0">
                <a:solidFill>
                  <a:schemeClr val="accent1">
                    <a:lumMod val="75000"/>
                  </a:schemeClr>
                </a:solidFill>
                <a:latin typeface="Aptos" panose="020B0004020202020204" pitchFamily="34" charset="0"/>
                <a:ea typeface="Canva Sans"/>
                <a:cs typeface="Canva Sans"/>
                <a:sym typeface="Canva Sans"/>
                <a:hlinkClick r:id="rId27" tooltip="https://www9.health.gov.au/mbs/search.cfm?q=937&amp;Submit=&amp;sopt=S">
                  <a:extLst>
                    <a:ext uri="{A12FA001-AC4F-418D-AE19-62706E023703}">
                      <ahyp:hlinkClr xmlns:ahyp="http://schemas.microsoft.com/office/drawing/2018/hyperlinkcolor" val="tx"/>
                    </a:ext>
                  </a:extLst>
                </a:hlinkClick>
              </a:rPr>
              <a:t>973</a:t>
            </a:r>
            <a:r>
              <a:rPr lang="en-US" sz="1000" b="1" dirty="0">
                <a:solidFill>
                  <a:schemeClr val="accent1">
                    <a:lumMod val="75000"/>
                  </a:schemeClr>
                </a:solidFill>
                <a:latin typeface="Aptos" panose="020B0004020202020204" pitchFamily="34" charset="0"/>
                <a:ea typeface="Canva Sans"/>
                <a:cs typeface="Canva Sans"/>
                <a:sym typeface="Canva Sans"/>
              </a:rPr>
              <a:t>  </a:t>
            </a:r>
            <a:r>
              <a:rPr lang="en-US" sz="1000" b="1" u="sng" dirty="0">
                <a:solidFill>
                  <a:schemeClr val="accent1">
                    <a:lumMod val="75000"/>
                  </a:schemeClr>
                </a:solidFill>
                <a:latin typeface="Aptos" panose="020B0004020202020204" pitchFamily="34" charset="0"/>
                <a:ea typeface="Canva Sans"/>
                <a:cs typeface="Canva Sans"/>
                <a:sym typeface="Canva Sans"/>
                <a:hlinkClick r:id="rId27" tooltip="https://www9.health.gov.au/mbs/search.cfm?q=937&amp;Submit=&amp;sopt=S">
                  <a:extLst>
                    <a:ext uri="{A12FA001-AC4F-418D-AE19-62706E023703}">
                      <ahyp:hlinkClr xmlns:ahyp="http://schemas.microsoft.com/office/drawing/2018/hyperlinkcolor" val="tx"/>
                    </a:ext>
                  </a:extLst>
                </a:hlinkClick>
              </a:rPr>
              <a:t>975</a:t>
            </a:r>
            <a:r>
              <a:rPr lang="en-US" sz="1000" b="1" dirty="0">
                <a:solidFill>
                  <a:schemeClr val="accent1">
                    <a:lumMod val="75000"/>
                  </a:schemeClr>
                </a:solidFill>
                <a:latin typeface="Aptos" panose="020B0004020202020204" pitchFamily="34" charset="0"/>
                <a:ea typeface="Canva Sans"/>
                <a:cs typeface="Canva Sans"/>
                <a:sym typeface="Canva Sans"/>
              </a:rPr>
              <a:t>  </a:t>
            </a:r>
            <a:r>
              <a:rPr lang="en-US" sz="1000" b="1" u="sng" dirty="0">
                <a:solidFill>
                  <a:schemeClr val="accent1">
                    <a:lumMod val="75000"/>
                  </a:schemeClr>
                </a:solidFill>
                <a:latin typeface="Aptos" panose="020B0004020202020204" pitchFamily="34" charset="0"/>
                <a:ea typeface="Canva Sans"/>
                <a:cs typeface="Canva Sans"/>
                <a:sym typeface="Canva Sans"/>
                <a:hlinkClick r:id="" action="ppaction://noaction">
                  <a:extLst>
                    <a:ext uri="{A12FA001-AC4F-418D-AE19-62706E023703}">
                      <ahyp:hlinkClr xmlns:ahyp="http://schemas.microsoft.com/office/drawing/2018/hyperlinkcolor" val="tx"/>
                    </a:ext>
                  </a:extLst>
                </a:hlinkClick>
              </a:rPr>
              <a:t>986</a:t>
            </a:r>
          </a:p>
          <a:p>
            <a:pPr algn="just" defTabSz="534650">
              <a:lnSpc>
                <a:spcPts val="1146"/>
              </a:lnSpc>
              <a:spcBef>
                <a:spcPct val="0"/>
              </a:spcBef>
            </a:pPr>
            <a:endParaRPr lang="en-US" sz="819" u="sng" dirty="0">
              <a:solidFill>
                <a:srgbClr val="0000FF"/>
              </a:solidFill>
              <a:latin typeface="Canva Sans"/>
              <a:ea typeface="Canva Sans"/>
              <a:cs typeface="Canva Sans"/>
              <a:sym typeface="Canva Sans"/>
              <a:hlinkClick r:id="" action="ppaction://noaction">
                <a:extLst>
                  <a:ext uri="{A12FA001-AC4F-418D-AE19-62706E023703}">
                    <ahyp:hlinkClr xmlns:ahyp="http://schemas.microsoft.com/office/drawing/2018/hyperlinkcolor" val="tx"/>
                  </a:ext>
                </a:extLst>
              </a:hlinkClick>
            </a:endParaRPr>
          </a:p>
        </p:txBody>
      </p:sp>
      <p:sp>
        <p:nvSpPr>
          <p:cNvPr id="28" name="TextBox 28">
            <a:extLst>
              <a:ext uri="{FF2B5EF4-FFF2-40B4-BE49-F238E27FC236}">
                <a16:creationId xmlns:a16="http://schemas.microsoft.com/office/drawing/2014/main" id="{8492E4A5-7F30-961C-E935-4225FDACE362}"/>
              </a:ext>
            </a:extLst>
          </p:cNvPr>
          <p:cNvSpPr txBox="1"/>
          <p:nvPr/>
        </p:nvSpPr>
        <p:spPr>
          <a:xfrm>
            <a:off x="6489568" y="5371378"/>
            <a:ext cx="1696827" cy="697179"/>
          </a:xfrm>
          <a:prstGeom prst="rect">
            <a:avLst/>
          </a:prstGeom>
        </p:spPr>
        <p:txBody>
          <a:bodyPr wrap="square" lIns="0" tIns="0" rIns="0" bIns="0" rtlCol="0" anchor="t">
            <a:spAutoFit/>
          </a:bodyPr>
          <a:lstStyle/>
          <a:p>
            <a:pPr algn="just" defTabSz="534650">
              <a:lnSpc>
                <a:spcPts val="1146"/>
              </a:lnSpc>
            </a:pPr>
            <a:r>
              <a:rPr lang="en-US" sz="1000" dirty="0">
                <a:solidFill>
                  <a:srgbClr val="000000"/>
                </a:solidFill>
                <a:latin typeface="Aptos" panose="020B0004020202020204" pitchFamily="34" charset="0"/>
                <a:ea typeface="Canva Sans Bold"/>
                <a:cs typeface="Canva Sans Bold"/>
                <a:sym typeface="Canva Sans Bold"/>
              </a:rPr>
              <a:t>MBS item choice for case conferencing depends on practitioner type and if GP is organising or participating</a:t>
            </a:r>
          </a:p>
          <a:p>
            <a:pPr algn="ctr" defTabSz="534650">
              <a:lnSpc>
                <a:spcPts val="1146"/>
              </a:lnSpc>
              <a:spcBef>
                <a:spcPct val="0"/>
              </a:spcBef>
            </a:pPr>
            <a:endParaRPr lang="en-US" sz="819" b="1" dirty="0">
              <a:solidFill>
                <a:srgbClr val="000000"/>
              </a:solidFill>
              <a:latin typeface="Canva Sans Bold"/>
              <a:ea typeface="Canva Sans Bold"/>
              <a:cs typeface="Canva Sans Bold"/>
              <a:sym typeface="Canva Sans Bold"/>
            </a:endParaRPr>
          </a:p>
        </p:txBody>
      </p:sp>
      <p:sp>
        <p:nvSpPr>
          <p:cNvPr id="29" name="TextBox 29">
            <a:extLst>
              <a:ext uri="{FF2B5EF4-FFF2-40B4-BE49-F238E27FC236}">
                <a16:creationId xmlns:a16="http://schemas.microsoft.com/office/drawing/2014/main" id="{BF8F8C87-EFAF-D095-B353-552511683715}"/>
              </a:ext>
            </a:extLst>
          </p:cNvPr>
          <p:cNvSpPr txBox="1"/>
          <p:nvPr/>
        </p:nvSpPr>
        <p:spPr>
          <a:xfrm>
            <a:off x="199627" y="4715565"/>
            <a:ext cx="3470760" cy="282385"/>
          </a:xfrm>
          <a:prstGeom prst="rect">
            <a:avLst/>
          </a:prstGeom>
        </p:spPr>
        <p:txBody>
          <a:bodyPr wrap="square" lIns="0" tIns="0" rIns="0" bIns="0" rtlCol="0" anchor="t">
            <a:spAutoFit/>
          </a:bodyPr>
          <a:lstStyle/>
          <a:p>
            <a:pPr algn="just" defTabSz="534650">
              <a:lnSpc>
                <a:spcPts val="1146"/>
              </a:lnSpc>
              <a:spcBef>
                <a:spcPct val="0"/>
              </a:spcBef>
            </a:pPr>
            <a:r>
              <a:rPr lang="en-US" sz="1000" b="1" dirty="0">
                <a:solidFill>
                  <a:srgbClr val="000000"/>
                </a:solidFill>
                <a:latin typeface="Aptos"/>
                <a:ea typeface="Canva Sans Bold"/>
                <a:cs typeface="Canva Sans Bold"/>
                <a:sym typeface="Canva Sans Bold"/>
              </a:rPr>
              <a:t>Telehealth </a:t>
            </a:r>
            <a:r>
              <a:rPr lang="en-US" sz="1000" dirty="0">
                <a:solidFill>
                  <a:srgbClr val="000000"/>
                </a:solidFill>
                <a:latin typeface="Aptos"/>
                <a:ea typeface="Canva Sans"/>
                <a:cs typeface="Canva Sans"/>
                <a:sym typeface="Canva Sans"/>
              </a:rPr>
              <a:t>items by a PMP who</a:t>
            </a:r>
            <a:r>
              <a:rPr lang="en-US" sz="1000" b="1" dirty="0">
                <a:solidFill>
                  <a:srgbClr val="000000"/>
                </a:solidFill>
                <a:latin typeface="Aptos"/>
                <a:ea typeface="Canva Sans Bold"/>
                <a:cs typeface="Canva Sans Bold"/>
                <a:sym typeface="Canva Sans Bold"/>
              </a:rPr>
              <a:t> has not</a:t>
            </a:r>
            <a:r>
              <a:rPr lang="en-US" sz="1000" dirty="0">
                <a:solidFill>
                  <a:srgbClr val="000000"/>
                </a:solidFill>
                <a:latin typeface="Aptos"/>
                <a:ea typeface="Canva Sans"/>
                <a:cs typeface="Canva Sans"/>
                <a:sym typeface="Canva Sans"/>
              </a:rPr>
              <a:t> undertaken mental health skills training </a:t>
            </a:r>
            <a:r>
              <a:rPr lang="en-US" sz="1000" b="1" dirty="0">
                <a:solidFill>
                  <a:srgbClr val="000000"/>
                </a:solidFill>
                <a:latin typeface="Aptos"/>
                <a:ea typeface="Canva Sans"/>
                <a:cs typeface="Canva Sans"/>
                <a:sym typeface="Canva Sans"/>
              </a:rPr>
              <a:t>MBS </a:t>
            </a:r>
            <a:r>
              <a:rPr kumimoji="0" lang="en-US" sz="1000" b="1" i="0" u="none" strike="noStrike" kern="1200" cap="none" spc="0" normalizeH="0" baseline="0" noProof="0" dirty="0">
                <a:ln>
                  <a:noFill/>
                </a:ln>
                <a:solidFill>
                  <a:schemeClr val="accent1">
                    <a:lumMod val="75000"/>
                  </a:schemeClr>
                </a:solidFill>
                <a:effectLst/>
                <a:uLnTx/>
                <a:uFillTx/>
                <a:latin typeface="Aptos"/>
                <a:ea typeface="Canva Sans"/>
                <a:cs typeface="Canva Sans"/>
                <a:sym typeface="Canva Sans"/>
                <a:hlinkClick r:id="rId28">
                  <a:extLst>
                    <a:ext uri="{A12FA001-AC4F-418D-AE19-62706E023703}">
                      <ahyp:hlinkClr xmlns:ahyp="http://schemas.microsoft.com/office/drawing/2018/hyperlinkcolor" val="tx"/>
                    </a:ext>
                  </a:extLst>
                </a:hlinkClick>
              </a:rPr>
              <a:t>92118</a:t>
            </a:r>
            <a:r>
              <a:rPr kumimoji="0" lang="en-US" sz="1000" b="1" i="0" u="none" strike="noStrike" kern="1200" cap="none" spc="0" normalizeH="0" baseline="0" noProof="0" dirty="0">
                <a:ln>
                  <a:noFill/>
                </a:ln>
                <a:solidFill>
                  <a:schemeClr val="accent1">
                    <a:lumMod val="75000"/>
                  </a:schemeClr>
                </a:solidFill>
                <a:effectLst/>
                <a:uLnTx/>
                <a:uFillTx/>
                <a:latin typeface="Aptos"/>
                <a:ea typeface="Canva Sans"/>
                <a:cs typeface="Canva Sans"/>
                <a:sym typeface="Canva Sans"/>
              </a:rPr>
              <a:t>, </a:t>
            </a:r>
            <a:r>
              <a:rPr kumimoji="0" lang="en-US" sz="1000" b="1" i="0" u="none" strike="noStrike" kern="1200" cap="none" spc="0" normalizeH="0" baseline="0" noProof="0" dirty="0">
                <a:ln>
                  <a:noFill/>
                </a:ln>
                <a:solidFill>
                  <a:schemeClr val="accent1">
                    <a:lumMod val="75000"/>
                  </a:schemeClr>
                </a:solidFill>
                <a:effectLst/>
                <a:uLnTx/>
                <a:uFillTx/>
                <a:latin typeface="Aptos"/>
                <a:ea typeface="Canva Sans"/>
                <a:cs typeface="Canva Sans"/>
                <a:sym typeface="Canva Sans"/>
                <a:hlinkClick r:id="rId29">
                  <a:extLst>
                    <a:ext uri="{A12FA001-AC4F-418D-AE19-62706E023703}">
                      <ahyp:hlinkClr xmlns:ahyp="http://schemas.microsoft.com/office/drawing/2018/hyperlinkcolor" val="tx"/>
                    </a:ext>
                  </a:extLst>
                </a:hlinkClick>
              </a:rPr>
              <a:t>92119</a:t>
            </a:r>
            <a:endParaRPr lang="en-US" sz="1000" b="1" dirty="0">
              <a:solidFill>
                <a:schemeClr val="accent1">
                  <a:lumMod val="75000"/>
                </a:schemeClr>
              </a:solidFill>
              <a:latin typeface="Aptos"/>
              <a:ea typeface="Canva Sans"/>
              <a:cs typeface="Canva Sans"/>
              <a:sym typeface="Canva Sans"/>
            </a:endParaRPr>
          </a:p>
        </p:txBody>
      </p:sp>
      <p:sp>
        <p:nvSpPr>
          <p:cNvPr id="33" name="TextBox 33">
            <a:extLst>
              <a:ext uri="{FF2B5EF4-FFF2-40B4-BE49-F238E27FC236}">
                <a16:creationId xmlns:a16="http://schemas.microsoft.com/office/drawing/2014/main" id="{92D11C6C-CFDA-95A9-2149-5D25D1E68511}"/>
              </a:ext>
            </a:extLst>
          </p:cNvPr>
          <p:cNvSpPr txBox="1"/>
          <p:nvPr/>
        </p:nvSpPr>
        <p:spPr>
          <a:xfrm>
            <a:off x="8343037" y="4349143"/>
            <a:ext cx="2150736" cy="2672078"/>
          </a:xfrm>
          <a:prstGeom prst="rect">
            <a:avLst/>
          </a:prstGeom>
        </p:spPr>
        <p:txBody>
          <a:bodyPr wrap="square" lIns="0" tIns="0" rIns="0" bIns="0" rtlCol="0" anchor="t">
            <a:spAutoFit/>
          </a:bodyPr>
          <a:lstStyle/>
          <a:p>
            <a:pPr algn="just" defTabSz="534650">
              <a:lnSpc>
                <a:spcPts val="1146"/>
              </a:lnSpc>
            </a:pPr>
            <a:r>
              <a:rPr lang="en-US" sz="1000" dirty="0">
                <a:solidFill>
                  <a:srgbClr val="000000"/>
                </a:solidFill>
                <a:latin typeface="Aptos" panose="020B0004020202020204" pitchFamily="34" charset="0"/>
                <a:ea typeface="Canva Sans"/>
                <a:cs typeface="Canva Sans"/>
                <a:sym typeface="Canva Sans"/>
              </a:rPr>
              <a:t>Consider the important role a family member or carer can play in supporting patients with mental illness.</a:t>
            </a:r>
          </a:p>
          <a:p>
            <a:pPr algn="just" defTabSz="534650">
              <a:lnSpc>
                <a:spcPts val="1146"/>
              </a:lnSpc>
            </a:pPr>
            <a:endParaRPr lang="en-US" sz="1000" dirty="0">
              <a:solidFill>
                <a:srgbClr val="000000"/>
              </a:solidFill>
              <a:latin typeface="Aptos" panose="020B0004020202020204" pitchFamily="34" charset="0"/>
              <a:ea typeface="Canva Sans"/>
              <a:cs typeface="Canva Sans"/>
              <a:sym typeface="Canva Sans"/>
            </a:endParaRPr>
          </a:p>
          <a:p>
            <a:pPr algn="just" defTabSz="534650">
              <a:lnSpc>
                <a:spcPts val="1146"/>
              </a:lnSpc>
            </a:pPr>
            <a:r>
              <a:rPr lang="en-US" sz="1000" b="1" dirty="0">
                <a:solidFill>
                  <a:srgbClr val="000000"/>
                </a:solidFill>
                <a:latin typeface="Aptos" panose="020B0004020202020204" pitchFamily="34" charset="0"/>
                <a:ea typeface="Canva Sans Bold"/>
                <a:cs typeface="Canva Sans Bold"/>
                <a:sym typeface="Canva Sans Bold"/>
              </a:rPr>
              <a:t>Up to 2 services</a:t>
            </a:r>
            <a:r>
              <a:rPr lang="en-US" sz="1000" dirty="0">
                <a:solidFill>
                  <a:srgbClr val="000000"/>
                </a:solidFill>
                <a:latin typeface="Aptos" panose="020B0004020202020204" pitchFamily="34" charset="0"/>
                <a:ea typeface="Canva Sans"/>
                <a:cs typeface="Canva Sans"/>
                <a:sym typeface="Canva Sans"/>
              </a:rPr>
              <a:t> provided to a family member or carer  per calendar year and </a:t>
            </a:r>
            <a:r>
              <a:rPr lang="en-US" sz="1000" b="1" dirty="0">
                <a:solidFill>
                  <a:srgbClr val="000000"/>
                </a:solidFill>
                <a:latin typeface="Aptos" panose="020B0004020202020204" pitchFamily="34" charset="0"/>
                <a:ea typeface="Canva Sans"/>
                <a:cs typeface="Canva Sans"/>
                <a:sym typeface="Canva Sans"/>
              </a:rPr>
              <a:t>this counts towards 10 treatment services per calendar year. </a:t>
            </a:r>
            <a:r>
              <a:rPr lang="en-US" sz="1000" dirty="0">
                <a:solidFill>
                  <a:srgbClr val="000000"/>
                </a:solidFill>
                <a:latin typeface="Aptos" panose="020B0004020202020204" pitchFamily="34" charset="0"/>
                <a:ea typeface="Canva Sans"/>
                <a:cs typeface="Canva Sans"/>
                <a:sym typeface="Canva Sans"/>
              </a:rPr>
              <a:t>Patient consent required and patient </a:t>
            </a:r>
            <a:r>
              <a:rPr lang="en-US" sz="1000" u="sng" dirty="0">
                <a:solidFill>
                  <a:srgbClr val="000000"/>
                </a:solidFill>
                <a:latin typeface="Aptos" panose="020B0004020202020204" pitchFamily="34" charset="0"/>
                <a:ea typeface="Canva Sans"/>
                <a:cs typeface="Canva Sans"/>
                <a:sym typeface="Canva Sans"/>
              </a:rPr>
              <a:t>may not </a:t>
            </a:r>
            <a:r>
              <a:rPr lang="en-US" sz="1000" dirty="0">
                <a:solidFill>
                  <a:srgbClr val="000000"/>
                </a:solidFill>
                <a:latin typeface="Aptos" panose="020B0004020202020204" pitchFamily="34" charset="0"/>
                <a:ea typeface="Canva Sans"/>
                <a:cs typeface="Canva Sans"/>
                <a:sym typeface="Canva Sans"/>
              </a:rPr>
              <a:t>be present during the delivery of service. </a:t>
            </a:r>
          </a:p>
          <a:p>
            <a:pPr algn="just" defTabSz="534650">
              <a:lnSpc>
                <a:spcPts val="1146"/>
              </a:lnSpc>
            </a:pPr>
            <a:endParaRPr lang="en-US" sz="600" b="1" dirty="0">
              <a:solidFill>
                <a:srgbClr val="000000"/>
              </a:solidFill>
              <a:latin typeface="Aptos" panose="020B0004020202020204" pitchFamily="34" charset="0"/>
              <a:ea typeface="Canva Sans"/>
              <a:cs typeface="Canva Sans"/>
              <a:sym typeface="Canva Sans"/>
            </a:endParaRPr>
          </a:p>
          <a:p>
            <a:pPr algn="just" defTabSz="534650">
              <a:lnSpc>
                <a:spcPts val="1146"/>
              </a:lnSpc>
            </a:pPr>
            <a:r>
              <a:rPr lang="en-US" sz="1000" dirty="0">
                <a:latin typeface="Aptos" panose="020B0004020202020204" pitchFamily="34" charset="0"/>
              </a:rPr>
              <a:t>For further information on involving another person in a patient’s treatment, refer to explanatory note </a:t>
            </a:r>
            <a:r>
              <a:rPr lang="en-US" sz="1000" b="1" u="sng" dirty="0">
                <a:solidFill>
                  <a:schemeClr val="accent1">
                    <a:lumMod val="75000"/>
                  </a:schemeClr>
                </a:solidFill>
                <a:latin typeface="Aptos" panose="020B0004020202020204" pitchFamily="34" charset="0"/>
                <a:hlinkClick r:id="rId30">
                  <a:extLst>
                    <a:ext uri="{A12FA001-AC4F-418D-AE19-62706E023703}">
                      <ahyp:hlinkClr xmlns:ahyp="http://schemas.microsoft.com/office/drawing/2018/hyperlinkcolor" val="tx"/>
                    </a:ext>
                  </a:extLst>
                </a:hlinkClick>
              </a:rPr>
              <a:t>MN.7.5 – Family and Carer Participation</a:t>
            </a:r>
            <a:r>
              <a:rPr lang="en-US" sz="1000" b="1" dirty="0">
                <a:latin typeface="Aptos" panose="020B0004020202020204" pitchFamily="34" charset="0"/>
              </a:rPr>
              <a:t>.</a:t>
            </a:r>
          </a:p>
          <a:p>
            <a:pPr algn="just" defTabSz="534650">
              <a:lnSpc>
                <a:spcPts val="1146"/>
              </a:lnSpc>
            </a:pPr>
            <a:endParaRPr lang="en-US" sz="1000" dirty="0">
              <a:solidFill>
                <a:srgbClr val="000000"/>
              </a:solidFill>
              <a:latin typeface="Aptos" panose="020B0004020202020204" pitchFamily="34" charset="0"/>
              <a:ea typeface="Canva Sans"/>
              <a:cs typeface="Canva Sans"/>
              <a:sym typeface="Canva Sans"/>
            </a:endParaRPr>
          </a:p>
          <a:p>
            <a:pPr algn="just" defTabSz="534650">
              <a:lnSpc>
                <a:spcPts val="1146"/>
              </a:lnSpc>
              <a:spcBef>
                <a:spcPct val="0"/>
              </a:spcBef>
            </a:pPr>
            <a:endParaRPr lang="en-US" sz="819" dirty="0">
              <a:solidFill>
                <a:srgbClr val="000000"/>
              </a:solidFill>
              <a:latin typeface="Canva Sans"/>
              <a:ea typeface="Canva Sans"/>
              <a:cs typeface="Canva Sans"/>
              <a:sym typeface="Canva Sans"/>
            </a:endParaRPr>
          </a:p>
        </p:txBody>
      </p:sp>
      <p:sp>
        <p:nvSpPr>
          <p:cNvPr id="34" name="TextBox 34">
            <a:extLst>
              <a:ext uri="{FF2B5EF4-FFF2-40B4-BE49-F238E27FC236}">
                <a16:creationId xmlns:a16="http://schemas.microsoft.com/office/drawing/2014/main" id="{856BD3DE-178D-BE26-2275-30562B6D71B6}"/>
              </a:ext>
            </a:extLst>
          </p:cNvPr>
          <p:cNvSpPr txBox="1"/>
          <p:nvPr/>
        </p:nvSpPr>
        <p:spPr>
          <a:xfrm>
            <a:off x="3924104" y="4375653"/>
            <a:ext cx="2403148" cy="705578"/>
          </a:xfrm>
          <a:prstGeom prst="rect">
            <a:avLst/>
          </a:prstGeom>
        </p:spPr>
        <p:txBody>
          <a:bodyPr wrap="square" lIns="0" tIns="0" rIns="0" bIns="0" rtlCol="0" anchor="t">
            <a:spAutoFit/>
          </a:bodyPr>
          <a:lstStyle/>
          <a:p>
            <a:pPr algn="just" defTabSz="534650">
              <a:lnSpc>
                <a:spcPts val="1146"/>
              </a:lnSpc>
            </a:pPr>
            <a:r>
              <a:rPr lang="en-US" sz="1000" dirty="0">
                <a:solidFill>
                  <a:srgbClr val="000000"/>
                </a:solidFill>
                <a:latin typeface="Aptos" panose="020B0004020202020204" pitchFamily="34" charset="0"/>
                <a:ea typeface="Canva Sans"/>
                <a:cs typeface="Canva Sans"/>
                <a:sym typeface="Canva Sans"/>
              </a:rPr>
              <a:t>Use </a:t>
            </a:r>
            <a:r>
              <a:rPr lang="en-US" sz="1000" dirty="0">
                <a:latin typeface="Aptos" panose="020B0004020202020204" pitchFamily="34" charset="0"/>
                <a:ea typeface="Canva Sans"/>
                <a:cs typeface="Canva Sans"/>
                <a:sym typeface="Canva Sans"/>
                <a:hlinkClick r:id="rId31">
                  <a:extLst>
                    <a:ext uri="{A12FA001-AC4F-418D-AE19-62706E023703}">
                      <ahyp:hlinkClr xmlns:ahyp="http://schemas.microsoft.com/office/drawing/2018/hyperlinkcolor" val="tx"/>
                    </a:ext>
                  </a:extLst>
                </a:hlinkClick>
              </a:rPr>
              <a:t>general attendance items</a:t>
            </a:r>
            <a:r>
              <a:rPr lang="en-US" sz="1000" dirty="0">
                <a:latin typeface="Aptos" panose="020B0004020202020204" pitchFamily="34" charset="0"/>
                <a:ea typeface="Canva Sans"/>
                <a:cs typeface="Canva Sans"/>
                <a:sym typeface="Canva Sans"/>
              </a:rPr>
              <a:t>, </a:t>
            </a:r>
            <a:r>
              <a:rPr lang="en-US" sz="1000" dirty="0">
                <a:solidFill>
                  <a:srgbClr val="000000"/>
                </a:solidFill>
                <a:latin typeface="Aptos" panose="020B0004020202020204" pitchFamily="34" charset="0"/>
                <a:ea typeface="Canva Sans"/>
                <a:cs typeface="Canva Sans"/>
                <a:sym typeface="Canva Sans"/>
              </a:rPr>
              <a:t>including time-tiered options to review, refer, and provide ongoing mental health consultation. </a:t>
            </a:r>
          </a:p>
          <a:p>
            <a:pPr algn="just" defTabSz="534650">
              <a:lnSpc>
                <a:spcPts val="1146"/>
              </a:lnSpc>
            </a:pPr>
            <a:r>
              <a:rPr lang="en-US" sz="1000" b="1" dirty="0">
                <a:solidFill>
                  <a:schemeClr val="accent1">
                    <a:lumMod val="75000"/>
                  </a:schemeClr>
                </a:solidFill>
                <a:latin typeface="Aptos" panose="020B0004020202020204" pitchFamily="34" charset="0"/>
                <a:ea typeface="Canva Sans"/>
                <a:cs typeface="Canva Sans"/>
                <a:sym typeface="Canva Sans"/>
                <a:hlinkClick r:id="rId31">
                  <a:extLst>
                    <a:ext uri="{A12FA001-AC4F-418D-AE19-62706E023703}">
                      <ahyp:hlinkClr xmlns:ahyp="http://schemas.microsoft.com/office/drawing/2018/hyperlinkcolor" val="tx"/>
                    </a:ext>
                  </a:extLst>
                </a:hlinkClick>
              </a:rPr>
              <a:t>Level B, C, D, E </a:t>
            </a:r>
            <a:endParaRPr lang="en-US" sz="1000" b="1" dirty="0">
              <a:solidFill>
                <a:schemeClr val="accent1">
                  <a:lumMod val="75000"/>
                </a:schemeClr>
              </a:solidFill>
              <a:latin typeface="Aptos" panose="020B0004020202020204" pitchFamily="34" charset="0"/>
              <a:ea typeface="Canva Sans"/>
              <a:cs typeface="Canva Sans"/>
              <a:sym typeface="Canva Sans"/>
            </a:endParaRPr>
          </a:p>
        </p:txBody>
      </p:sp>
      <p:sp>
        <p:nvSpPr>
          <p:cNvPr id="35" name="TextBox 35">
            <a:extLst>
              <a:ext uri="{FF2B5EF4-FFF2-40B4-BE49-F238E27FC236}">
                <a16:creationId xmlns:a16="http://schemas.microsoft.com/office/drawing/2014/main" id="{B21611AC-B0EA-B7AD-C488-C9348A0B53B7}"/>
              </a:ext>
            </a:extLst>
          </p:cNvPr>
          <p:cNvSpPr txBox="1"/>
          <p:nvPr/>
        </p:nvSpPr>
        <p:spPr>
          <a:xfrm>
            <a:off x="3904412" y="5158792"/>
            <a:ext cx="2422840" cy="1120371"/>
          </a:xfrm>
          <a:prstGeom prst="rect">
            <a:avLst/>
          </a:prstGeom>
        </p:spPr>
        <p:txBody>
          <a:bodyPr wrap="square" lIns="0" tIns="0" rIns="0" bIns="0" rtlCol="0" anchor="t">
            <a:spAutoFit/>
          </a:bodyPr>
          <a:lstStyle/>
          <a:p>
            <a:pPr algn="just" defTabSz="534650">
              <a:lnSpc>
                <a:spcPts val="1146"/>
              </a:lnSpc>
            </a:pPr>
            <a:r>
              <a:rPr lang="en-US" sz="1000" dirty="0">
                <a:solidFill>
                  <a:srgbClr val="000000"/>
                </a:solidFill>
                <a:latin typeface="Aptos"/>
                <a:ea typeface="Canva Sans"/>
                <a:cs typeface="Canva Sans"/>
                <a:sym typeface="Canva Sans"/>
              </a:rPr>
              <a:t>For tracking or recalling patients, use clinical coding in the ‘reason for attendance.</a:t>
            </a:r>
          </a:p>
          <a:p>
            <a:pPr algn="just" defTabSz="534650">
              <a:lnSpc>
                <a:spcPts val="1146"/>
              </a:lnSpc>
            </a:pPr>
            <a:endParaRPr lang="en-US" sz="1000" dirty="0">
              <a:solidFill>
                <a:srgbClr val="000000"/>
              </a:solidFill>
              <a:latin typeface="Aptos"/>
              <a:ea typeface="Canva Sans"/>
              <a:cs typeface="Canva Sans"/>
              <a:sym typeface="Canva Sans"/>
            </a:endParaRPr>
          </a:p>
          <a:p>
            <a:pPr algn="just" defTabSz="534650">
              <a:lnSpc>
                <a:spcPts val="1146"/>
              </a:lnSpc>
            </a:pPr>
            <a:r>
              <a:rPr lang="en-US" sz="1000" b="1" dirty="0">
                <a:solidFill>
                  <a:schemeClr val="accent1">
                    <a:lumMod val="75000"/>
                  </a:schemeClr>
                </a:solidFill>
                <a:latin typeface="Aptos"/>
                <a:ea typeface="Canva Sans"/>
                <a:cs typeface="Canva Sans"/>
                <a:sym typeface="Canva Sans"/>
                <a:hlinkClick r:id="rId32">
                  <a:extLst>
                    <a:ext uri="{A12FA001-AC4F-418D-AE19-62706E023703}">
                      <ahyp:hlinkClr xmlns:ahyp="http://schemas.microsoft.com/office/drawing/2018/hyperlinkcolor" val="tx"/>
                    </a:ext>
                  </a:extLst>
                </a:hlinkClick>
              </a:rPr>
              <a:t>GN. 15.39 </a:t>
            </a:r>
            <a:r>
              <a:rPr lang="en-US" sz="1000" dirty="0">
                <a:latin typeface="Aptos"/>
                <a:ea typeface="Canva Sans"/>
                <a:cs typeface="Canva Sans"/>
                <a:sym typeface="Canva Sans"/>
              </a:rPr>
              <a:t>See explanatory note – practitioners should maintain adequate and contemporaneous records</a:t>
            </a:r>
            <a:endParaRPr lang="en-US" sz="2400" dirty="0"/>
          </a:p>
          <a:p>
            <a:pPr algn="just" defTabSz="534650">
              <a:lnSpc>
                <a:spcPts val="1146"/>
              </a:lnSpc>
              <a:spcBef>
                <a:spcPct val="0"/>
              </a:spcBef>
            </a:pPr>
            <a:endParaRPr lang="en-US" sz="819" dirty="0">
              <a:solidFill>
                <a:srgbClr val="000000"/>
              </a:solidFill>
              <a:latin typeface="Canva Sans"/>
              <a:ea typeface="Canva Sans"/>
              <a:cs typeface="Canva Sans"/>
              <a:sym typeface="Canva Sans"/>
            </a:endParaRPr>
          </a:p>
        </p:txBody>
      </p:sp>
      <p:sp>
        <p:nvSpPr>
          <p:cNvPr id="37" name="TextBox 37">
            <a:extLst>
              <a:ext uri="{FF2B5EF4-FFF2-40B4-BE49-F238E27FC236}">
                <a16:creationId xmlns:a16="http://schemas.microsoft.com/office/drawing/2014/main" id="{736CA949-C464-4701-3E85-6A71B30AB42A}"/>
              </a:ext>
            </a:extLst>
          </p:cNvPr>
          <p:cNvSpPr txBox="1"/>
          <p:nvPr/>
        </p:nvSpPr>
        <p:spPr>
          <a:xfrm>
            <a:off x="196802" y="5030247"/>
            <a:ext cx="3520436" cy="1979581"/>
          </a:xfrm>
          <a:prstGeom prst="rect">
            <a:avLst/>
          </a:prstGeom>
        </p:spPr>
        <p:txBody>
          <a:bodyPr wrap="square" lIns="0" tIns="0" rIns="0" bIns="0" rtlCol="0" anchor="t">
            <a:spAutoFit/>
          </a:bodyPr>
          <a:lstStyle/>
          <a:p>
            <a:pPr lvl="0" algn="just"/>
            <a:r>
              <a:rPr lang="en-US" sz="1000" b="1" dirty="0">
                <a:solidFill>
                  <a:srgbClr val="000000"/>
                </a:solidFill>
                <a:latin typeface="Aptos" panose="020B0004020202020204" pitchFamily="34" charset="0"/>
                <a:ea typeface="Canva Sans Bold"/>
                <a:cs typeface="Canva Sans Bold"/>
                <a:sym typeface="Canva Sans Bold"/>
              </a:rPr>
              <a:t>10 individual treatment services </a:t>
            </a:r>
            <a:r>
              <a:rPr lang="en-US" sz="1000" dirty="0">
                <a:solidFill>
                  <a:srgbClr val="000000"/>
                </a:solidFill>
                <a:latin typeface="Aptos" panose="020B0004020202020204" pitchFamily="34" charset="0"/>
                <a:ea typeface="Canva Sans"/>
                <a:cs typeface="Canva Sans"/>
                <a:sym typeface="Canva Sans"/>
              </a:rPr>
              <a:t>per calendar year  </a:t>
            </a:r>
            <a:r>
              <a:rPr lang="en-AU" sz="1000" b="1" dirty="0">
                <a:latin typeface="Aptos" panose="020B0004020202020204" pitchFamily="34" charset="0"/>
              </a:rPr>
              <a:t>Initial course of treatment </a:t>
            </a:r>
            <a:r>
              <a:rPr lang="en-AU" sz="1000" dirty="0">
                <a:latin typeface="Aptos" panose="020B0004020202020204" pitchFamily="34" charset="0"/>
              </a:rPr>
              <a:t>- a maximum of </a:t>
            </a:r>
            <a:r>
              <a:rPr lang="en-AU" sz="1000" b="1" dirty="0">
                <a:latin typeface="Aptos" panose="020B0004020202020204" pitchFamily="34" charset="0"/>
              </a:rPr>
              <a:t>6 services</a:t>
            </a:r>
            <a:r>
              <a:rPr lang="en-AU" sz="1000" dirty="0">
                <a:latin typeface="Aptos" panose="020B0004020202020204" pitchFamily="34" charset="0"/>
              </a:rPr>
              <a:t>.</a:t>
            </a:r>
          </a:p>
          <a:p>
            <a:pPr lvl="0" algn="just"/>
            <a:r>
              <a:rPr lang="en-AU" sz="1000" b="1" dirty="0">
                <a:latin typeface="Aptos" panose="020B0004020202020204" pitchFamily="34" charset="0"/>
              </a:rPr>
              <a:t>Subsequent course of treatment </a:t>
            </a:r>
            <a:r>
              <a:rPr lang="en-AU" sz="1000" dirty="0">
                <a:latin typeface="Aptos" panose="020B0004020202020204" pitchFamily="34" charset="0"/>
              </a:rPr>
              <a:t>- a </a:t>
            </a:r>
            <a:r>
              <a:rPr lang="en-AU" sz="1000" u="sng" dirty="0">
                <a:latin typeface="Aptos" panose="020B0004020202020204" pitchFamily="34" charset="0"/>
              </a:rPr>
              <a:t>maximum of 6 services up to the patient's cap of 10 services per calendar year</a:t>
            </a:r>
            <a:r>
              <a:rPr lang="en-AU" sz="1000" dirty="0">
                <a:latin typeface="Aptos" panose="020B0004020202020204" pitchFamily="34" charset="0"/>
              </a:rPr>
              <a:t> (for example, if the patient received 6 services in their initial course of treatment, they could only receive 4 services in a subsequent course of treatment provided within the same calendar year). </a:t>
            </a:r>
          </a:p>
          <a:p>
            <a:pPr lvl="0" algn="just"/>
            <a:r>
              <a:rPr lang="en-US" sz="1000" dirty="0">
                <a:latin typeface="Aptos" panose="020B0004020202020204" pitchFamily="34" charset="0"/>
              </a:rPr>
              <a:t>If a patient has exhausted all 10 individual services, they may be eligible for up to 10 group therapy mental health treatment </a:t>
            </a:r>
            <a:r>
              <a:rPr lang="en-AU" sz="1000" dirty="0">
                <a:latin typeface="Aptos" panose="020B0004020202020204" pitchFamily="34" charset="0"/>
              </a:rPr>
              <a:t>services. </a:t>
            </a:r>
            <a:r>
              <a:rPr lang="en-US" sz="1000" dirty="0">
                <a:latin typeface="Aptos" panose="020B0004020202020204" pitchFamily="34" charset="0"/>
              </a:rPr>
              <a:t>Group therapy mental health treatment services must be on a separate referral to a referral for individual mental health treatment services. See explanatory note </a:t>
            </a:r>
            <a:r>
              <a:rPr lang="en-US" sz="1000" b="1" dirty="0">
                <a:solidFill>
                  <a:schemeClr val="accent1">
                    <a:lumMod val="75000"/>
                  </a:schemeClr>
                </a:solidFill>
                <a:latin typeface="Aptos" panose="020B0004020202020204" pitchFamily="34" charset="0"/>
                <a:hlinkClick r:id="rId33">
                  <a:extLst>
                    <a:ext uri="{A12FA001-AC4F-418D-AE19-62706E023703}">
                      <ahyp:hlinkClr xmlns:ahyp="http://schemas.microsoft.com/office/drawing/2018/hyperlinkcolor" val="tx"/>
                    </a:ext>
                  </a:extLst>
                </a:hlinkClick>
              </a:rPr>
              <a:t>MN. 6.2 </a:t>
            </a:r>
            <a:r>
              <a:rPr lang="en-US" sz="1000" b="1" dirty="0">
                <a:solidFill>
                  <a:schemeClr val="accent1">
                    <a:lumMod val="75000"/>
                  </a:schemeClr>
                </a:solidFill>
                <a:latin typeface="Aptos" panose="020B0004020202020204" pitchFamily="34" charset="0"/>
              </a:rPr>
              <a:t>and </a:t>
            </a:r>
            <a:r>
              <a:rPr lang="en-US" sz="1000" b="1" dirty="0">
                <a:solidFill>
                  <a:schemeClr val="accent1">
                    <a:lumMod val="75000"/>
                  </a:schemeClr>
                </a:solidFill>
                <a:latin typeface="Aptos" panose="020B0004020202020204" pitchFamily="34" charset="0"/>
                <a:hlinkClick r:id="rId34">
                  <a:extLst>
                    <a:ext uri="{A12FA001-AC4F-418D-AE19-62706E023703}">
                      <ahyp:hlinkClr xmlns:ahyp="http://schemas.microsoft.com/office/drawing/2018/hyperlinkcolor" val="tx"/>
                    </a:ext>
                  </a:extLst>
                </a:hlinkClick>
              </a:rPr>
              <a:t>MN. 7.4</a:t>
            </a:r>
            <a:endParaRPr lang="en-AU" b="1" dirty="0">
              <a:solidFill>
                <a:schemeClr val="accent1">
                  <a:lumMod val="75000"/>
                </a:schemeClr>
              </a:solidFill>
            </a:endParaRPr>
          </a:p>
          <a:p>
            <a:pPr defTabSz="534650">
              <a:lnSpc>
                <a:spcPts val="1146"/>
              </a:lnSpc>
              <a:spcBef>
                <a:spcPct val="0"/>
              </a:spcBef>
            </a:pPr>
            <a:endParaRPr lang="en-US" sz="819" dirty="0">
              <a:solidFill>
                <a:srgbClr val="000000"/>
              </a:solidFill>
              <a:latin typeface="Canva Sans"/>
              <a:ea typeface="Canva Sans"/>
              <a:cs typeface="Canva Sans"/>
              <a:sym typeface="Canva Sans"/>
            </a:endParaRPr>
          </a:p>
        </p:txBody>
      </p:sp>
      <p:sp>
        <p:nvSpPr>
          <p:cNvPr id="40" name="TextBox 40">
            <a:extLst>
              <a:ext uri="{FF2B5EF4-FFF2-40B4-BE49-F238E27FC236}">
                <a16:creationId xmlns:a16="http://schemas.microsoft.com/office/drawing/2014/main" id="{7E4ACBBB-C9B1-6361-67A3-176BD4A163E9}"/>
              </a:ext>
            </a:extLst>
          </p:cNvPr>
          <p:cNvSpPr txBox="1"/>
          <p:nvPr/>
        </p:nvSpPr>
        <p:spPr>
          <a:xfrm>
            <a:off x="625668" y="2344060"/>
            <a:ext cx="1751765" cy="285912"/>
          </a:xfrm>
          <a:prstGeom prst="rect">
            <a:avLst/>
          </a:prstGeom>
        </p:spPr>
        <p:txBody>
          <a:bodyPr wrap="square" lIns="0" tIns="0" rIns="0" bIns="0" rtlCol="0" anchor="t">
            <a:spAutoFit/>
          </a:bodyPr>
          <a:lstStyle/>
          <a:p>
            <a:pPr algn="ctr" defTabSz="534650">
              <a:lnSpc>
                <a:spcPts val="1146"/>
              </a:lnSpc>
              <a:spcBef>
                <a:spcPct val="0"/>
              </a:spcBef>
            </a:pPr>
            <a:r>
              <a:rPr lang="en-US" sz="1100" b="1" dirty="0">
                <a:solidFill>
                  <a:srgbClr val="000000"/>
                </a:solidFill>
                <a:latin typeface="Aptos" panose="020B0004020202020204" pitchFamily="34" charset="0"/>
                <a:ea typeface="Canva Sans Bold"/>
                <a:cs typeface="Canva Sans Bold"/>
                <a:sym typeface="Canva Sans Bold"/>
              </a:rPr>
              <a:t>Mental Health </a:t>
            </a:r>
          </a:p>
          <a:p>
            <a:pPr algn="ctr" defTabSz="534650">
              <a:lnSpc>
                <a:spcPts val="1146"/>
              </a:lnSpc>
              <a:spcBef>
                <a:spcPct val="0"/>
              </a:spcBef>
            </a:pPr>
            <a:r>
              <a:rPr lang="en-US" sz="1100" b="1" dirty="0">
                <a:solidFill>
                  <a:srgbClr val="000000"/>
                </a:solidFill>
                <a:latin typeface="Aptos" panose="020B0004020202020204" pitchFamily="34" charset="0"/>
                <a:ea typeface="Canva Sans Bold"/>
                <a:cs typeface="Canva Sans Bold"/>
                <a:sym typeface="Canva Sans Bold"/>
              </a:rPr>
              <a:t>Treatment Plan  </a:t>
            </a:r>
          </a:p>
        </p:txBody>
      </p:sp>
      <p:sp>
        <p:nvSpPr>
          <p:cNvPr id="43" name="Rectangle: Rounded Corners 42">
            <a:extLst>
              <a:ext uri="{FF2B5EF4-FFF2-40B4-BE49-F238E27FC236}">
                <a16:creationId xmlns:a16="http://schemas.microsoft.com/office/drawing/2014/main" id="{5C5C0952-895D-A573-1F21-6978C85D45B1}"/>
              </a:ext>
            </a:extLst>
          </p:cNvPr>
          <p:cNvSpPr/>
          <p:nvPr/>
        </p:nvSpPr>
        <p:spPr>
          <a:xfrm>
            <a:off x="336184" y="206207"/>
            <a:ext cx="6144858" cy="970761"/>
          </a:xfrm>
          <a:prstGeom prst="roundRect">
            <a:avLst/>
          </a:prstGeom>
          <a:solidFill>
            <a:schemeClr val="accent5">
              <a:lumMod val="40000"/>
              <a:lumOff val="6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AU"/>
          </a:p>
        </p:txBody>
      </p:sp>
      <p:sp>
        <p:nvSpPr>
          <p:cNvPr id="44" name="TextBox 80">
            <a:extLst>
              <a:ext uri="{FF2B5EF4-FFF2-40B4-BE49-F238E27FC236}">
                <a16:creationId xmlns:a16="http://schemas.microsoft.com/office/drawing/2014/main" id="{7CD8AD0D-32AE-3152-EA15-FA97A770A600}"/>
              </a:ext>
            </a:extLst>
          </p:cNvPr>
          <p:cNvSpPr txBox="1"/>
          <p:nvPr/>
        </p:nvSpPr>
        <p:spPr>
          <a:xfrm>
            <a:off x="58738" y="300104"/>
            <a:ext cx="6430830" cy="768480"/>
          </a:xfrm>
          <a:prstGeom prst="rect">
            <a:avLst/>
          </a:prstGeom>
        </p:spPr>
        <p:txBody>
          <a:bodyPr wrap="square" lIns="0" tIns="0" rIns="0" bIns="0" rtlCol="0" anchor="t">
            <a:spAutoFit/>
          </a:bodyPr>
          <a:lstStyle/>
          <a:p>
            <a:pPr marL="0" marR="0" lvl="0" indent="0" algn="ctr" defTabSz="914400" rtl="0" eaLnBrk="1" fontAlgn="auto" latinLnBrk="0" hangingPunct="1">
              <a:lnSpc>
                <a:spcPts val="3079"/>
              </a:lnSpc>
              <a:spcBef>
                <a:spcPct val="0"/>
              </a:spcBef>
              <a:spcAft>
                <a:spcPts val="0"/>
              </a:spcAft>
              <a:buClrTx/>
              <a:buSzTx/>
              <a:buFontTx/>
              <a:buNone/>
              <a:tabLst/>
              <a:defRPr/>
            </a:pPr>
            <a:r>
              <a:rPr kumimoji="0" lang="en-US" sz="2199" b="1" i="0" u="none" strike="noStrike" kern="1200" cap="none" spc="0" normalizeH="0" baseline="0" noProof="0">
                <a:ln>
                  <a:noFill/>
                </a:ln>
                <a:solidFill>
                  <a:srgbClr val="2B5583"/>
                </a:solidFill>
                <a:effectLst/>
                <a:uLnTx/>
                <a:uFillTx/>
                <a:latin typeface="Canva Sans Bold"/>
                <a:ea typeface="Canva Sans Bold"/>
                <a:cs typeface="Canva Sans Bold"/>
                <a:sym typeface="Canva Sans Bold"/>
              </a:rPr>
              <a:t>Mental Health Treatment Plan</a:t>
            </a:r>
            <a:r>
              <a:rPr lang="en-US" sz="2199" b="1">
                <a:solidFill>
                  <a:srgbClr val="2B5583"/>
                </a:solidFill>
                <a:latin typeface="Canva Sans Bold"/>
                <a:ea typeface="Canva Sans Bold"/>
                <a:cs typeface="Canva Sans Bold"/>
                <a:sym typeface="Canva Sans Bold"/>
              </a:rPr>
              <a:t>s</a:t>
            </a:r>
            <a:r>
              <a:rPr kumimoji="0" lang="en-US" sz="2199" b="1" i="0" u="none" strike="noStrike" kern="1200" cap="none" spc="0" normalizeH="0" baseline="0" noProof="0">
                <a:ln>
                  <a:noFill/>
                </a:ln>
                <a:solidFill>
                  <a:srgbClr val="2B5583"/>
                </a:solidFill>
                <a:effectLst/>
                <a:uLnTx/>
                <a:uFillTx/>
                <a:latin typeface="Canva Sans Bold"/>
                <a:ea typeface="Canva Sans Bold"/>
                <a:cs typeface="Canva Sans Bold"/>
                <a:sym typeface="Canva Sans Bold"/>
              </a:rPr>
              <a:t> </a:t>
            </a:r>
          </a:p>
          <a:p>
            <a:pPr marL="0" marR="0" lvl="0" indent="0" algn="ctr" defTabSz="914400" rtl="0" eaLnBrk="1" fontAlgn="auto" latinLnBrk="0" hangingPunct="1">
              <a:lnSpc>
                <a:spcPts val="3079"/>
              </a:lnSpc>
              <a:spcBef>
                <a:spcPct val="0"/>
              </a:spcBef>
              <a:spcAft>
                <a:spcPts val="0"/>
              </a:spcAft>
              <a:buClrTx/>
              <a:buSzTx/>
              <a:buFontTx/>
              <a:buNone/>
              <a:tabLst/>
              <a:defRPr/>
            </a:pPr>
            <a:r>
              <a:rPr kumimoji="0" lang="en-US" sz="2199" b="1" i="0" u="none" strike="noStrike" kern="1200" cap="none" spc="0" normalizeH="0" baseline="0" noProof="0">
                <a:ln>
                  <a:noFill/>
                </a:ln>
                <a:solidFill>
                  <a:srgbClr val="2B5583"/>
                </a:solidFill>
                <a:effectLst/>
                <a:uLnTx/>
                <a:uFillTx/>
                <a:latin typeface="Canva Sans Bold"/>
                <a:ea typeface="Canva Sans Bold"/>
                <a:cs typeface="Canva Sans Bold"/>
                <a:sym typeface="Canva Sans Bold"/>
              </a:rPr>
              <a:t>and Reviews</a:t>
            </a:r>
          </a:p>
        </p:txBody>
      </p:sp>
      <p:sp>
        <p:nvSpPr>
          <p:cNvPr id="45" name="Rectangle 44">
            <a:extLst>
              <a:ext uri="{FF2B5EF4-FFF2-40B4-BE49-F238E27FC236}">
                <a16:creationId xmlns:a16="http://schemas.microsoft.com/office/drawing/2014/main" id="{EA04DBF6-7311-AF4E-BE18-231FC904905E}"/>
              </a:ext>
            </a:extLst>
          </p:cNvPr>
          <p:cNvSpPr/>
          <p:nvPr/>
        </p:nvSpPr>
        <p:spPr>
          <a:xfrm>
            <a:off x="138110" y="6875623"/>
            <a:ext cx="10451324" cy="622056"/>
          </a:xfrm>
          <a:prstGeom prst="rect">
            <a:avLst/>
          </a:prstGeom>
          <a:solidFill>
            <a:schemeClr val="accent5">
              <a:lumMod val="20000"/>
              <a:lumOff val="80000"/>
            </a:schemeClr>
          </a:solidFill>
          <a:ln>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2" name="TextBox 51">
            <a:extLst>
              <a:ext uri="{FF2B5EF4-FFF2-40B4-BE49-F238E27FC236}">
                <a16:creationId xmlns:a16="http://schemas.microsoft.com/office/drawing/2014/main" id="{B31DDFC1-54E3-FA20-76E6-774AFDEFDF1F}"/>
              </a:ext>
            </a:extLst>
          </p:cNvPr>
          <p:cNvSpPr txBox="1"/>
          <p:nvPr/>
        </p:nvSpPr>
        <p:spPr>
          <a:xfrm>
            <a:off x="179766" y="6920836"/>
            <a:ext cx="10372736" cy="553998"/>
          </a:xfrm>
          <a:prstGeom prst="rect">
            <a:avLst/>
          </a:prstGeom>
          <a:noFill/>
        </p:spPr>
        <p:txBody>
          <a:bodyPr wrap="square" rtlCol="0">
            <a:spAutoFit/>
          </a:bodyPr>
          <a:lstStyle/>
          <a:p>
            <a:r>
              <a:rPr lang="en-US" sz="1000" dirty="0">
                <a:latin typeface="Aptos" panose="020B0004020202020204" pitchFamily="34" charset="0"/>
              </a:rPr>
              <a:t>Through </a:t>
            </a:r>
            <a:r>
              <a:rPr lang="en-US" sz="1000" b="1" dirty="0">
                <a:latin typeface="Aptos" panose="020B0004020202020204" pitchFamily="34" charset="0"/>
              </a:rPr>
              <a:t>Better Access</a:t>
            </a:r>
            <a:r>
              <a:rPr lang="en-US" sz="1000" dirty="0">
                <a:latin typeface="Aptos" panose="020B0004020202020204" pitchFamily="34" charset="0"/>
              </a:rPr>
              <a:t>, eligible patients can claim a Medicare benefit for up to </a:t>
            </a:r>
            <a:r>
              <a:rPr lang="en-US" sz="1000" b="1" dirty="0">
                <a:latin typeface="Aptos" panose="020B0004020202020204" pitchFamily="34" charset="0"/>
              </a:rPr>
              <a:t>10 individual and 10 group mental health treatment services per calendar year</a:t>
            </a:r>
            <a:r>
              <a:rPr lang="en-US" sz="1000" dirty="0">
                <a:latin typeface="Aptos" panose="020B0004020202020204" pitchFamily="34" charset="0"/>
              </a:rPr>
              <a:t>. These services consist of psychological therapy provided by eligible clinical psychologists (refer to explanatory note </a:t>
            </a:r>
            <a:r>
              <a:rPr lang="en-US" sz="1000" u="sng" dirty="0">
                <a:solidFill>
                  <a:schemeClr val="accent1">
                    <a:lumMod val="75000"/>
                  </a:schemeClr>
                </a:solidFill>
                <a:latin typeface="Aptos" panose="020B0004020202020204" pitchFamily="34" charset="0"/>
                <a:hlinkClick r:id="rId35">
                  <a:extLst>
                    <a:ext uri="{A12FA001-AC4F-418D-AE19-62706E023703}">
                      <ahyp:hlinkClr xmlns:ahyp="http://schemas.microsoft.com/office/drawing/2018/hyperlinkcolor" val="tx"/>
                    </a:ext>
                  </a:extLst>
                </a:hlinkClick>
              </a:rPr>
              <a:t>MN.6.2 - Provision of Psychological Therapy</a:t>
            </a:r>
            <a:r>
              <a:rPr lang="en-US" sz="1000" dirty="0">
                <a:latin typeface="Aptos" panose="020B0004020202020204" pitchFamily="34" charset="0"/>
              </a:rPr>
              <a:t>); and focussed psychological strategies provided by GPs, PMPs and eligible psychologists, occupational therapists, and social workers (refer to explanatory note </a:t>
            </a:r>
            <a:r>
              <a:rPr lang="en-US" sz="1000" u="sng" dirty="0">
                <a:solidFill>
                  <a:schemeClr val="accent1">
                    <a:lumMod val="75000"/>
                  </a:schemeClr>
                </a:solidFill>
                <a:latin typeface="Aptos" panose="020B0004020202020204" pitchFamily="34" charset="0"/>
                <a:hlinkClick r:id="rId36">
                  <a:extLst>
                    <a:ext uri="{A12FA001-AC4F-418D-AE19-62706E023703}">
                      <ahyp:hlinkClr xmlns:ahyp="http://schemas.microsoft.com/office/drawing/2018/hyperlinkcolor" val="tx"/>
                    </a:ext>
                  </a:extLst>
                </a:hlinkClick>
              </a:rPr>
              <a:t>MN.7.4 – Provision of Focussed Psychological Strategies</a:t>
            </a:r>
            <a:r>
              <a:rPr lang="en-US" sz="1000" dirty="0">
                <a:latin typeface="Aptos" panose="020B0004020202020204" pitchFamily="34" charset="0"/>
              </a:rPr>
              <a:t>).</a:t>
            </a:r>
          </a:p>
        </p:txBody>
      </p:sp>
      <p:sp>
        <p:nvSpPr>
          <p:cNvPr id="7" name="Slide Number Placeholder 1">
            <a:extLst>
              <a:ext uri="{FF2B5EF4-FFF2-40B4-BE49-F238E27FC236}">
                <a16:creationId xmlns:a16="http://schemas.microsoft.com/office/drawing/2014/main" id="{4EA2F84E-1A5B-8984-CF60-A5A24F07F831}"/>
              </a:ext>
            </a:extLst>
          </p:cNvPr>
          <p:cNvSpPr>
            <a:spLocks noGrp="1"/>
          </p:cNvSpPr>
          <p:nvPr>
            <p:ph type="sldNum" sz="quarter" idx="12"/>
          </p:nvPr>
        </p:nvSpPr>
        <p:spPr>
          <a:xfrm>
            <a:off x="8414389" y="7191375"/>
            <a:ext cx="2133600" cy="365125"/>
          </a:xfrm>
        </p:spPr>
        <p:txBody>
          <a:bodyPr/>
          <a:lstStyle/>
          <a:p>
            <a:fld id="{B6F15528-21DE-4FAA-801E-634DDDAF4B2B}" type="slidenum">
              <a:rPr lang="en-US" smtClean="0"/>
              <a:pPr/>
              <a:t>7</a:t>
            </a:fld>
            <a:endParaRPr lang="en-US"/>
          </a:p>
        </p:txBody>
      </p:sp>
      <p:sp>
        <p:nvSpPr>
          <p:cNvPr id="9" name="Rectangle 8">
            <a:extLst>
              <a:ext uri="{FF2B5EF4-FFF2-40B4-BE49-F238E27FC236}">
                <a16:creationId xmlns:a16="http://schemas.microsoft.com/office/drawing/2014/main" id="{4FC9A172-8916-BB05-9859-8E87BAF60952}"/>
              </a:ext>
            </a:extLst>
          </p:cNvPr>
          <p:cNvSpPr/>
          <p:nvPr/>
        </p:nvSpPr>
        <p:spPr>
          <a:xfrm>
            <a:off x="4103839" y="1722220"/>
            <a:ext cx="1701300" cy="732755"/>
          </a:xfrm>
          <a:prstGeom prst="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11" name="TextBox 38">
            <a:extLst>
              <a:ext uri="{FF2B5EF4-FFF2-40B4-BE49-F238E27FC236}">
                <a16:creationId xmlns:a16="http://schemas.microsoft.com/office/drawing/2014/main" id="{DB9F0ECB-A00F-9966-A9DC-B00459A27070}"/>
              </a:ext>
            </a:extLst>
          </p:cNvPr>
          <p:cNvSpPr txBox="1"/>
          <p:nvPr/>
        </p:nvSpPr>
        <p:spPr>
          <a:xfrm>
            <a:off x="3838371" y="2219973"/>
            <a:ext cx="2300121" cy="144848"/>
          </a:xfrm>
          <a:prstGeom prst="rect">
            <a:avLst/>
          </a:prstGeom>
        </p:spPr>
        <p:txBody>
          <a:bodyPr lIns="0" tIns="0" rIns="0" bIns="0" rtlCol="0" anchor="t">
            <a:spAutoFit/>
          </a:bodyPr>
          <a:lstStyle/>
          <a:p>
            <a:pPr algn="ctr" defTabSz="534650">
              <a:lnSpc>
                <a:spcPts val="1146"/>
              </a:lnSpc>
              <a:spcBef>
                <a:spcPct val="0"/>
              </a:spcBef>
            </a:pPr>
            <a:r>
              <a:rPr lang="en-US" sz="1100" b="1" dirty="0">
                <a:solidFill>
                  <a:srgbClr val="000000"/>
                </a:solidFill>
                <a:latin typeface="Aptos" panose="020B0004020202020204" pitchFamily="34" charset="0"/>
                <a:ea typeface="Canva Sans Bold"/>
                <a:cs typeface="Canva Sans Bold"/>
                <a:sym typeface="Canva Sans Bold"/>
              </a:rPr>
              <a:t>Review or Consultation</a:t>
            </a:r>
          </a:p>
        </p:txBody>
      </p:sp>
      <p:pic>
        <p:nvPicPr>
          <p:cNvPr id="17" name="Picture 16">
            <a:extLst>
              <a:ext uri="{FF2B5EF4-FFF2-40B4-BE49-F238E27FC236}">
                <a16:creationId xmlns:a16="http://schemas.microsoft.com/office/drawing/2014/main" id="{E701CAC6-F203-E7E2-9795-33B4C54709E5}"/>
              </a:ext>
            </a:extLst>
          </p:cNvPr>
          <p:cNvPicPr>
            <a:picLocks noChangeAspect="1"/>
          </p:cNvPicPr>
          <p:nvPr/>
        </p:nvPicPr>
        <p:blipFill>
          <a:blip r:embed="rId37"/>
          <a:stretch>
            <a:fillRect/>
          </a:stretch>
        </p:blipFill>
        <p:spPr>
          <a:xfrm>
            <a:off x="4692338" y="1766863"/>
            <a:ext cx="524301" cy="408467"/>
          </a:xfrm>
          <a:prstGeom prst="rect">
            <a:avLst/>
          </a:prstGeom>
        </p:spPr>
      </p:pic>
      <p:pic>
        <p:nvPicPr>
          <p:cNvPr id="31" name="Picture 30">
            <a:extLst>
              <a:ext uri="{FF2B5EF4-FFF2-40B4-BE49-F238E27FC236}">
                <a16:creationId xmlns:a16="http://schemas.microsoft.com/office/drawing/2014/main" id="{CF5F40CE-6485-38DF-2297-41592A587456}"/>
              </a:ext>
            </a:extLst>
          </p:cNvPr>
          <p:cNvPicPr>
            <a:picLocks noChangeAspect="1"/>
          </p:cNvPicPr>
          <p:nvPr/>
        </p:nvPicPr>
        <p:blipFill>
          <a:blip r:embed="rId38"/>
          <a:stretch>
            <a:fillRect/>
          </a:stretch>
        </p:blipFill>
        <p:spPr>
          <a:xfrm>
            <a:off x="8343038" y="1707530"/>
            <a:ext cx="1798476" cy="829128"/>
          </a:xfrm>
          <a:prstGeom prst="rect">
            <a:avLst/>
          </a:prstGeom>
        </p:spPr>
      </p:pic>
      <p:pic>
        <p:nvPicPr>
          <p:cNvPr id="30" name="Picture 29">
            <a:extLst>
              <a:ext uri="{FF2B5EF4-FFF2-40B4-BE49-F238E27FC236}">
                <a16:creationId xmlns:a16="http://schemas.microsoft.com/office/drawing/2014/main" id="{944E766F-3647-A642-C208-FB91BA2C34B1}"/>
              </a:ext>
            </a:extLst>
          </p:cNvPr>
          <p:cNvPicPr>
            <a:picLocks noChangeAspect="1"/>
          </p:cNvPicPr>
          <p:nvPr/>
        </p:nvPicPr>
        <p:blipFill>
          <a:blip r:embed="rId37"/>
          <a:stretch>
            <a:fillRect/>
          </a:stretch>
        </p:blipFill>
        <p:spPr>
          <a:xfrm>
            <a:off x="9078425" y="1771840"/>
            <a:ext cx="524301" cy="408467"/>
          </a:xfrm>
          <a:prstGeom prst="rect">
            <a:avLst/>
          </a:prstGeom>
        </p:spPr>
      </p:pic>
      <p:sp>
        <p:nvSpPr>
          <p:cNvPr id="32" name="TextBox 38">
            <a:extLst>
              <a:ext uri="{FF2B5EF4-FFF2-40B4-BE49-F238E27FC236}">
                <a16:creationId xmlns:a16="http://schemas.microsoft.com/office/drawing/2014/main" id="{655DB64F-4D62-C579-0E92-0613ED0C14DF}"/>
              </a:ext>
            </a:extLst>
          </p:cNvPr>
          <p:cNvSpPr txBox="1"/>
          <p:nvPr/>
        </p:nvSpPr>
        <p:spPr>
          <a:xfrm>
            <a:off x="8142269" y="2265371"/>
            <a:ext cx="2300121" cy="144848"/>
          </a:xfrm>
          <a:prstGeom prst="rect">
            <a:avLst/>
          </a:prstGeom>
        </p:spPr>
        <p:txBody>
          <a:bodyPr lIns="0" tIns="0" rIns="0" bIns="0" rtlCol="0" anchor="t">
            <a:spAutoFit/>
          </a:bodyPr>
          <a:lstStyle/>
          <a:p>
            <a:pPr algn="ctr" defTabSz="534650">
              <a:lnSpc>
                <a:spcPts val="1146"/>
              </a:lnSpc>
              <a:spcBef>
                <a:spcPct val="0"/>
              </a:spcBef>
            </a:pPr>
            <a:r>
              <a:rPr lang="en-US" sz="1100" b="1" dirty="0">
                <a:solidFill>
                  <a:srgbClr val="000000"/>
                </a:solidFill>
                <a:latin typeface="Aptos" panose="020B0004020202020204" pitchFamily="34" charset="0"/>
                <a:ea typeface="Canva Sans Bold"/>
                <a:cs typeface="Canva Sans Bold"/>
                <a:sym typeface="Canva Sans Bold"/>
              </a:rPr>
              <a:t>Review or Consultation</a:t>
            </a:r>
          </a:p>
        </p:txBody>
      </p:sp>
      <p:sp>
        <p:nvSpPr>
          <p:cNvPr id="36" name="TextBox 42">
            <a:extLst>
              <a:ext uri="{FF2B5EF4-FFF2-40B4-BE49-F238E27FC236}">
                <a16:creationId xmlns:a16="http://schemas.microsoft.com/office/drawing/2014/main" id="{3E66A2EB-D49F-5266-4236-5C349D04860D}"/>
              </a:ext>
            </a:extLst>
          </p:cNvPr>
          <p:cNvSpPr txBox="1"/>
          <p:nvPr/>
        </p:nvSpPr>
        <p:spPr>
          <a:xfrm>
            <a:off x="3780711" y="2675092"/>
            <a:ext cx="6791651" cy="282385"/>
          </a:xfrm>
          <a:prstGeom prst="rect">
            <a:avLst/>
          </a:prstGeom>
        </p:spPr>
        <p:txBody>
          <a:bodyPr wrap="square" lIns="0" tIns="0" rIns="0" bIns="0" rtlCol="0" anchor="t">
            <a:spAutoFit/>
          </a:bodyPr>
          <a:lstStyle/>
          <a:p>
            <a:pPr algn="ctr" defTabSz="534650">
              <a:lnSpc>
                <a:spcPts val="1146"/>
              </a:lnSpc>
              <a:spcBef>
                <a:spcPct val="0"/>
              </a:spcBef>
            </a:pPr>
            <a:r>
              <a:rPr lang="en-US" sz="1000" b="1" dirty="0">
                <a:solidFill>
                  <a:srgbClr val="000000"/>
                </a:solidFill>
                <a:latin typeface="Aptos" panose="020B0004020202020204" pitchFamily="34" charset="0"/>
                <a:ea typeface="Canva Sans"/>
                <a:cs typeface="Canva Sans"/>
                <a:sym typeface="Canva Sans"/>
              </a:rPr>
              <a:t>Schedule review appointments as clinically relevant</a:t>
            </a:r>
            <a:r>
              <a:rPr lang="en-US" sz="1000" dirty="0">
                <a:solidFill>
                  <a:srgbClr val="000000"/>
                </a:solidFill>
                <a:latin typeface="Aptos" panose="020B0004020202020204" pitchFamily="34" charset="0"/>
                <a:ea typeface="Canva Sans"/>
                <a:cs typeface="Canva Sans"/>
                <a:sym typeface="Canva Sans"/>
              </a:rPr>
              <a:t>, </a:t>
            </a:r>
            <a:r>
              <a:rPr lang="en-US" sz="1000" u="sng" dirty="0">
                <a:solidFill>
                  <a:srgbClr val="000000"/>
                </a:solidFill>
                <a:latin typeface="Aptos" panose="020B0004020202020204" pitchFamily="34" charset="0"/>
                <a:ea typeface="Canva Sans"/>
                <a:cs typeface="Canva Sans"/>
                <a:sym typeface="Canva Sans"/>
              </a:rPr>
              <a:t>not more </a:t>
            </a:r>
            <a:r>
              <a:rPr lang="en-US" sz="1000" dirty="0">
                <a:solidFill>
                  <a:srgbClr val="000000"/>
                </a:solidFill>
                <a:latin typeface="Aptos" panose="020B0004020202020204" pitchFamily="34" charset="0"/>
                <a:ea typeface="Canva Sans"/>
                <a:cs typeface="Canva Sans"/>
                <a:sym typeface="Canva Sans"/>
              </a:rPr>
              <a:t>than once every 3-months, or within 4 weeks of the preparation of a MHTP unless in exceptional circumstances such as a significant change in their mental health condition. </a:t>
            </a:r>
          </a:p>
        </p:txBody>
      </p:sp>
      <p:sp>
        <p:nvSpPr>
          <p:cNvPr id="51" name="TextBox 41">
            <a:extLst>
              <a:ext uri="{FF2B5EF4-FFF2-40B4-BE49-F238E27FC236}">
                <a16:creationId xmlns:a16="http://schemas.microsoft.com/office/drawing/2014/main" id="{1EAD63AA-BFF2-0AF3-96C2-831C73D31262}"/>
              </a:ext>
            </a:extLst>
          </p:cNvPr>
          <p:cNvSpPr txBox="1"/>
          <p:nvPr/>
        </p:nvSpPr>
        <p:spPr>
          <a:xfrm>
            <a:off x="3679137" y="3050999"/>
            <a:ext cx="6698087" cy="423449"/>
          </a:xfrm>
          <a:prstGeom prst="rect">
            <a:avLst/>
          </a:prstGeom>
        </p:spPr>
        <p:txBody>
          <a:bodyPr wrap="square" lIns="0" tIns="0" rIns="0" bIns="0" rtlCol="0" anchor="t">
            <a:spAutoFit/>
          </a:bodyPr>
          <a:lstStyle/>
          <a:p>
            <a:pPr algn="ctr" defTabSz="534650">
              <a:lnSpc>
                <a:spcPts val="1146"/>
              </a:lnSpc>
            </a:pPr>
            <a:r>
              <a:rPr lang="en-US" sz="1000" b="1" dirty="0">
                <a:solidFill>
                  <a:srgbClr val="000000"/>
                </a:solidFill>
                <a:latin typeface="Aptos" panose="020B0004020202020204" pitchFamily="34" charset="0"/>
                <a:ea typeface="Canva Sans Bold"/>
                <a:cs typeface="Canva Sans Bold"/>
                <a:sym typeface="Canva Sans Bold"/>
              </a:rPr>
              <a:t>Return to referring practitioner for Review/ Consultation  </a:t>
            </a:r>
          </a:p>
          <a:p>
            <a:pPr algn="ctr" defTabSz="534650">
              <a:lnSpc>
                <a:spcPts val="1146"/>
              </a:lnSpc>
            </a:pPr>
            <a:r>
              <a:rPr lang="en-US" sz="1000" dirty="0">
                <a:solidFill>
                  <a:srgbClr val="000000"/>
                </a:solidFill>
                <a:latin typeface="Aptos" panose="020B0004020202020204" pitchFamily="34" charset="0"/>
                <a:ea typeface="Canva Sans Bold"/>
                <a:cs typeface="Canva Sans Bold"/>
                <a:sym typeface="Canva Sans Bold"/>
              </a:rPr>
              <a:t>On completion of  course of treatment, referring practitioner will assess if the patient needs a subsequent course of treatment. Use time tiered general attendance items </a:t>
            </a:r>
            <a:r>
              <a:rPr lang="en-US" sz="1000" b="1" dirty="0">
                <a:solidFill>
                  <a:srgbClr val="000000"/>
                </a:solidFill>
                <a:latin typeface="Aptos" panose="020B0004020202020204" pitchFamily="34" charset="0"/>
                <a:ea typeface="Canva Sans Bold"/>
                <a:cs typeface="Canva Sans Bold"/>
                <a:sym typeface="Canva Sans Bold"/>
              </a:rPr>
              <a:t>Level B,C, D, E</a:t>
            </a:r>
          </a:p>
        </p:txBody>
      </p:sp>
      <p:pic>
        <p:nvPicPr>
          <p:cNvPr id="53" name="Picture 52">
            <a:extLst>
              <a:ext uri="{FF2B5EF4-FFF2-40B4-BE49-F238E27FC236}">
                <a16:creationId xmlns:a16="http://schemas.microsoft.com/office/drawing/2014/main" id="{CFFA626F-DFE1-2DA7-10D6-CD01EAC52257}"/>
              </a:ext>
            </a:extLst>
          </p:cNvPr>
          <p:cNvPicPr>
            <a:picLocks noChangeAspect="1"/>
          </p:cNvPicPr>
          <p:nvPr/>
        </p:nvPicPr>
        <p:blipFill>
          <a:blip r:embed="rId39"/>
          <a:stretch>
            <a:fillRect/>
          </a:stretch>
        </p:blipFill>
        <p:spPr>
          <a:xfrm>
            <a:off x="3389229" y="2826245"/>
            <a:ext cx="438950" cy="432854"/>
          </a:xfrm>
          <a:prstGeom prst="rect">
            <a:avLst/>
          </a:prstGeom>
        </p:spPr>
      </p:pic>
      <p:sp>
        <p:nvSpPr>
          <p:cNvPr id="54" name="Rectangle 53">
            <a:extLst>
              <a:ext uri="{FF2B5EF4-FFF2-40B4-BE49-F238E27FC236}">
                <a16:creationId xmlns:a16="http://schemas.microsoft.com/office/drawing/2014/main" id="{8C34BCC7-1DE0-446F-4B52-C4BD8AAF0C3B}"/>
              </a:ext>
            </a:extLst>
          </p:cNvPr>
          <p:cNvSpPr/>
          <p:nvPr/>
        </p:nvSpPr>
        <p:spPr>
          <a:xfrm>
            <a:off x="3120627" y="2538204"/>
            <a:ext cx="7468807" cy="969655"/>
          </a:xfrm>
          <a:prstGeom prst="rect">
            <a:avLst/>
          </a:prstGeom>
          <a:no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TextBox 11">
            <a:extLst>
              <a:ext uri="{FF2B5EF4-FFF2-40B4-BE49-F238E27FC236}">
                <a16:creationId xmlns:a16="http://schemas.microsoft.com/office/drawing/2014/main" id="{EC819377-B0F2-2F9F-7B0F-418DDE397E64}"/>
              </a:ext>
            </a:extLst>
          </p:cNvPr>
          <p:cNvSpPr txBox="1"/>
          <p:nvPr/>
        </p:nvSpPr>
        <p:spPr>
          <a:xfrm>
            <a:off x="103966" y="1264356"/>
            <a:ext cx="10389808" cy="400110"/>
          </a:xfrm>
          <a:prstGeom prst="rect">
            <a:avLst/>
          </a:prstGeom>
          <a:noFill/>
        </p:spPr>
        <p:txBody>
          <a:bodyPr wrap="square" rtlCol="0">
            <a:spAutoFit/>
          </a:bodyPr>
          <a:lstStyle/>
          <a:p>
            <a:pPr algn="ctr"/>
            <a:r>
              <a:rPr lang="en-AU" dirty="0">
                <a:solidFill>
                  <a:schemeClr val="bg1"/>
                </a:solidFill>
                <a:latin typeface="Aptos" panose="020B0004020202020204" pitchFamily="34" charset="0"/>
              </a:rPr>
              <a:t>Prescribed Medical Practitioner who</a:t>
            </a:r>
            <a:r>
              <a:rPr lang="en-AU" sz="2000" dirty="0">
                <a:solidFill>
                  <a:schemeClr val="bg1"/>
                </a:solidFill>
                <a:latin typeface="Aptos" panose="020B0004020202020204" pitchFamily="34" charset="0"/>
              </a:rPr>
              <a:t> </a:t>
            </a:r>
            <a:r>
              <a:rPr lang="en-AU" sz="2000" b="1" u="sng" dirty="0">
                <a:solidFill>
                  <a:schemeClr val="bg1"/>
                </a:solidFill>
                <a:latin typeface="Aptos" panose="020B0004020202020204" pitchFamily="34" charset="0"/>
              </a:rPr>
              <a:t>has not</a:t>
            </a:r>
            <a:r>
              <a:rPr lang="en-AU" sz="2000" dirty="0">
                <a:solidFill>
                  <a:schemeClr val="bg1"/>
                </a:solidFill>
                <a:latin typeface="Aptos" panose="020B0004020202020204" pitchFamily="34" charset="0"/>
              </a:rPr>
              <a:t> </a:t>
            </a:r>
            <a:r>
              <a:rPr lang="en-AU" dirty="0">
                <a:solidFill>
                  <a:schemeClr val="bg1"/>
                </a:solidFill>
                <a:latin typeface="Aptos" panose="020B0004020202020204" pitchFamily="34" charset="0"/>
              </a:rPr>
              <a:t>under</a:t>
            </a:r>
            <a:r>
              <a:rPr lang="en-US" dirty="0">
                <a:solidFill>
                  <a:schemeClr val="bg1"/>
                </a:solidFill>
                <a:latin typeface="Aptos" panose="020B0004020202020204" pitchFamily="34" charset="0"/>
              </a:rPr>
              <a:t>taken mental health skills training </a:t>
            </a:r>
            <a:endParaRPr lang="en-AU" dirty="0">
              <a:solidFill>
                <a:schemeClr val="bg1"/>
              </a:solidFill>
              <a:latin typeface="Aptos" panose="020B0004020202020204" pitchFamily="34" charset="0"/>
            </a:endParaRPr>
          </a:p>
        </p:txBody>
      </p:sp>
    </p:spTree>
    <p:extLst>
      <p:ext uri="{BB962C8B-B14F-4D97-AF65-F5344CB8AC3E}">
        <p14:creationId xmlns:p14="http://schemas.microsoft.com/office/powerpoint/2010/main" val="3287236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38AEAAF-93E3-B24C-4CC5-ABC3D733CB29}"/>
              </a:ext>
            </a:extLst>
          </p:cNvPr>
          <p:cNvSpPr/>
          <p:nvPr/>
        </p:nvSpPr>
        <p:spPr>
          <a:xfrm>
            <a:off x="215782" y="6614097"/>
            <a:ext cx="10198858" cy="844999"/>
          </a:xfrm>
          <a:prstGeom prst="rect">
            <a:avLst/>
          </a:prstGeom>
          <a:solidFill>
            <a:schemeClr val="accent5">
              <a:lumMod val="40000"/>
              <a:lumOff val="6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65CC702A-F8FA-6672-7170-C03B70C9B05D}"/>
              </a:ext>
            </a:extLst>
          </p:cNvPr>
          <p:cNvSpPr/>
          <p:nvPr/>
        </p:nvSpPr>
        <p:spPr>
          <a:xfrm>
            <a:off x="3400464" y="1046709"/>
            <a:ext cx="7014176" cy="5429680"/>
          </a:xfrm>
          <a:prstGeom prst="rect">
            <a:avLst/>
          </a:prstGeom>
          <a:solidFill>
            <a:schemeClr val="accent5">
              <a:lumMod val="20000"/>
              <a:lumOff val="80000"/>
            </a:schemeClr>
          </a:solidFill>
          <a:ln>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7" name="Rectangle 6">
            <a:extLst>
              <a:ext uri="{FF2B5EF4-FFF2-40B4-BE49-F238E27FC236}">
                <a16:creationId xmlns:a16="http://schemas.microsoft.com/office/drawing/2014/main" id="{2049056F-445A-37B0-AC13-C6234F8AB079}"/>
              </a:ext>
            </a:extLst>
          </p:cNvPr>
          <p:cNvSpPr/>
          <p:nvPr/>
        </p:nvSpPr>
        <p:spPr>
          <a:xfrm>
            <a:off x="197420" y="1050529"/>
            <a:ext cx="2958070" cy="5442281"/>
          </a:xfrm>
          <a:prstGeom prst="rect">
            <a:avLst/>
          </a:prstGeom>
          <a:solidFill>
            <a:schemeClr val="accent4">
              <a:lumMod val="20000"/>
              <a:lumOff val="80000"/>
            </a:schemeClr>
          </a:solidFill>
          <a:ln>
            <a:solidFill>
              <a:schemeClr val="accent4">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sp>
        <p:nvSpPr>
          <p:cNvPr id="2" name="Freeform 2"/>
          <p:cNvSpPr/>
          <p:nvPr/>
        </p:nvSpPr>
        <p:spPr>
          <a:xfrm>
            <a:off x="7924722" y="97404"/>
            <a:ext cx="2709496" cy="672321"/>
          </a:xfrm>
          <a:custGeom>
            <a:avLst/>
            <a:gdLst/>
            <a:ahLst/>
            <a:cxnLst/>
            <a:rect l="l" t="t" r="r" b="b"/>
            <a:pathLst>
              <a:path w="2709496" h="672321">
                <a:moveTo>
                  <a:pt x="0" y="0"/>
                </a:moveTo>
                <a:lnTo>
                  <a:pt x="2709496" y="0"/>
                </a:lnTo>
                <a:lnTo>
                  <a:pt x="2709496" y="672321"/>
                </a:lnTo>
                <a:lnTo>
                  <a:pt x="0" y="672321"/>
                </a:lnTo>
                <a:lnTo>
                  <a:pt x="0" y="0"/>
                </a:lnTo>
                <a:close/>
              </a:path>
            </a:pathLst>
          </a:custGeom>
          <a:blipFill>
            <a:blip r:embed="rId3"/>
            <a:stretch>
              <a:fillRect l="-43859" r="-6140" b="-2781"/>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p:cNvGrpSpPr/>
          <p:nvPr/>
        </p:nvGrpSpPr>
        <p:grpSpPr>
          <a:xfrm>
            <a:off x="111328" y="242501"/>
            <a:ext cx="7813394" cy="623498"/>
            <a:chOff x="0" y="-28575"/>
            <a:chExt cx="2800144" cy="223448"/>
          </a:xfrm>
        </p:grpSpPr>
        <p:sp>
          <p:nvSpPr>
            <p:cNvPr id="4" name="Freeform 4"/>
            <p:cNvSpPr/>
            <p:nvPr/>
          </p:nvSpPr>
          <p:spPr>
            <a:xfrm>
              <a:off x="0" y="0"/>
              <a:ext cx="2800144" cy="194873"/>
            </a:xfrm>
            <a:custGeom>
              <a:avLst/>
              <a:gdLst/>
              <a:ahLst/>
              <a:cxnLst/>
              <a:rect l="l" t="t" r="r" b="b"/>
              <a:pathLst>
                <a:path w="2800144" h="194873">
                  <a:moveTo>
                    <a:pt x="36662" y="0"/>
                  </a:moveTo>
                  <a:lnTo>
                    <a:pt x="2763482" y="0"/>
                  </a:lnTo>
                  <a:cubicBezTo>
                    <a:pt x="2773206" y="0"/>
                    <a:pt x="2782531" y="3863"/>
                    <a:pt x="2789406" y="10738"/>
                  </a:cubicBezTo>
                  <a:cubicBezTo>
                    <a:pt x="2796281" y="17613"/>
                    <a:pt x="2800144" y="26938"/>
                    <a:pt x="2800144" y="36662"/>
                  </a:cubicBezTo>
                  <a:lnTo>
                    <a:pt x="2800144" y="158211"/>
                  </a:lnTo>
                  <a:cubicBezTo>
                    <a:pt x="2800144" y="178459"/>
                    <a:pt x="2783730" y="194873"/>
                    <a:pt x="2763482" y="194873"/>
                  </a:cubicBezTo>
                  <a:lnTo>
                    <a:pt x="36662" y="194873"/>
                  </a:lnTo>
                  <a:cubicBezTo>
                    <a:pt x="26938" y="194873"/>
                    <a:pt x="17613" y="191010"/>
                    <a:pt x="10738" y="184135"/>
                  </a:cubicBezTo>
                  <a:cubicBezTo>
                    <a:pt x="3863" y="177259"/>
                    <a:pt x="0" y="167934"/>
                    <a:pt x="0" y="158211"/>
                  </a:cubicBezTo>
                  <a:lnTo>
                    <a:pt x="0" y="36662"/>
                  </a:lnTo>
                  <a:cubicBezTo>
                    <a:pt x="0" y="26938"/>
                    <a:pt x="3863" y="17613"/>
                    <a:pt x="10738" y="10738"/>
                  </a:cubicBezTo>
                  <a:cubicBezTo>
                    <a:pt x="17613" y="3863"/>
                    <a:pt x="26938" y="0"/>
                    <a:pt x="36662" y="0"/>
                  </a:cubicBezTo>
                  <a:close/>
                </a:path>
              </a:pathLst>
            </a:custGeom>
            <a:solidFill>
              <a:srgbClr val="F1EDD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p:cNvSpPr txBox="1"/>
            <p:nvPr/>
          </p:nvSpPr>
          <p:spPr>
            <a:xfrm>
              <a:off x="0" y="-28575"/>
              <a:ext cx="2800144" cy="223448"/>
            </a:xfrm>
            <a:prstGeom prst="rect">
              <a:avLst/>
            </a:prstGeom>
          </p:spPr>
          <p:txBody>
            <a:bodyPr lIns="50800" tIns="50800" rIns="50800" bIns="50800" rtlCol="0" anchor="ctr"/>
            <a:lstStyle/>
            <a:p>
              <a:pPr marL="0" marR="0" lvl="0" indent="0" algn="ctr" defTabSz="914400" rtl="0" eaLnBrk="1" fontAlgn="auto" latinLnBrk="0" hangingPunct="1">
                <a:lnSpc>
                  <a:spcPts val="2379"/>
                </a:lnSpc>
                <a:spcBef>
                  <a:spcPts val="0"/>
                </a:spcBef>
                <a:spcAft>
                  <a:spcPts val="0"/>
                </a:spcAft>
                <a:buClrTx/>
                <a:buSzTx/>
                <a:buFontTx/>
                <a:buNone/>
                <a:tabLst/>
                <a:defRPr/>
              </a:pPr>
              <a:r>
                <a:rPr kumimoji="0" lang="en-US" sz="1699" b="1" i="0" u="none" strike="noStrike" kern="1200" cap="none" spc="0" normalizeH="0" baseline="0" noProof="0">
                  <a:ln>
                    <a:noFill/>
                  </a:ln>
                  <a:solidFill>
                    <a:srgbClr val="043C68"/>
                  </a:solidFill>
                  <a:effectLst/>
                  <a:uLnTx/>
                  <a:uFillTx/>
                  <a:latin typeface="Canva Sans Bold"/>
                  <a:ea typeface="Canva Sans Bold"/>
                  <a:cs typeface="Canva Sans Bold"/>
                  <a:sym typeface="Canva Sans Bold"/>
                </a:rPr>
                <a:t>Referrals and other MHTP </a:t>
              </a:r>
              <a:r>
                <a:rPr lang="en-US" sz="1699" b="1">
                  <a:solidFill>
                    <a:srgbClr val="043C68"/>
                  </a:solidFill>
                  <a:latin typeface="Canva Sans Bold"/>
                  <a:ea typeface="Canva Sans Bold"/>
                  <a:cs typeface="Canva Sans Bold"/>
                  <a:sym typeface="Canva Sans Bold"/>
                </a:rPr>
                <a:t>Considerations</a:t>
              </a:r>
              <a:endParaRPr kumimoji="0" lang="en-US" sz="1699" b="1" i="0" u="none" strike="noStrike" kern="1200" cap="none" spc="0" normalizeH="0" baseline="0" noProof="0">
                <a:ln>
                  <a:noFill/>
                </a:ln>
                <a:solidFill>
                  <a:srgbClr val="043C68"/>
                </a:solidFill>
                <a:effectLst/>
                <a:uLnTx/>
                <a:uFillTx/>
                <a:latin typeface="Canva Sans Bold"/>
                <a:ea typeface="Canva Sans Bold"/>
                <a:cs typeface="Canva Sans Bold"/>
                <a:sym typeface="Canva Sans Bold"/>
              </a:endParaRPr>
            </a:p>
          </p:txBody>
        </p:sp>
      </p:grpSp>
      <p:sp>
        <p:nvSpPr>
          <p:cNvPr id="9" name="Freeform 9"/>
          <p:cNvSpPr/>
          <p:nvPr/>
        </p:nvSpPr>
        <p:spPr>
          <a:xfrm>
            <a:off x="1490133" y="1248560"/>
            <a:ext cx="669828" cy="630265"/>
          </a:xfrm>
          <a:custGeom>
            <a:avLst/>
            <a:gdLst/>
            <a:ahLst/>
            <a:cxnLst/>
            <a:rect l="l" t="t" r="r" b="b"/>
            <a:pathLst>
              <a:path w="780509" h="780509">
                <a:moveTo>
                  <a:pt x="0" y="0"/>
                </a:moveTo>
                <a:lnTo>
                  <a:pt x="780510" y="0"/>
                </a:lnTo>
                <a:lnTo>
                  <a:pt x="780510" y="780510"/>
                </a:lnTo>
                <a:lnTo>
                  <a:pt x="0" y="7805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3"/>
          <p:cNvSpPr txBox="1"/>
          <p:nvPr/>
        </p:nvSpPr>
        <p:spPr>
          <a:xfrm>
            <a:off x="3176041" y="907246"/>
            <a:ext cx="7344320" cy="5549383"/>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15"/>
          <p:cNvSpPr/>
          <p:nvPr/>
        </p:nvSpPr>
        <p:spPr>
          <a:xfrm>
            <a:off x="5912987" y="5121778"/>
            <a:ext cx="519305" cy="456881"/>
          </a:xfrm>
          <a:custGeom>
            <a:avLst/>
            <a:gdLst/>
            <a:ahLst/>
            <a:cxnLst/>
            <a:rect l="l" t="t" r="r" b="b"/>
            <a:pathLst>
              <a:path w="686070" h="572011">
                <a:moveTo>
                  <a:pt x="0" y="0"/>
                </a:moveTo>
                <a:lnTo>
                  <a:pt x="686070" y="0"/>
                </a:lnTo>
                <a:lnTo>
                  <a:pt x="686070" y="572011"/>
                </a:lnTo>
                <a:lnTo>
                  <a:pt x="0" y="57201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a:off x="5911617" y="3494398"/>
            <a:ext cx="456897" cy="467414"/>
          </a:xfrm>
          <a:custGeom>
            <a:avLst/>
            <a:gdLst/>
            <a:ahLst/>
            <a:cxnLst/>
            <a:rect l="l" t="t" r="r" b="b"/>
            <a:pathLst>
              <a:path w="456897" h="467414">
                <a:moveTo>
                  <a:pt x="0" y="0"/>
                </a:moveTo>
                <a:lnTo>
                  <a:pt x="456897" y="0"/>
                </a:lnTo>
                <a:lnTo>
                  <a:pt x="456897" y="467415"/>
                </a:lnTo>
                <a:lnTo>
                  <a:pt x="0" y="46741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p:cNvSpPr/>
          <p:nvPr/>
        </p:nvSpPr>
        <p:spPr>
          <a:xfrm>
            <a:off x="7766663" y="5123585"/>
            <a:ext cx="453269" cy="453269"/>
          </a:xfrm>
          <a:custGeom>
            <a:avLst/>
            <a:gdLst/>
            <a:ahLst/>
            <a:cxnLst/>
            <a:rect l="l" t="t" r="r" b="b"/>
            <a:pathLst>
              <a:path w="453269" h="453269">
                <a:moveTo>
                  <a:pt x="0" y="0"/>
                </a:moveTo>
                <a:lnTo>
                  <a:pt x="453269" y="0"/>
                </a:lnTo>
                <a:lnTo>
                  <a:pt x="453269" y="453269"/>
                </a:lnTo>
                <a:lnTo>
                  <a:pt x="0" y="45326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9"/>
          <p:cNvSpPr/>
          <p:nvPr/>
        </p:nvSpPr>
        <p:spPr>
          <a:xfrm>
            <a:off x="7460896" y="5207226"/>
            <a:ext cx="424263" cy="397264"/>
          </a:xfrm>
          <a:custGeom>
            <a:avLst/>
            <a:gdLst/>
            <a:ahLst/>
            <a:cxnLst/>
            <a:rect l="l" t="t" r="r" b="b"/>
            <a:pathLst>
              <a:path w="424263" h="397264">
                <a:moveTo>
                  <a:pt x="0" y="0"/>
                </a:moveTo>
                <a:lnTo>
                  <a:pt x="424262" y="0"/>
                </a:lnTo>
                <a:lnTo>
                  <a:pt x="424262" y="397264"/>
                </a:lnTo>
                <a:lnTo>
                  <a:pt x="0" y="39726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20"/>
          <p:cNvSpPr/>
          <p:nvPr/>
        </p:nvSpPr>
        <p:spPr>
          <a:xfrm>
            <a:off x="9308222" y="1542422"/>
            <a:ext cx="593615" cy="505315"/>
          </a:xfrm>
          <a:custGeom>
            <a:avLst/>
            <a:gdLst/>
            <a:ahLst/>
            <a:cxnLst/>
            <a:rect l="l" t="t" r="r" b="b"/>
            <a:pathLst>
              <a:path w="593615" h="505315">
                <a:moveTo>
                  <a:pt x="0" y="0"/>
                </a:moveTo>
                <a:lnTo>
                  <a:pt x="593615" y="0"/>
                </a:lnTo>
                <a:lnTo>
                  <a:pt x="593615" y="505315"/>
                </a:lnTo>
                <a:lnTo>
                  <a:pt x="0" y="50531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23"/>
          <p:cNvSpPr/>
          <p:nvPr/>
        </p:nvSpPr>
        <p:spPr>
          <a:xfrm>
            <a:off x="4377749" y="5187705"/>
            <a:ext cx="301772" cy="351506"/>
          </a:xfrm>
          <a:custGeom>
            <a:avLst/>
            <a:gdLst/>
            <a:ahLst/>
            <a:cxnLst/>
            <a:rect l="l" t="t" r="r" b="b"/>
            <a:pathLst>
              <a:path w="412299" h="433429">
                <a:moveTo>
                  <a:pt x="0" y="0"/>
                </a:moveTo>
                <a:lnTo>
                  <a:pt x="412299" y="0"/>
                </a:lnTo>
                <a:lnTo>
                  <a:pt x="412299" y="433429"/>
                </a:lnTo>
                <a:lnTo>
                  <a:pt x="0" y="43342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25"/>
          <p:cNvSpPr/>
          <p:nvPr/>
        </p:nvSpPr>
        <p:spPr>
          <a:xfrm>
            <a:off x="3929178" y="5132115"/>
            <a:ext cx="487094" cy="436211"/>
          </a:xfrm>
          <a:custGeom>
            <a:avLst/>
            <a:gdLst/>
            <a:ahLst/>
            <a:cxnLst/>
            <a:rect l="l" t="t" r="r" b="b"/>
            <a:pathLst>
              <a:path w="471160" h="371038">
                <a:moveTo>
                  <a:pt x="0" y="0"/>
                </a:moveTo>
                <a:lnTo>
                  <a:pt x="471159" y="0"/>
                </a:lnTo>
                <a:lnTo>
                  <a:pt x="471159" y="371038"/>
                </a:lnTo>
                <a:lnTo>
                  <a:pt x="0" y="371038"/>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26"/>
          <p:cNvSpPr/>
          <p:nvPr/>
        </p:nvSpPr>
        <p:spPr>
          <a:xfrm>
            <a:off x="9326362" y="5054582"/>
            <a:ext cx="450743" cy="489273"/>
          </a:xfrm>
          <a:custGeom>
            <a:avLst/>
            <a:gdLst/>
            <a:ahLst/>
            <a:cxnLst/>
            <a:rect l="l" t="t" r="r" b="b"/>
            <a:pathLst>
              <a:path w="450743" h="489273">
                <a:moveTo>
                  <a:pt x="0" y="0"/>
                </a:moveTo>
                <a:lnTo>
                  <a:pt x="450743" y="0"/>
                </a:lnTo>
                <a:lnTo>
                  <a:pt x="450743" y="489273"/>
                </a:lnTo>
                <a:lnTo>
                  <a:pt x="0" y="489273"/>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TextBox 31"/>
          <p:cNvSpPr txBox="1"/>
          <p:nvPr/>
        </p:nvSpPr>
        <p:spPr>
          <a:xfrm>
            <a:off x="442542" y="1433110"/>
            <a:ext cx="1898400" cy="219484"/>
          </a:xfrm>
          <a:prstGeom prst="rect">
            <a:avLst/>
          </a:prstGeom>
        </p:spPr>
        <p:txBody>
          <a:bodyPr lIns="0" tIns="0" rIns="0" bIns="0" rtlCol="0" anchor="t">
            <a:spAutoFit/>
          </a:bodyPr>
          <a:lstStyle/>
          <a:p>
            <a:pPr marL="0" marR="0" lvl="0" indent="0" algn="l" defTabSz="914400" rtl="0" eaLnBrk="1" fontAlgn="auto" latinLnBrk="0" hangingPunct="1">
              <a:lnSpc>
                <a:spcPts val="1819"/>
              </a:lnSpc>
              <a:spcBef>
                <a:spcPct val="0"/>
              </a:spcBef>
              <a:spcAft>
                <a:spcPts val="0"/>
              </a:spcAft>
              <a:buClrTx/>
              <a:buSzTx/>
              <a:buFontTx/>
              <a:buNone/>
              <a:tabLst/>
              <a:defRPr/>
            </a:pPr>
            <a:r>
              <a:rPr kumimoji="0" lang="en-US" sz="1400" b="1" i="0" u="none" strike="noStrike" kern="1200" cap="none" spc="0" normalizeH="0" baseline="0" noProof="0">
                <a:ln>
                  <a:noFill/>
                </a:ln>
                <a:solidFill>
                  <a:srgbClr val="043C68"/>
                </a:solidFill>
                <a:effectLst/>
                <a:uLnTx/>
                <a:uFillTx/>
                <a:latin typeface="Canva Sans Bold"/>
                <a:ea typeface="Canva Sans Bold"/>
                <a:cs typeface="Canva Sans Bold"/>
                <a:sym typeface="Canva Sans Bold"/>
              </a:rPr>
              <a:t>Referrals</a:t>
            </a:r>
            <a:r>
              <a:rPr kumimoji="0" lang="en-US" sz="1299" b="1" i="0" u="none" strike="noStrike" kern="1200" cap="none" spc="0" normalizeH="0" baseline="0" noProof="0">
                <a:ln>
                  <a:noFill/>
                </a:ln>
                <a:solidFill>
                  <a:srgbClr val="043C68"/>
                </a:solidFill>
                <a:effectLst/>
                <a:uLnTx/>
                <a:uFillTx/>
                <a:latin typeface="Canva Sans Bold"/>
                <a:ea typeface="Canva Sans Bold"/>
                <a:cs typeface="Canva Sans Bold"/>
                <a:sym typeface="Canva Sans Bold"/>
              </a:rPr>
              <a:t> </a:t>
            </a:r>
          </a:p>
        </p:txBody>
      </p:sp>
      <p:sp>
        <p:nvSpPr>
          <p:cNvPr id="32" name="TextBox 32"/>
          <p:cNvSpPr txBox="1"/>
          <p:nvPr/>
        </p:nvSpPr>
        <p:spPr>
          <a:xfrm>
            <a:off x="307872" y="2245094"/>
            <a:ext cx="2791185" cy="3578928"/>
          </a:xfrm>
          <a:prstGeom prst="rect">
            <a:avLst/>
          </a:prstGeom>
        </p:spPr>
        <p:txBody>
          <a:bodyPr wrap="square" lIns="0" tIns="0" rIns="0" bIns="0" rtlCol="0" anchor="t">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ptos" panose="020B0004020202020204" pitchFamily="34" charset="0"/>
              <a:ea typeface="Canva Sans"/>
              <a:cs typeface="Canva Sans"/>
              <a:sym typeface="Canva Sans"/>
            </a:endParaRPr>
          </a:p>
          <a:p>
            <a:pPr lvl="0" algn="just">
              <a:lnSpc>
                <a:spcPts val="1400"/>
              </a:lnSpc>
              <a:spcBef>
                <a:spcPct val="0"/>
              </a:spcBef>
              <a:defRPr/>
            </a:pPr>
            <a:r>
              <a:rPr lang="en-US" sz="1000" dirty="0">
                <a:latin typeface="Aptos" panose="020B0004020202020204" pitchFamily="34" charset="0"/>
              </a:rPr>
              <a:t>Once a GP Mental Health Treatment Plan has been completed and claimed on an appropriate Medicare service, a patient is eligible to access relevant treatment and referral options. Referral requirements for </a:t>
            </a:r>
            <a:r>
              <a:rPr lang="en-US" sz="1000" b="1" dirty="0">
                <a:solidFill>
                  <a:schemeClr val="tx2">
                    <a:lumMod val="75000"/>
                  </a:schemeClr>
                </a:solidFill>
                <a:latin typeface="Aptos" panose="020B0004020202020204" pitchFamily="34" charset="0"/>
                <a:hlinkClick r:id="rId22">
                  <a:extLst>
                    <a:ext uri="{A12FA001-AC4F-418D-AE19-62706E023703}">
                      <ahyp:hlinkClr xmlns:ahyp="http://schemas.microsoft.com/office/drawing/2018/hyperlinkcolor" val="tx"/>
                    </a:ext>
                  </a:extLst>
                </a:hlinkClick>
              </a:rPr>
              <a:t>Better Access Treatment Services</a:t>
            </a:r>
            <a:r>
              <a:rPr lang="en-US" sz="1000" b="1">
                <a:solidFill>
                  <a:schemeClr val="tx2">
                    <a:lumMod val="75000"/>
                  </a:schemeClr>
                </a:solidFill>
                <a:latin typeface="Aptos" panose="020B0004020202020204" pitchFamily="34" charset="0"/>
              </a:rPr>
              <a:t>.</a:t>
            </a:r>
            <a:endParaRPr lang="en-US" sz="1000" b="1" dirty="0">
              <a:solidFill>
                <a:schemeClr val="tx2">
                  <a:lumMod val="75000"/>
                </a:schemeClr>
              </a:solidFill>
              <a:latin typeface="Aptos" panose="020B0004020202020204" pitchFamily="34" charset="0"/>
            </a:endParaRPr>
          </a:p>
          <a:p>
            <a:pPr lvl="0" algn="just">
              <a:lnSpc>
                <a:spcPts val="1400"/>
              </a:lnSpc>
              <a:spcBef>
                <a:spcPct val="0"/>
              </a:spcBef>
              <a:defRPr/>
            </a:pPr>
            <a:endParaRPr lang="en-US" sz="1000" dirty="0">
              <a:latin typeface="Aptos" panose="020B0004020202020204" pitchFamily="34" charset="0"/>
            </a:endParaRPr>
          </a:p>
          <a:p>
            <a:pPr lvl="0" algn="just">
              <a:lnSpc>
                <a:spcPts val="1400"/>
              </a:lnSpc>
              <a:spcBef>
                <a:spcPct val="0"/>
              </a:spcBef>
              <a:defRPr/>
            </a:pPr>
            <a:r>
              <a:rPr lang="en-US" sz="1000" dirty="0">
                <a:latin typeface="Aptos" panose="020B0004020202020204" pitchFamily="34" charset="0"/>
              </a:rPr>
              <a:t>Relevant treatment and referral options consist of support services, psychiatric services, and relevant services provided under the </a:t>
            </a:r>
            <a:r>
              <a:rPr lang="en-US" sz="1000" b="1" dirty="0">
                <a:solidFill>
                  <a:schemeClr val="tx2">
                    <a:lumMod val="75000"/>
                  </a:schemeClr>
                </a:solidFill>
                <a:latin typeface="Aptos" panose="020B0004020202020204" pitchFamily="34" charset="0"/>
                <a:hlinkClick r:id="rId23">
                  <a:extLst>
                    <a:ext uri="{A12FA001-AC4F-418D-AE19-62706E023703}">
                      <ahyp:hlinkClr xmlns:ahyp="http://schemas.microsoft.com/office/drawing/2018/hyperlinkcolor" val="tx"/>
                    </a:ext>
                  </a:extLst>
                </a:hlinkClick>
              </a:rPr>
              <a:t>Better Access initiative</a:t>
            </a:r>
            <a:r>
              <a:rPr lang="en-US" sz="1000" b="1" dirty="0">
                <a:solidFill>
                  <a:schemeClr val="tx2">
                    <a:lumMod val="75000"/>
                  </a:schemeClr>
                </a:solidFill>
                <a:latin typeface="Aptos" panose="020B0004020202020204" pitchFamily="34" charset="0"/>
              </a:rPr>
              <a:t>.</a:t>
            </a:r>
          </a:p>
          <a:p>
            <a:pPr lvl="0" algn="just">
              <a:lnSpc>
                <a:spcPts val="1400"/>
              </a:lnSpc>
              <a:spcBef>
                <a:spcPct val="0"/>
              </a:spcBef>
              <a:defRPr/>
            </a:pPr>
            <a:endParaRPr lang="en-US" sz="1000" dirty="0">
              <a:latin typeface="Aptos" panose="020B0004020202020204" pitchFamily="34" charset="0"/>
            </a:endParaRPr>
          </a:p>
          <a:p>
            <a:pPr lvl="0" algn="just">
              <a:lnSpc>
                <a:spcPts val="1400"/>
              </a:lnSpc>
              <a:spcBef>
                <a:spcPct val="0"/>
              </a:spcBef>
              <a:defRPr/>
            </a:pPr>
            <a:r>
              <a:rPr lang="en-US" sz="1000" dirty="0">
                <a:latin typeface="Aptos" panose="020B0004020202020204" pitchFamily="34" charset="0"/>
              </a:rPr>
              <a:t>The Initial Assessment and </a:t>
            </a:r>
            <a:r>
              <a:rPr lang="en-US" sz="1000" b="1" dirty="0">
                <a:solidFill>
                  <a:schemeClr val="tx2">
                    <a:lumMod val="75000"/>
                  </a:schemeClr>
                </a:solidFill>
                <a:latin typeface="Aptos" panose="020B0004020202020204" pitchFamily="34" charset="0"/>
                <a:hlinkClick r:id="rId24">
                  <a:extLst>
                    <a:ext uri="{A12FA001-AC4F-418D-AE19-62706E023703}">
                      <ahyp:hlinkClr xmlns:ahyp="http://schemas.microsoft.com/office/drawing/2018/hyperlinkcolor" val="tx"/>
                    </a:ext>
                  </a:extLst>
                </a:hlinkClick>
              </a:rPr>
              <a:t>Referral Decision Support Tool </a:t>
            </a:r>
            <a:r>
              <a:rPr lang="en-US" sz="1000" dirty="0">
                <a:latin typeface="Aptos" panose="020B0004020202020204" pitchFamily="34" charset="0"/>
              </a:rPr>
              <a:t>(IAR-DST) can support decisions about appropriate intensity supports and may be appropriate when discussing patient referral and treatment options. </a:t>
            </a:r>
          </a:p>
          <a:p>
            <a:pPr lvl="0" algn="just">
              <a:lnSpc>
                <a:spcPts val="1400"/>
              </a:lnSpc>
              <a:spcBef>
                <a:spcPct val="0"/>
              </a:spcBef>
              <a:defRPr/>
            </a:pPr>
            <a:endParaRPr kumimoji="0" lang="en-US" sz="1000" b="0" i="0" u="none" strike="noStrike" kern="1200" cap="none" spc="0" normalizeH="0" baseline="0" noProof="0" dirty="0">
              <a:ln>
                <a:noFill/>
              </a:ln>
              <a:solidFill>
                <a:srgbClr val="000000"/>
              </a:solidFill>
              <a:effectLst/>
              <a:uLnTx/>
              <a:uFillTx/>
              <a:latin typeface="Aptos" panose="020B0004020202020204" pitchFamily="34" charset="0"/>
              <a:ea typeface="Canva Sans"/>
              <a:cs typeface="Canva Sans"/>
              <a:sym typeface="Canva Sans"/>
            </a:endParaRPr>
          </a:p>
          <a:p>
            <a:pPr marL="0" marR="0" lvl="0" indent="0" algn="l" defTabSz="914400" rtl="0" eaLnBrk="1" fontAlgn="auto" latinLnBrk="0" hangingPunct="1">
              <a:lnSpc>
                <a:spcPts val="1400"/>
              </a:lnSpc>
              <a:spcBef>
                <a:spcPct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Canva Sans"/>
              <a:ea typeface="Canva Sans"/>
              <a:cs typeface="Canva Sans"/>
              <a:sym typeface="Canva Sans"/>
            </a:endParaRPr>
          </a:p>
        </p:txBody>
      </p:sp>
      <p:sp>
        <p:nvSpPr>
          <p:cNvPr id="33" name="TextBox 33"/>
          <p:cNvSpPr txBox="1"/>
          <p:nvPr/>
        </p:nvSpPr>
        <p:spPr>
          <a:xfrm>
            <a:off x="4967552" y="1146967"/>
            <a:ext cx="4109533" cy="238720"/>
          </a:xfrm>
          <a:prstGeom prst="rect">
            <a:avLst/>
          </a:prstGeom>
        </p:spPr>
        <p:txBody>
          <a:bodyPr lIns="0" tIns="0" rIns="0" bIns="0" rtlCol="0" anchor="t">
            <a:spAutoFit/>
          </a:bodyPr>
          <a:lstStyle/>
          <a:p>
            <a:pPr marL="0" marR="0" lvl="0" indent="0" algn="l" defTabSz="914400" rtl="0" eaLnBrk="1" fontAlgn="auto" latinLnBrk="0" hangingPunct="1">
              <a:lnSpc>
                <a:spcPts val="1959"/>
              </a:lnSpc>
              <a:spcBef>
                <a:spcPct val="0"/>
              </a:spcBef>
              <a:spcAft>
                <a:spcPts val="0"/>
              </a:spcAft>
              <a:buClrTx/>
              <a:buSzTx/>
              <a:buFontTx/>
              <a:buNone/>
              <a:tabLst/>
              <a:defRPr/>
            </a:pPr>
            <a:r>
              <a:rPr kumimoji="0" lang="en-US" sz="1399" b="1" i="0" u="none" strike="noStrike" kern="1200" cap="none" spc="0" normalizeH="0" baseline="0" noProof="0">
                <a:ln>
                  <a:noFill/>
                </a:ln>
                <a:solidFill>
                  <a:srgbClr val="043C68"/>
                </a:solidFill>
                <a:effectLst/>
                <a:uLnTx/>
                <a:uFillTx/>
                <a:latin typeface="Canva Sans Bold"/>
                <a:ea typeface="Canva Sans Bold"/>
                <a:cs typeface="Canva Sans Bold"/>
                <a:sym typeface="Canva Sans Bold"/>
              </a:rPr>
              <a:t>Other Treatment</a:t>
            </a:r>
            <a:r>
              <a:rPr lang="en-US" sz="1399" b="1">
                <a:solidFill>
                  <a:srgbClr val="043C68"/>
                </a:solidFill>
                <a:latin typeface="Canva Sans Bold"/>
                <a:ea typeface="Canva Sans Bold"/>
                <a:cs typeface="Canva Sans Bold"/>
                <a:sym typeface="Canva Sans Bold"/>
              </a:rPr>
              <a:t> </a:t>
            </a:r>
            <a:r>
              <a:rPr kumimoji="0" lang="en-US" sz="1399" b="1" i="0" u="none" strike="noStrike" kern="1200" cap="none" spc="0" normalizeH="0" baseline="0" noProof="0">
                <a:ln>
                  <a:noFill/>
                </a:ln>
                <a:solidFill>
                  <a:srgbClr val="043C68"/>
                </a:solidFill>
                <a:effectLst/>
                <a:uLnTx/>
                <a:uFillTx/>
                <a:latin typeface="Canva Sans Bold"/>
                <a:ea typeface="Canva Sans Bold"/>
                <a:cs typeface="Canva Sans Bold"/>
                <a:sym typeface="Canva Sans Bold"/>
              </a:rPr>
              <a:t>Plan Considerations</a:t>
            </a:r>
          </a:p>
        </p:txBody>
      </p:sp>
      <p:sp>
        <p:nvSpPr>
          <p:cNvPr id="35" name="TextBox 35"/>
          <p:cNvSpPr txBox="1"/>
          <p:nvPr/>
        </p:nvSpPr>
        <p:spPr>
          <a:xfrm>
            <a:off x="5434894" y="5604490"/>
            <a:ext cx="1475492" cy="349711"/>
          </a:xfrm>
          <a:prstGeom prst="rect">
            <a:avLst/>
          </a:prstGeom>
        </p:spPr>
        <p:txBody>
          <a:bodyPr wrap="square" lIns="0" tIns="0" rIns="0" bIns="0" rtlCol="0" anchor="t">
            <a:spAutoFit/>
          </a:bodyPr>
          <a:lstStyle/>
          <a:p>
            <a:pPr marL="0" marR="0" lvl="0" indent="0" algn="ctr" defTabSz="914400" rtl="0" eaLnBrk="1" fontAlgn="auto" latinLnBrk="0" hangingPunct="1">
              <a:lnSpc>
                <a:spcPts val="1400"/>
              </a:lnSpc>
              <a:spcBef>
                <a:spcPct val="0"/>
              </a:spcBef>
              <a:spcAft>
                <a:spcPts val="0"/>
              </a:spcAft>
              <a:buClrTx/>
              <a:buSzTx/>
              <a:buFontTx/>
              <a:buNone/>
              <a:tabLst/>
              <a:defRPr/>
            </a:pPr>
            <a:r>
              <a:rPr kumimoji="0" lang="en-US" sz="1000" b="1" i="0" u="none" strike="noStrike" kern="1200" cap="none" spc="0" normalizeH="0" baseline="0" noProof="0">
                <a:ln>
                  <a:noFill/>
                </a:ln>
                <a:solidFill>
                  <a:srgbClr val="545454"/>
                </a:solidFill>
                <a:effectLst/>
                <a:uLnTx/>
                <a:uFillTx/>
                <a:latin typeface="Aptos" panose="020B0004020202020204" pitchFamily="34" charset="0"/>
                <a:ea typeface="Canva Sans Bold"/>
                <a:cs typeface="Canva Sans Bold"/>
                <a:sym typeface="Canva Sans Bold"/>
              </a:rPr>
              <a:t>Support Groups</a:t>
            </a:r>
            <a:r>
              <a:rPr kumimoji="0" lang="en-US" sz="1000" b="0" i="0" u="none" strike="noStrike" kern="1200" cap="none" spc="0" normalizeH="0" baseline="0" noProof="0">
                <a:ln>
                  <a:noFill/>
                </a:ln>
                <a:solidFill>
                  <a:srgbClr val="545454"/>
                </a:solidFill>
                <a:effectLst/>
                <a:uLnTx/>
                <a:uFillTx/>
                <a:latin typeface="Aptos" panose="020B0004020202020204" pitchFamily="34" charset="0"/>
                <a:ea typeface="Canva Sans"/>
                <a:cs typeface="Canva Sans"/>
                <a:sym typeface="Canva Sans"/>
              </a:rPr>
              <a:t> </a:t>
            </a:r>
          </a:p>
          <a:p>
            <a:pPr marL="0" marR="0" lvl="0" indent="0" algn="ctr" defTabSz="914400" rtl="0" eaLnBrk="1" fontAlgn="auto" latinLnBrk="0" hangingPunct="1">
              <a:lnSpc>
                <a:spcPts val="1400"/>
              </a:lnSpc>
              <a:spcBef>
                <a:spcPct val="0"/>
              </a:spcBef>
              <a:spcAft>
                <a:spcPts val="0"/>
              </a:spcAft>
              <a:buClrTx/>
              <a:buSzTx/>
              <a:buFontTx/>
              <a:buNone/>
              <a:tabLst/>
              <a:defRPr/>
            </a:pPr>
            <a:r>
              <a:rPr kumimoji="0" lang="en-US" sz="1000" b="0" i="0" u="none" strike="noStrike" kern="1200" cap="none" spc="0" normalizeH="0" baseline="0" noProof="0">
                <a:ln>
                  <a:noFill/>
                </a:ln>
                <a:solidFill>
                  <a:srgbClr val="545454"/>
                </a:solidFill>
                <a:effectLst/>
                <a:uLnTx/>
                <a:uFillTx/>
                <a:latin typeface="Aptos" panose="020B0004020202020204" pitchFamily="34" charset="0"/>
                <a:ea typeface="Canva Sans"/>
                <a:cs typeface="Canva Sans"/>
                <a:sym typeface="Canva Sans"/>
              </a:rPr>
              <a:t>relevant to patient’s needs</a:t>
            </a:r>
          </a:p>
        </p:txBody>
      </p:sp>
      <p:sp>
        <p:nvSpPr>
          <p:cNvPr id="37" name="TextBox 37"/>
          <p:cNvSpPr txBox="1"/>
          <p:nvPr/>
        </p:nvSpPr>
        <p:spPr>
          <a:xfrm>
            <a:off x="5326981" y="3974727"/>
            <a:ext cx="1597900" cy="1067856"/>
          </a:xfrm>
          <a:prstGeom prst="rect">
            <a:avLst/>
          </a:prstGeom>
        </p:spPr>
        <p:txBody>
          <a:bodyPr wrap="square" lIns="0" tIns="0" rIns="0" bIns="0" rtlCol="0" anchor="t">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545454"/>
                </a:solidFill>
                <a:effectLst/>
                <a:uLnTx/>
                <a:uFillTx/>
                <a:latin typeface="Aptos" panose="020B0004020202020204" pitchFamily="34" charset="0"/>
                <a:ea typeface="Canva Sans Bold"/>
                <a:cs typeface="Canva Sans Bold"/>
                <a:sym typeface="Canva Sans Bold"/>
              </a:rPr>
              <a:t>Social Work Referral</a:t>
            </a:r>
          </a:p>
          <a:p>
            <a:pPr marL="0" marR="0" lvl="0" indent="0" algn="ctr" defTabSz="914400" rtl="0" eaLnBrk="1" fontAlgn="auto" latinLnBrk="0" hangingPunct="1">
              <a:lnSpc>
                <a:spcPts val="1400"/>
              </a:lnSpc>
              <a:spcBef>
                <a:spcPct val="0"/>
              </a:spcBef>
              <a:spcAft>
                <a:spcPts val="0"/>
              </a:spcAft>
              <a:buClrTx/>
              <a:buSzTx/>
              <a:buFontTx/>
              <a:buNone/>
              <a:tabLst/>
              <a:defRPr/>
            </a:pPr>
            <a:r>
              <a:rPr kumimoji="0" lang="en-US" sz="1000" b="0" i="0" u="none" strike="noStrike" kern="1200" cap="none" spc="0" normalizeH="0" baseline="0" noProof="0" dirty="0">
                <a:ln>
                  <a:noFill/>
                </a:ln>
                <a:solidFill>
                  <a:srgbClr val="545454"/>
                </a:solidFill>
                <a:effectLst/>
                <a:uLnTx/>
                <a:uFillTx/>
                <a:latin typeface="Aptos" panose="020B0004020202020204" pitchFamily="34" charset="0"/>
                <a:ea typeface="Canva Sans"/>
                <a:cs typeface="Canva Sans"/>
                <a:sym typeface="Canva Sans"/>
              </a:rPr>
              <a:t>Consider social work referral where </a:t>
            </a:r>
            <a:r>
              <a:rPr kumimoji="0" lang="en-US" sz="1000" b="0" i="0" u="none" strike="noStrike" kern="1200" cap="none" spc="0" normalizeH="0" baseline="0" noProof="0">
                <a:ln>
                  <a:noFill/>
                </a:ln>
                <a:solidFill>
                  <a:srgbClr val="545454"/>
                </a:solidFill>
                <a:effectLst/>
                <a:uLnTx/>
                <a:uFillTx/>
                <a:latin typeface="Aptos" panose="020B0004020202020204" pitchFamily="34" charset="0"/>
                <a:ea typeface="Canva Sans"/>
                <a:cs typeface="Canva Sans"/>
                <a:sym typeface="Canva Sans"/>
              </a:rPr>
              <a:t>required and</a:t>
            </a:r>
            <a:r>
              <a:rPr kumimoji="0" lang="en-US" sz="1000" b="0" i="0" u="none" strike="noStrike" kern="1200" cap="none" spc="0" normalizeH="0" baseline="0" noProof="0" dirty="0">
                <a:ln>
                  <a:noFill/>
                </a:ln>
                <a:solidFill>
                  <a:srgbClr val="545454"/>
                </a:solidFill>
                <a:effectLst/>
                <a:uLnTx/>
                <a:uFillTx/>
                <a:latin typeface="Aptos" panose="020B0004020202020204" pitchFamily="34" charset="0"/>
                <a:ea typeface="Canva Sans"/>
                <a:cs typeface="Canva Sans"/>
                <a:sym typeface="Canva Sans"/>
              </a:rPr>
              <a:t> where additional support would benefit patient's health outcomes </a:t>
            </a:r>
          </a:p>
        </p:txBody>
      </p:sp>
      <p:sp>
        <p:nvSpPr>
          <p:cNvPr id="38" name="TextBox 38"/>
          <p:cNvSpPr txBox="1"/>
          <p:nvPr/>
        </p:nvSpPr>
        <p:spPr>
          <a:xfrm>
            <a:off x="7161498" y="5604490"/>
            <a:ext cx="1475492" cy="708784"/>
          </a:xfrm>
          <a:prstGeom prst="rect">
            <a:avLst/>
          </a:prstGeom>
        </p:spPr>
        <p:txBody>
          <a:bodyPr lIns="0" tIns="0" rIns="0" bIns="0" rtlCol="0" anchor="t">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en-US" sz="1000" b="1" i="0" u="none" strike="noStrike" kern="1200" cap="none" spc="0" normalizeH="0" baseline="0" noProof="0">
                <a:ln>
                  <a:noFill/>
                </a:ln>
                <a:solidFill>
                  <a:srgbClr val="545454"/>
                </a:solidFill>
                <a:effectLst/>
                <a:uLnTx/>
                <a:uFillTx/>
                <a:latin typeface="Aptos" panose="020B0004020202020204" pitchFamily="34" charset="0"/>
                <a:ea typeface="Canva Sans Bold"/>
                <a:cs typeface="Canva Sans Bold"/>
                <a:sym typeface="Canva Sans Bold"/>
              </a:rPr>
              <a:t>Social Prescribing</a:t>
            </a:r>
          </a:p>
          <a:p>
            <a:pPr marL="0" marR="0" lvl="0" indent="0" algn="ctr" defTabSz="914400" rtl="0" eaLnBrk="1" fontAlgn="auto" latinLnBrk="0" hangingPunct="1">
              <a:lnSpc>
                <a:spcPts val="1400"/>
              </a:lnSpc>
              <a:spcBef>
                <a:spcPct val="0"/>
              </a:spcBef>
              <a:spcAft>
                <a:spcPts val="0"/>
              </a:spcAft>
              <a:buClrTx/>
              <a:buSzTx/>
              <a:buFontTx/>
              <a:buNone/>
              <a:tabLst/>
              <a:defRPr/>
            </a:pPr>
            <a:r>
              <a:rPr kumimoji="0" lang="en-US" sz="1000" b="0" i="0" u="none" strike="noStrike" kern="1200" cap="none" spc="0" normalizeH="0" baseline="0" noProof="0">
                <a:ln>
                  <a:noFill/>
                </a:ln>
                <a:solidFill>
                  <a:srgbClr val="545454"/>
                </a:solidFill>
                <a:effectLst/>
                <a:uLnTx/>
                <a:uFillTx/>
                <a:latin typeface="Aptos" panose="020B0004020202020204" pitchFamily="34" charset="0"/>
                <a:ea typeface="Canva Sans"/>
                <a:cs typeface="Canva Sans"/>
                <a:sym typeface="Canva Sans"/>
              </a:rPr>
              <a:t>Consider if social prescribing may be appropriate for this patient</a:t>
            </a:r>
          </a:p>
        </p:txBody>
      </p:sp>
      <p:sp>
        <p:nvSpPr>
          <p:cNvPr id="39" name="TextBox 39"/>
          <p:cNvSpPr txBox="1"/>
          <p:nvPr/>
        </p:nvSpPr>
        <p:spPr>
          <a:xfrm>
            <a:off x="8829947" y="2079866"/>
            <a:ext cx="1513678" cy="1247393"/>
          </a:xfrm>
          <a:prstGeom prst="rect">
            <a:avLst/>
          </a:prstGeom>
        </p:spPr>
        <p:txBody>
          <a:bodyPr wrap="square" lIns="0" tIns="0" rIns="0" bIns="0" rtlCol="0" anchor="t">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en-US" sz="1000" b="1" i="0" u="none" strike="noStrike" kern="1200" cap="none" spc="0" normalizeH="0" baseline="0" noProof="0">
                <a:ln>
                  <a:noFill/>
                </a:ln>
                <a:solidFill>
                  <a:srgbClr val="545454"/>
                </a:solidFill>
                <a:effectLst/>
                <a:uLnTx/>
                <a:uFillTx/>
                <a:latin typeface="Aptos" panose="020B0004020202020204" pitchFamily="34" charset="0"/>
                <a:ea typeface="Canva Sans Bold"/>
                <a:cs typeface="Canva Sans Bold"/>
                <a:sym typeface="Canva Sans Bold"/>
              </a:rPr>
              <a:t>Family Support </a:t>
            </a:r>
          </a:p>
          <a:p>
            <a:pPr marL="0" marR="0" lvl="0" indent="0" algn="ctr" defTabSz="914400" rtl="0" eaLnBrk="1" fontAlgn="auto" latinLnBrk="0" hangingPunct="1">
              <a:lnSpc>
                <a:spcPts val="1400"/>
              </a:lnSpc>
              <a:spcBef>
                <a:spcPct val="0"/>
              </a:spcBef>
              <a:spcAft>
                <a:spcPts val="0"/>
              </a:spcAft>
              <a:buClrTx/>
              <a:buSzTx/>
              <a:buFontTx/>
              <a:buNone/>
              <a:tabLst/>
              <a:defRPr/>
            </a:pPr>
            <a:r>
              <a:rPr kumimoji="0" lang="en-US" sz="1000" b="0" i="0" u="none" strike="noStrike" kern="1200" cap="none" spc="0" normalizeH="0" baseline="0" noProof="0">
                <a:ln>
                  <a:noFill/>
                </a:ln>
                <a:solidFill>
                  <a:srgbClr val="545454"/>
                </a:solidFill>
                <a:effectLst/>
                <a:uLnTx/>
                <a:uFillTx/>
                <a:latin typeface="Aptos" panose="020B0004020202020204" pitchFamily="34" charset="0"/>
                <a:ea typeface="Canva Sans"/>
                <a:cs typeface="Canva Sans"/>
                <a:sym typeface="Canva Sans"/>
              </a:rPr>
              <a:t>2 family members/ carers interventions are available (these count towards the 10 treatment services)  </a:t>
            </a:r>
          </a:p>
          <a:p>
            <a:pPr marL="0" marR="0" lvl="0" indent="0" algn="ctr" defTabSz="914400" rtl="0" eaLnBrk="1" fontAlgn="auto" latinLnBrk="0" hangingPunct="1">
              <a:lnSpc>
                <a:spcPts val="1400"/>
              </a:lnSpc>
              <a:spcBef>
                <a:spcPct val="0"/>
              </a:spcBef>
              <a:spcAft>
                <a:spcPts val="0"/>
              </a:spcAft>
              <a:buClrTx/>
              <a:buSzTx/>
              <a:buFontTx/>
              <a:buNone/>
              <a:tabLst/>
              <a:defRPr/>
            </a:pPr>
            <a:r>
              <a:rPr kumimoji="0" lang="en-US" sz="1000" b="1" i="0" u="none" strike="noStrike" kern="1200" cap="none" spc="0" normalizeH="0" baseline="0" noProof="0">
                <a:ln>
                  <a:noFill/>
                </a:ln>
                <a:solidFill>
                  <a:schemeClr val="tx2"/>
                </a:solidFill>
                <a:effectLst/>
                <a:uLnTx/>
                <a:uFillTx/>
                <a:latin typeface="Aptos" panose="020B0004020202020204" pitchFamily="34" charset="0"/>
                <a:ea typeface="Canva Sans"/>
                <a:cs typeface="Canva Sans"/>
                <a:sym typeface="Canva Sans"/>
                <a:hlinkClick r:id="rId25">
                  <a:extLst>
                    <a:ext uri="{A12FA001-AC4F-418D-AE19-62706E023703}">
                      <ahyp:hlinkClr xmlns:ahyp="http://schemas.microsoft.com/office/drawing/2018/hyperlinkcolor" val="tx"/>
                    </a:ext>
                  </a:extLst>
                </a:hlinkClick>
              </a:rPr>
              <a:t>Family and Carer Participation MN.7.5</a:t>
            </a:r>
            <a:endParaRPr kumimoji="0" lang="en-US" sz="1000" b="1" i="0" u="none" strike="noStrike" kern="1200" cap="none" spc="0" normalizeH="0" baseline="0" noProof="0">
              <a:ln>
                <a:noFill/>
              </a:ln>
              <a:solidFill>
                <a:schemeClr val="tx2"/>
              </a:solidFill>
              <a:effectLst/>
              <a:uLnTx/>
              <a:uFillTx/>
              <a:latin typeface="Aptos" panose="020B0004020202020204" pitchFamily="34" charset="0"/>
              <a:ea typeface="Canva Sans"/>
              <a:cs typeface="Canva Sans"/>
              <a:sym typeface="Canva Sans"/>
            </a:endParaRPr>
          </a:p>
        </p:txBody>
      </p:sp>
      <p:sp>
        <p:nvSpPr>
          <p:cNvPr id="40" name="TextBox 40"/>
          <p:cNvSpPr txBox="1"/>
          <p:nvPr/>
        </p:nvSpPr>
        <p:spPr>
          <a:xfrm>
            <a:off x="8945372" y="3897791"/>
            <a:ext cx="1350223" cy="1067856"/>
          </a:xfrm>
          <a:prstGeom prst="rect">
            <a:avLst/>
          </a:prstGeom>
        </p:spPr>
        <p:txBody>
          <a:bodyPr wrap="square" lIns="0" tIns="0" rIns="0" bIns="0" rtlCol="0" anchor="t">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545454"/>
                </a:solidFill>
                <a:effectLst/>
                <a:uLnTx/>
                <a:uFillTx/>
                <a:latin typeface="Aptos" panose="020B0004020202020204" pitchFamily="34" charset="0"/>
                <a:ea typeface="Canva Sans Bold"/>
                <a:cs typeface="Canva Sans Bold"/>
                <a:sym typeface="Canva Sans Bold"/>
              </a:rPr>
              <a:t>Specialist supports</a:t>
            </a:r>
          </a:p>
          <a:p>
            <a:pPr marL="0" marR="0" lvl="0" indent="0" algn="ctr" defTabSz="914400" rtl="0" eaLnBrk="1" fontAlgn="auto" latinLnBrk="0" hangingPunct="1">
              <a:lnSpc>
                <a:spcPts val="1400"/>
              </a:lnSpc>
              <a:spcBef>
                <a:spcPts val="0"/>
              </a:spcBef>
              <a:spcAft>
                <a:spcPts val="0"/>
              </a:spcAft>
              <a:buClrTx/>
              <a:buSzTx/>
              <a:buFontTx/>
              <a:buNone/>
              <a:tabLst/>
              <a:defRPr/>
            </a:pPr>
            <a:r>
              <a:rPr lang="en-US" sz="1000" dirty="0">
                <a:solidFill>
                  <a:srgbClr val="545454"/>
                </a:solidFill>
                <a:latin typeface="Aptos" panose="020B0004020202020204" pitchFamily="34" charset="0"/>
                <a:ea typeface="Canva Sans Bold"/>
                <a:cs typeface="Canva Sans Bold"/>
                <a:sym typeface="Canva Sans Bold"/>
              </a:rPr>
              <a:t>e.g., </a:t>
            </a:r>
            <a:r>
              <a:rPr kumimoji="0" lang="en-US" sz="1000" i="0" u="none" strike="noStrike" kern="1200" cap="none" spc="0" normalizeH="0" baseline="0" noProof="0" dirty="0">
                <a:ln>
                  <a:noFill/>
                </a:ln>
                <a:solidFill>
                  <a:srgbClr val="545454"/>
                </a:solidFill>
                <a:effectLst/>
                <a:uLnTx/>
                <a:uFillTx/>
                <a:latin typeface="Aptos" panose="020B0004020202020204" pitchFamily="34" charset="0"/>
                <a:ea typeface="Canva Sans Bold"/>
                <a:cs typeface="Canva Sans Bold"/>
                <a:sym typeface="Canva Sans Bold"/>
              </a:rPr>
              <a:t>trauma informed, perinatal psychological support, addiction support services and other support services</a:t>
            </a:r>
          </a:p>
        </p:txBody>
      </p:sp>
      <p:sp>
        <p:nvSpPr>
          <p:cNvPr id="42" name="TextBox 42"/>
          <p:cNvSpPr txBox="1"/>
          <p:nvPr/>
        </p:nvSpPr>
        <p:spPr>
          <a:xfrm>
            <a:off x="3643508" y="5947802"/>
            <a:ext cx="1475492" cy="531043"/>
          </a:xfrm>
          <a:prstGeom prst="rect">
            <a:avLst/>
          </a:prstGeom>
        </p:spPr>
        <p:txBody>
          <a:bodyPr lIns="0" tIns="0" rIns="0" bIns="0" rtlCol="0" anchor="t">
            <a:spAutoFit/>
          </a:bodyPr>
          <a:lstStyle/>
          <a:p>
            <a:pPr marL="0" marR="0" lvl="0" indent="0" algn="ctr" defTabSz="914400" rtl="0" eaLnBrk="1" fontAlgn="auto" latinLnBrk="0" hangingPunct="1">
              <a:lnSpc>
                <a:spcPts val="1400"/>
              </a:lnSpc>
              <a:spcBef>
                <a:spcPct val="0"/>
              </a:spcBef>
              <a:spcAft>
                <a:spcPts val="0"/>
              </a:spcAft>
              <a:buClrTx/>
              <a:buSzTx/>
              <a:buFontTx/>
              <a:buNone/>
              <a:tabLst/>
              <a:defRPr/>
            </a:pPr>
            <a:r>
              <a:rPr lang="en-US" sz="1000" b="1" dirty="0">
                <a:solidFill>
                  <a:srgbClr val="545454"/>
                </a:solidFill>
                <a:latin typeface="Aptos" panose="020B0004020202020204" pitchFamily="34" charset="0"/>
                <a:ea typeface="Canva Sans Bold"/>
                <a:cs typeface="Canva Sans Bold"/>
                <a:sym typeface="Canva Sans Bold"/>
              </a:rPr>
              <a:t>Clinical</a:t>
            </a:r>
            <a:r>
              <a:rPr kumimoji="0" lang="en-US" sz="1000" b="1" i="0" u="none" strike="noStrike" kern="1200" cap="none" spc="0" normalizeH="0" baseline="0" noProof="0" dirty="0">
                <a:ln>
                  <a:noFill/>
                </a:ln>
                <a:solidFill>
                  <a:srgbClr val="545454"/>
                </a:solidFill>
                <a:effectLst/>
                <a:uLnTx/>
                <a:uFillTx/>
                <a:latin typeface="Aptos" panose="020B0004020202020204" pitchFamily="34" charset="0"/>
                <a:ea typeface="Canva Sans Bold"/>
                <a:cs typeface="Canva Sans Bold"/>
                <a:sym typeface="Canva Sans Bold"/>
              </a:rPr>
              <a:t> Tests</a:t>
            </a:r>
            <a:r>
              <a:rPr kumimoji="0" lang="en-US" sz="1000" i="0" u="none" strike="noStrike" kern="1200" cap="none" spc="0" normalizeH="0" baseline="0" noProof="0" dirty="0">
                <a:ln>
                  <a:noFill/>
                </a:ln>
                <a:solidFill>
                  <a:srgbClr val="545454"/>
                </a:solidFill>
                <a:effectLst/>
                <a:uLnTx/>
                <a:uFillTx/>
                <a:latin typeface="Aptos" panose="020B0004020202020204" pitchFamily="34" charset="0"/>
                <a:ea typeface="Canva Sans Bold"/>
                <a:cs typeface="Canva Sans Bold"/>
                <a:sym typeface="Canva Sans Bold"/>
              </a:rPr>
              <a:t> (related to mental health and/ or other clinical tests) </a:t>
            </a:r>
          </a:p>
        </p:txBody>
      </p:sp>
      <p:sp>
        <p:nvSpPr>
          <p:cNvPr id="43" name="TextBox 43"/>
          <p:cNvSpPr txBox="1"/>
          <p:nvPr/>
        </p:nvSpPr>
        <p:spPr>
          <a:xfrm>
            <a:off x="3626737" y="5614581"/>
            <a:ext cx="1475492" cy="351506"/>
          </a:xfrm>
          <a:prstGeom prst="rect">
            <a:avLst/>
          </a:prstGeom>
        </p:spPr>
        <p:txBody>
          <a:bodyPr lIns="0" tIns="0" rIns="0" bIns="0" rtlCol="0" anchor="t">
            <a:spAutoFit/>
          </a:bodyPr>
          <a:lstStyle/>
          <a:p>
            <a:pPr marL="0" marR="0" lvl="0" indent="0" algn="ctr" defTabSz="914400" rtl="0" eaLnBrk="1" fontAlgn="auto" latinLnBrk="0" hangingPunct="1">
              <a:lnSpc>
                <a:spcPts val="1400"/>
              </a:lnSpc>
              <a:spcBef>
                <a:spcPct val="0"/>
              </a:spcBef>
              <a:spcAft>
                <a:spcPts val="0"/>
              </a:spcAft>
              <a:buClrTx/>
              <a:buSzTx/>
              <a:buFontTx/>
              <a:buNone/>
              <a:tabLst/>
              <a:defRPr/>
            </a:pPr>
            <a:r>
              <a:rPr kumimoji="0" lang="en-US" sz="1000" b="1" i="0" u="none" strike="noStrike" kern="1200" cap="none" spc="0" normalizeH="0" baseline="0" noProof="0">
                <a:ln>
                  <a:noFill/>
                </a:ln>
                <a:solidFill>
                  <a:srgbClr val="545454"/>
                </a:solidFill>
                <a:effectLst/>
                <a:uLnTx/>
                <a:uFillTx/>
                <a:latin typeface="Aptos" panose="020B0004020202020204" pitchFamily="34" charset="0"/>
                <a:ea typeface="Canva Sans Bold"/>
                <a:cs typeface="Canva Sans Bold"/>
                <a:sym typeface="Canva Sans Bold"/>
              </a:rPr>
              <a:t>Medication considerations</a:t>
            </a:r>
          </a:p>
        </p:txBody>
      </p:sp>
      <p:sp>
        <p:nvSpPr>
          <p:cNvPr id="44" name="TextBox 44"/>
          <p:cNvSpPr txBox="1"/>
          <p:nvPr/>
        </p:nvSpPr>
        <p:spPr>
          <a:xfrm>
            <a:off x="8800667" y="5539542"/>
            <a:ext cx="1467394" cy="888320"/>
          </a:xfrm>
          <a:prstGeom prst="rect">
            <a:avLst/>
          </a:prstGeom>
        </p:spPr>
        <p:txBody>
          <a:bodyPr wrap="square" lIns="0" tIns="0" rIns="0" bIns="0" rtlCol="0" anchor="t">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en-US" sz="1000" b="1" i="0" u="none" strike="noStrike" kern="1200" cap="none" spc="0" normalizeH="0" baseline="0" noProof="0">
                <a:ln>
                  <a:noFill/>
                </a:ln>
                <a:solidFill>
                  <a:srgbClr val="545454"/>
                </a:solidFill>
                <a:effectLst/>
                <a:uLnTx/>
                <a:uFillTx/>
                <a:latin typeface="Aptos" panose="020B0004020202020204" pitchFamily="34" charset="0"/>
                <a:ea typeface="Canva Sans Bold"/>
                <a:cs typeface="Canva Sans Bold"/>
                <a:sym typeface="Canva Sans Bold"/>
              </a:rPr>
              <a:t>Social supports </a:t>
            </a:r>
          </a:p>
          <a:p>
            <a:pPr marL="0" marR="0" lvl="0" indent="0" algn="ctr" defTabSz="914400" rtl="0" eaLnBrk="1" fontAlgn="auto" latinLnBrk="0" hangingPunct="1">
              <a:lnSpc>
                <a:spcPts val="1400"/>
              </a:lnSpc>
              <a:spcBef>
                <a:spcPct val="0"/>
              </a:spcBef>
              <a:spcAft>
                <a:spcPts val="0"/>
              </a:spcAft>
              <a:buClrTx/>
              <a:buSzTx/>
              <a:buFontTx/>
              <a:buNone/>
              <a:tabLst/>
              <a:defRPr/>
            </a:pPr>
            <a:r>
              <a:rPr kumimoji="0" lang="en-US" sz="1000" b="0" i="0" u="none" strike="noStrike" kern="1200" cap="none" spc="0" normalizeH="0" baseline="0" noProof="0">
                <a:ln>
                  <a:noFill/>
                </a:ln>
                <a:solidFill>
                  <a:srgbClr val="545454"/>
                </a:solidFill>
                <a:effectLst/>
                <a:uLnTx/>
                <a:uFillTx/>
                <a:latin typeface="Aptos" panose="020B0004020202020204" pitchFamily="34" charset="0"/>
                <a:ea typeface="Canva Sans"/>
                <a:cs typeface="Canva Sans"/>
                <a:sym typeface="Canva Sans"/>
              </a:rPr>
              <a:t>Consider social support in home environment, social connectedness, community connections</a:t>
            </a:r>
          </a:p>
        </p:txBody>
      </p:sp>
      <p:sp>
        <p:nvSpPr>
          <p:cNvPr id="45" name="TextBox 45"/>
          <p:cNvSpPr txBox="1"/>
          <p:nvPr/>
        </p:nvSpPr>
        <p:spPr>
          <a:xfrm>
            <a:off x="7192890" y="2168397"/>
            <a:ext cx="1513678" cy="1067856"/>
          </a:xfrm>
          <a:prstGeom prst="rect">
            <a:avLst/>
          </a:prstGeom>
        </p:spPr>
        <p:txBody>
          <a:bodyPr lIns="0" tIns="0" rIns="0" bIns="0" rtlCol="0" anchor="t">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545454"/>
                </a:solidFill>
                <a:effectLst/>
                <a:uLnTx/>
                <a:uFillTx/>
                <a:latin typeface="Aptos" panose="020B0004020202020204" pitchFamily="34" charset="0"/>
                <a:ea typeface="Canva Sans Bold"/>
                <a:cs typeface="Canva Sans Bold"/>
                <a:sym typeface="Canva Sans Bold"/>
              </a:rPr>
              <a:t>Chronic Condition Management Plan </a:t>
            </a:r>
          </a:p>
          <a:p>
            <a:pPr marL="0" marR="0" lvl="0" indent="0" algn="ctr" defTabSz="914400" rtl="0" eaLnBrk="1" fontAlgn="auto" latinLnBrk="0" hangingPunct="1">
              <a:lnSpc>
                <a:spcPts val="1400"/>
              </a:lnSpc>
              <a:spcBef>
                <a:spcPct val="0"/>
              </a:spcBef>
              <a:spcAft>
                <a:spcPts val="0"/>
              </a:spcAft>
              <a:buClrTx/>
              <a:buSzTx/>
              <a:buFontTx/>
              <a:buNone/>
              <a:tabLst/>
              <a:defRPr/>
            </a:pPr>
            <a:r>
              <a:rPr kumimoji="0" lang="en-US" sz="1000" b="0" i="0" u="none" strike="noStrike" kern="1200" cap="none" spc="0" normalizeH="0" baseline="0" noProof="0" dirty="0">
                <a:ln>
                  <a:noFill/>
                </a:ln>
                <a:solidFill>
                  <a:srgbClr val="545454"/>
                </a:solidFill>
                <a:effectLst/>
                <a:uLnTx/>
                <a:uFillTx/>
                <a:latin typeface="Aptos" panose="020B0004020202020204" pitchFamily="34" charset="0"/>
                <a:ea typeface="Canva Sans"/>
                <a:cs typeface="Canva Sans"/>
                <a:sym typeface="Canva Sans"/>
              </a:rPr>
              <a:t>Consider if your patient also has ongoing CCM needs that could be met by a </a:t>
            </a:r>
            <a:r>
              <a:rPr kumimoji="0" lang="en-US" sz="1000" b="1" i="0" u="none" strike="noStrike" kern="1200" cap="none" spc="0" normalizeH="0" baseline="0" noProof="0" dirty="0">
                <a:ln>
                  <a:noFill/>
                </a:ln>
                <a:solidFill>
                  <a:schemeClr val="tx2"/>
                </a:solidFill>
                <a:effectLst/>
                <a:uLnTx/>
                <a:uFillTx/>
                <a:latin typeface="Aptos" panose="020B0004020202020204" pitchFamily="34" charset="0"/>
                <a:ea typeface="Canva Sans"/>
                <a:cs typeface="Canva Sans"/>
                <a:sym typeface="Canva Sans"/>
                <a:hlinkClick r:id="rId26">
                  <a:extLst>
                    <a:ext uri="{A12FA001-AC4F-418D-AE19-62706E023703}">
                      <ahyp:hlinkClr xmlns:ahyp="http://schemas.microsoft.com/office/drawing/2018/hyperlinkcolor" val="tx"/>
                    </a:ext>
                  </a:extLst>
                </a:hlinkClick>
              </a:rPr>
              <a:t>GPCCMP</a:t>
            </a:r>
            <a:r>
              <a:rPr kumimoji="0" lang="en-US" sz="1000" b="0" i="0" u="none" strike="noStrike" kern="1200" cap="none" spc="0" normalizeH="0" baseline="0" noProof="0" dirty="0">
                <a:ln>
                  <a:noFill/>
                </a:ln>
                <a:solidFill>
                  <a:srgbClr val="545454"/>
                </a:solidFill>
                <a:effectLst/>
                <a:uLnTx/>
                <a:uFillTx/>
                <a:latin typeface="Aptos" panose="020B0004020202020204" pitchFamily="34" charset="0"/>
                <a:ea typeface="Canva Sans"/>
                <a:cs typeface="Canva Sans"/>
                <a:sym typeface="Canva Sans"/>
              </a:rPr>
              <a:t> </a:t>
            </a:r>
          </a:p>
        </p:txBody>
      </p:sp>
      <p:sp>
        <p:nvSpPr>
          <p:cNvPr id="46" name="TextBox 46"/>
          <p:cNvSpPr txBox="1"/>
          <p:nvPr/>
        </p:nvSpPr>
        <p:spPr>
          <a:xfrm>
            <a:off x="278760" y="6679541"/>
            <a:ext cx="10064865" cy="706347"/>
          </a:xfrm>
          <a:prstGeom prst="rect">
            <a:avLst/>
          </a:prstGeom>
        </p:spPr>
        <p:txBody>
          <a:bodyPr wrap="square" lIns="0" tIns="0" rIns="0" bIns="0" rtlCol="0" anchor="t">
            <a:spAutoFit/>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ptos" panose="020B0004020202020204" pitchFamily="34" charset="0"/>
                <a:ea typeface="Canva Sans"/>
                <a:cs typeface="Canva Sans"/>
                <a:sym typeface="Canva Sans"/>
              </a:rPr>
              <a:t>There are a wide range of services and considerations that can enhance mental health treatment plans</a:t>
            </a:r>
            <a:r>
              <a:rPr kumimoji="0" lang="en-US" sz="1000" b="1" i="0" u="none" strike="noStrike" kern="1200" cap="none" spc="0" normalizeH="0" baseline="0" noProof="0" dirty="0">
                <a:ln>
                  <a:noFill/>
                </a:ln>
                <a:solidFill>
                  <a:srgbClr val="000000"/>
                </a:solidFill>
                <a:effectLst/>
                <a:uLnTx/>
                <a:uFillTx/>
                <a:latin typeface="Aptos" panose="020B0004020202020204" pitchFamily="34" charset="0"/>
                <a:ea typeface="Canva Sans Bold"/>
                <a:cs typeface="Canva Sans Bold"/>
                <a:sym typeface="Canva Sans Bold"/>
              </a:rPr>
              <a:t>. Consider your patient’s unique mental health wellbeing needs.</a:t>
            </a:r>
          </a:p>
          <a:p>
            <a:pPr marL="0" marR="0" lvl="0" indent="0" algn="l" defTabSz="914400" rtl="0" eaLnBrk="1" fontAlgn="auto" latinLnBrk="0" hangingPunct="1">
              <a:lnSpc>
                <a:spcPts val="14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Aptos" panose="020B0004020202020204" pitchFamily="34" charset="0"/>
              <a:ea typeface="Canva Sans Bold"/>
              <a:cs typeface="Canva Sans Bold"/>
              <a:sym typeface="Canva Sans Bold"/>
            </a:endParaRPr>
          </a:p>
          <a:p>
            <a:pPr lvl="0">
              <a:lnSpc>
                <a:spcPts val="1400"/>
              </a:lnSpc>
              <a:spcBef>
                <a:spcPct val="0"/>
              </a:spcBef>
              <a:defRPr/>
            </a:pPr>
            <a:r>
              <a:rPr kumimoji="0" lang="en-US" sz="1000" b="0" i="0" u="none" strike="noStrike" kern="1200" cap="none" spc="0" normalizeH="0" baseline="0" noProof="0" dirty="0">
                <a:ln>
                  <a:noFill/>
                </a:ln>
                <a:solidFill>
                  <a:srgbClr val="000000"/>
                </a:solidFill>
                <a:effectLst/>
                <a:uLnTx/>
                <a:uFillTx/>
                <a:latin typeface="Aptos" panose="020B0004020202020204" pitchFamily="34" charset="0"/>
                <a:ea typeface="Canva Sans"/>
                <a:cs typeface="Canva Sans"/>
                <a:sym typeface="Canva Sans"/>
              </a:rPr>
              <a:t>Refer to </a:t>
            </a:r>
            <a:r>
              <a:rPr kumimoji="0" lang="en-US" sz="1000" b="0" i="0" u="none" strike="noStrike" kern="1200" cap="none" spc="0" normalizeH="0" baseline="0" noProof="0" dirty="0" err="1">
                <a:ln>
                  <a:noFill/>
                </a:ln>
                <a:solidFill>
                  <a:srgbClr val="000000"/>
                </a:solidFill>
                <a:effectLst/>
                <a:uLnTx/>
                <a:uFillTx/>
                <a:latin typeface="Aptos" panose="020B0004020202020204" pitchFamily="34" charset="0"/>
                <a:ea typeface="Canva Sans"/>
                <a:cs typeface="Canva Sans"/>
                <a:sym typeface="Canva Sans"/>
              </a:rPr>
              <a:t>HealthPathways</a:t>
            </a:r>
            <a:r>
              <a:rPr kumimoji="0" lang="en-US" sz="1000" b="0" i="0" u="none" strike="noStrike" kern="1200" cap="none" spc="0" normalizeH="0" baseline="0" noProof="0" dirty="0">
                <a:ln>
                  <a:noFill/>
                </a:ln>
                <a:solidFill>
                  <a:srgbClr val="000000"/>
                </a:solidFill>
                <a:effectLst/>
                <a:uLnTx/>
                <a:uFillTx/>
                <a:latin typeface="Aptos" panose="020B0004020202020204" pitchFamily="34" charset="0"/>
                <a:ea typeface="Canva Sans"/>
                <a:cs typeface="Canva Sans"/>
                <a:sym typeface="Canva Sans"/>
              </a:rPr>
              <a:t> for evidence based clinical decision support to inform </a:t>
            </a:r>
            <a:r>
              <a:rPr lang="en-US" sz="1000" dirty="0">
                <a:solidFill>
                  <a:srgbClr val="000000"/>
                </a:solidFill>
                <a:latin typeface="Aptos" panose="020B0004020202020204" pitchFamily="34" charset="0"/>
                <a:ea typeface="Canva Sans"/>
                <a:cs typeface="Canva Sans"/>
                <a:sym typeface="Canva Sans"/>
              </a:rPr>
              <a:t>management</a:t>
            </a:r>
            <a:r>
              <a:rPr kumimoji="0" lang="en-US" sz="1000" b="0" i="0" u="none" strike="noStrike" kern="1200" cap="none" spc="0" normalizeH="0" baseline="0" noProof="0" dirty="0">
                <a:ln>
                  <a:noFill/>
                </a:ln>
                <a:solidFill>
                  <a:srgbClr val="000000"/>
                </a:solidFill>
                <a:effectLst/>
                <a:uLnTx/>
                <a:uFillTx/>
                <a:latin typeface="Aptos" panose="020B0004020202020204" pitchFamily="34" charset="0"/>
                <a:ea typeface="Canva Sans"/>
                <a:cs typeface="Canva Sans"/>
                <a:sym typeface="Canva Sans"/>
              </a:rPr>
              <a:t> planning for each chronic condition. </a:t>
            </a:r>
            <a:r>
              <a:rPr lang="en-AU" sz="1000" u="sng" dirty="0" err="1">
                <a:hlinkClick r:id="rId27"/>
              </a:rPr>
              <a:t>HealthPathways</a:t>
            </a:r>
            <a:r>
              <a:rPr lang="en-AU" sz="1000" u="sng" dirty="0">
                <a:hlinkClick r:id="rId27"/>
              </a:rPr>
              <a:t> | CESPHN</a:t>
            </a:r>
            <a:endParaRPr kumimoji="0" lang="en-US" sz="1000" b="1" i="0" u="none" strike="noStrike" kern="1200" cap="none" spc="0" normalizeH="0" baseline="0" noProof="0" dirty="0">
              <a:ln>
                <a:noFill/>
              </a:ln>
              <a:solidFill>
                <a:srgbClr val="000000"/>
              </a:solidFill>
              <a:effectLst/>
              <a:highlight>
                <a:srgbClr val="FFFF00"/>
              </a:highlight>
              <a:uLnTx/>
              <a:uFillTx/>
              <a:latin typeface="Canva Sans Bold"/>
              <a:ea typeface="Canva Sans Bold"/>
              <a:cs typeface="Canva Sans Bold"/>
              <a:sym typeface="Canva Sans Bold"/>
            </a:endParaRPr>
          </a:p>
          <a:p>
            <a:pPr marL="0" marR="0" lvl="0" indent="0" algn="l" defTabSz="914400" rtl="0" eaLnBrk="1" fontAlgn="auto" latinLnBrk="0" hangingPunct="1">
              <a:lnSpc>
                <a:spcPts val="1400"/>
              </a:lnSpc>
              <a:spcBef>
                <a:spcPct val="0"/>
              </a:spcBef>
              <a:spcAft>
                <a:spcPts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Canva Sans Bold"/>
              <a:ea typeface="Canva Sans Bold"/>
              <a:cs typeface="Canva Sans Bold"/>
              <a:sym typeface="Canva Sans Bold"/>
            </a:endParaRPr>
          </a:p>
        </p:txBody>
      </p:sp>
      <p:sp>
        <p:nvSpPr>
          <p:cNvPr id="47" name="TextBox 41">
            <a:extLst>
              <a:ext uri="{FF2B5EF4-FFF2-40B4-BE49-F238E27FC236}">
                <a16:creationId xmlns:a16="http://schemas.microsoft.com/office/drawing/2014/main" id="{3936586C-88A4-1D31-FD74-5906094B610F}"/>
              </a:ext>
            </a:extLst>
          </p:cNvPr>
          <p:cNvSpPr txBox="1"/>
          <p:nvPr/>
        </p:nvSpPr>
        <p:spPr>
          <a:xfrm>
            <a:off x="7192890" y="3885967"/>
            <a:ext cx="1475492" cy="1067856"/>
          </a:xfrm>
          <a:prstGeom prst="rect">
            <a:avLst/>
          </a:prstGeom>
        </p:spPr>
        <p:txBody>
          <a:bodyPr lIns="0" tIns="0" rIns="0" bIns="0" rtlCol="0" anchor="t">
            <a:spAutoFit/>
          </a:bodyPr>
          <a:lstStyle/>
          <a:p>
            <a:pPr algn="ctr">
              <a:lnSpc>
                <a:spcPts val="1400"/>
              </a:lnSpc>
              <a:defRPr/>
            </a:pPr>
            <a:r>
              <a:rPr kumimoji="0" lang="en-US" sz="1000" b="1" i="0" u="none" strike="noStrike" kern="1200" cap="none" spc="0" normalizeH="0" baseline="0" noProof="0" dirty="0">
                <a:ln>
                  <a:noFill/>
                </a:ln>
                <a:solidFill>
                  <a:srgbClr val="545454"/>
                </a:solidFill>
                <a:effectLst/>
                <a:uLnTx/>
                <a:uFillTx/>
                <a:latin typeface="Aptos" panose="020B0004020202020204" pitchFamily="34" charset="0"/>
                <a:ea typeface="Canva Sans Bold"/>
                <a:cs typeface="Canva Sans Bold"/>
                <a:sym typeface="Canva Sans Bold"/>
              </a:rPr>
              <a:t>Psychiatry </a:t>
            </a:r>
            <a:r>
              <a:rPr lang="en-US" sz="1000" b="1" dirty="0">
                <a:solidFill>
                  <a:srgbClr val="545454"/>
                </a:solidFill>
                <a:latin typeface="Aptos" panose="020B0004020202020204" pitchFamily="34" charset="0"/>
                <a:ea typeface="Canva Sans Bold"/>
                <a:cs typeface="Canva Sans Bold"/>
                <a:sym typeface="Canva Sans Bold"/>
              </a:rPr>
              <a:t>Specialist</a:t>
            </a:r>
            <a:r>
              <a:rPr kumimoji="0" lang="en-US" sz="1000" b="1" i="0" u="none" strike="noStrike" kern="1200" cap="none" spc="0" normalizeH="0" baseline="0" noProof="0" dirty="0">
                <a:ln>
                  <a:noFill/>
                </a:ln>
                <a:solidFill>
                  <a:srgbClr val="545454"/>
                </a:solidFill>
                <a:effectLst/>
                <a:uLnTx/>
                <a:uFillTx/>
                <a:latin typeface="Aptos" panose="020B0004020202020204" pitchFamily="34" charset="0"/>
                <a:ea typeface="Canva Sans Bold"/>
                <a:cs typeface="Canva Sans Bold"/>
                <a:sym typeface="Canva Sans Bold"/>
              </a:rPr>
              <a:t> </a:t>
            </a:r>
            <a:r>
              <a:rPr kumimoji="0" lang="en-US" sz="1000" i="0" u="none" strike="noStrike" kern="1200" cap="none" spc="0" normalizeH="0" baseline="0" noProof="0" dirty="0">
                <a:ln>
                  <a:noFill/>
                </a:ln>
                <a:solidFill>
                  <a:srgbClr val="545454"/>
                </a:solidFill>
                <a:effectLst/>
                <a:uLnTx/>
                <a:uFillTx/>
                <a:latin typeface="Aptos" panose="020B0004020202020204" pitchFamily="34" charset="0"/>
                <a:ea typeface="Canva Sans Bold"/>
                <a:cs typeface="Canva Sans Bold"/>
                <a:sym typeface="Canva Sans Bold"/>
              </a:rPr>
              <a:t>referral if required</a:t>
            </a:r>
          </a:p>
          <a:p>
            <a:pPr algn="ctr">
              <a:lnSpc>
                <a:spcPts val="1400"/>
              </a:lnSpc>
              <a:defRPr/>
            </a:pPr>
            <a:r>
              <a:rPr lang="en-US" sz="1000" dirty="0">
                <a:solidFill>
                  <a:schemeClr val="tx1">
                    <a:lumMod val="65000"/>
                    <a:lumOff val="35000"/>
                  </a:schemeClr>
                </a:solidFill>
                <a:latin typeface="Aptos" panose="020B0004020202020204" pitchFamily="34" charset="0"/>
              </a:rPr>
              <a:t>Consultant Psychiatrist - </a:t>
            </a:r>
            <a:r>
              <a:rPr lang="en-US" sz="1000" b="1" dirty="0">
                <a:solidFill>
                  <a:schemeClr val="tx2"/>
                </a:solidFill>
                <a:latin typeface="Aptos" panose="020B0004020202020204" pitchFamily="34" charset="0"/>
                <a:hlinkClick r:id="rId28">
                  <a:extLst>
                    <a:ext uri="{A12FA001-AC4F-418D-AE19-62706E023703}">
                      <ahyp:hlinkClr xmlns:ahyp="http://schemas.microsoft.com/office/drawing/2018/hyperlinkcolor" val="tx"/>
                    </a:ext>
                  </a:extLst>
                </a:hlinkClick>
              </a:rPr>
              <a:t>Referred Patient Assessment and Management Plan</a:t>
            </a:r>
            <a:endParaRPr lang="en-US" sz="1000" b="1" dirty="0">
              <a:solidFill>
                <a:schemeClr val="tx2"/>
              </a:solidFill>
              <a:latin typeface="Aptos" panose="020B0004020202020204" pitchFamily="34" charset="0"/>
            </a:endParaRPr>
          </a:p>
        </p:txBody>
      </p:sp>
      <p:sp>
        <p:nvSpPr>
          <p:cNvPr id="48" name="Freeform 30">
            <a:extLst>
              <a:ext uri="{FF2B5EF4-FFF2-40B4-BE49-F238E27FC236}">
                <a16:creationId xmlns:a16="http://schemas.microsoft.com/office/drawing/2014/main" id="{04EE8159-EFC7-4DCC-9D52-8F9C4E58440E}"/>
              </a:ext>
            </a:extLst>
          </p:cNvPr>
          <p:cNvSpPr/>
          <p:nvPr/>
        </p:nvSpPr>
        <p:spPr>
          <a:xfrm>
            <a:off x="7734866" y="3355925"/>
            <a:ext cx="379712" cy="452711"/>
          </a:xfrm>
          <a:custGeom>
            <a:avLst/>
            <a:gdLst/>
            <a:ahLst/>
            <a:cxnLst/>
            <a:rect l="l" t="t" r="r" b="b"/>
            <a:pathLst>
              <a:path w="379712" h="452711">
                <a:moveTo>
                  <a:pt x="0" y="0"/>
                </a:moveTo>
                <a:lnTo>
                  <a:pt x="379712" y="0"/>
                </a:lnTo>
                <a:lnTo>
                  <a:pt x="379712" y="452711"/>
                </a:lnTo>
                <a:lnTo>
                  <a:pt x="0" y="452711"/>
                </a:lnTo>
                <a:lnTo>
                  <a:pt x="0" y="0"/>
                </a:lnTo>
                <a:close/>
              </a:path>
            </a:pathLst>
          </a:custGeom>
          <a:blipFill>
            <a:blip r:embed="rId29">
              <a:extLst>
                <a:ext uri="{96DAC541-7B7A-43D3-8B79-37D633B846F1}">
                  <asvg:svgBlip xmlns:asvg="http://schemas.microsoft.com/office/drawing/2016/SVG/main" r:embed="rId3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Calibri"/>
              <a:ea typeface="+mn-ea"/>
              <a:cs typeface="+mn-cs"/>
            </a:endParaRPr>
          </a:p>
        </p:txBody>
      </p:sp>
      <p:sp>
        <p:nvSpPr>
          <p:cNvPr id="41" name="TextBox 35">
            <a:extLst>
              <a:ext uri="{FF2B5EF4-FFF2-40B4-BE49-F238E27FC236}">
                <a16:creationId xmlns:a16="http://schemas.microsoft.com/office/drawing/2014/main" id="{5B0C9CDD-99F9-47B6-0973-DEFA3DE49E6C}"/>
              </a:ext>
            </a:extLst>
          </p:cNvPr>
          <p:cNvSpPr txBox="1"/>
          <p:nvPr/>
        </p:nvSpPr>
        <p:spPr>
          <a:xfrm>
            <a:off x="3538699" y="4041651"/>
            <a:ext cx="1573028" cy="890115"/>
          </a:xfrm>
          <a:prstGeom prst="rect">
            <a:avLst/>
          </a:prstGeom>
        </p:spPr>
        <p:txBody>
          <a:bodyPr lIns="0" tIns="0" rIns="0" bIns="0" rtlCol="0" anchor="t">
            <a:spAutoFit/>
          </a:bodyPr>
          <a:lstStyle/>
          <a:p>
            <a:pPr marL="0" marR="0" lvl="0" indent="0" algn="ctr" defTabSz="914400" rtl="0" eaLnBrk="1" fontAlgn="auto" latinLnBrk="0" hangingPunct="1">
              <a:lnSpc>
                <a:spcPts val="1400"/>
              </a:lnSpc>
              <a:spcBef>
                <a:spcPct val="0"/>
              </a:spcBef>
              <a:spcAft>
                <a:spcPts val="0"/>
              </a:spcAft>
              <a:buClrTx/>
              <a:buSzTx/>
              <a:buFontTx/>
              <a:buNone/>
              <a:tabLst/>
              <a:defRPr/>
            </a:pPr>
            <a:r>
              <a:rPr kumimoji="0" lang="en-US" sz="1000" b="1" i="0" u="none" strike="noStrike" kern="1200" cap="none" spc="0" normalizeH="0" baseline="0" noProof="0" dirty="0">
                <a:ln>
                  <a:noFill/>
                </a:ln>
                <a:solidFill>
                  <a:srgbClr val="545454"/>
                </a:solidFill>
                <a:effectLst/>
                <a:uLnTx/>
                <a:uFillTx/>
                <a:latin typeface="Aptos" panose="020B0004020202020204" pitchFamily="34" charset="0"/>
                <a:ea typeface="Canva Sans Bold"/>
                <a:cs typeface="Canva Sans Bold"/>
                <a:sym typeface="Canva Sans Bold"/>
              </a:rPr>
              <a:t>Eating Disorder </a:t>
            </a:r>
            <a:r>
              <a:rPr kumimoji="0" lang="en-US" sz="1000" b="0" i="0" u="none" strike="noStrike" kern="1200" cap="none" spc="0" normalizeH="0" baseline="0" noProof="0" dirty="0">
                <a:ln>
                  <a:noFill/>
                </a:ln>
                <a:solidFill>
                  <a:srgbClr val="545454"/>
                </a:solidFill>
                <a:effectLst/>
                <a:uLnTx/>
                <a:uFillTx/>
                <a:latin typeface="Aptos" panose="020B0004020202020204" pitchFamily="34" charset="0"/>
                <a:ea typeface="Canva Sans"/>
                <a:cs typeface="Canva Sans"/>
                <a:sym typeface="Canva Sans"/>
              </a:rPr>
              <a:t>support and services</a:t>
            </a:r>
          </a:p>
          <a:p>
            <a:pPr marL="0" marR="0" lvl="0" indent="0" algn="ctr" defTabSz="914400" rtl="0" eaLnBrk="1" fontAlgn="auto" latinLnBrk="0" hangingPunct="1">
              <a:lnSpc>
                <a:spcPts val="1400"/>
              </a:lnSpc>
              <a:spcBef>
                <a:spcPct val="0"/>
              </a:spcBef>
              <a:spcAft>
                <a:spcPts val="0"/>
              </a:spcAft>
              <a:buClrTx/>
              <a:buSzTx/>
              <a:buFontTx/>
              <a:buNone/>
              <a:tabLst/>
              <a:defRPr/>
            </a:pPr>
            <a:r>
              <a:rPr kumimoji="0" lang="en-US" sz="1000" b="1" i="0" u="none" strike="noStrike" kern="1200" cap="none" spc="0" normalizeH="0" baseline="0" noProof="0" dirty="0">
                <a:ln>
                  <a:noFill/>
                </a:ln>
                <a:solidFill>
                  <a:schemeClr val="tx2"/>
                </a:solidFill>
                <a:effectLst/>
                <a:uLnTx/>
                <a:uFillTx/>
                <a:latin typeface="Aptos" panose="020B0004020202020204" pitchFamily="34" charset="0"/>
                <a:ea typeface="Canva Sans"/>
                <a:cs typeface="Canva Sans"/>
                <a:sym typeface="Canva Sans"/>
                <a:hlinkClick r:id="rId31">
                  <a:extLst>
                    <a:ext uri="{A12FA001-AC4F-418D-AE19-62706E023703}">
                      <ahyp:hlinkClr xmlns:ahyp="http://schemas.microsoft.com/office/drawing/2018/hyperlinkcolor" val="tx"/>
                    </a:ext>
                  </a:extLst>
                </a:hlinkClick>
              </a:rPr>
              <a:t>Eating Disorders Psychological Treatment (EDPT) Services</a:t>
            </a:r>
            <a:endParaRPr kumimoji="0" lang="en-US" sz="1000" b="1" i="0" u="none" strike="noStrike" kern="1200" cap="none" spc="0" normalizeH="0" baseline="0" noProof="0" dirty="0">
              <a:ln>
                <a:noFill/>
              </a:ln>
              <a:solidFill>
                <a:schemeClr val="tx2"/>
              </a:solidFill>
              <a:effectLst/>
              <a:uLnTx/>
              <a:uFillTx/>
              <a:latin typeface="Aptos" panose="020B0004020202020204" pitchFamily="34" charset="0"/>
              <a:ea typeface="Canva Sans"/>
              <a:cs typeface="Canva Sans"/>
              <a:sym typeface="Canva Sans"/>
            </a:endParaRPr>
          </a:p>
        </p:txBody>
      </p:sp>
      <p:pic>
        <p:nvPicPr>
          <p:cNvPr id="50" name="Graphic 49" descr="Doctor female outline">
            <a:extLst>
              <a:ext uri="{FF2B5EF4-FFF2-40B4-BE49-F238E27FC236}">
                <a16:creationId xmlns:a16="http://schemas.microsoft.com/office/drawing/2014/main" id="{4E016CD1-7715-6FF0-1600-1EA370B677E0}"/>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9375105" y="3341764"/>
            <a:ext cx="556027" cy="556027"/>
          </a:xfrm>
          <a:prstGeom prst="rect">
            <a:avLst/>
          </a:prstGeom>
        </p:spPr>
      </p:pic>
      <p:pic>
        <p:nvPicPr>
          <p:cNvPr id="58" name="Graphic 57" descr="Open envelope outline">
            <a:extLst>
              <a:ext uri="{FF2B5EF4-FFF2-40B4-BE49-F238E27FC236}">
                <a16:creationId xmlns:a16="http://schemas.microsoft.com/office/drawing/2014/main" id="{A4AA5A80-C706-3B51-359B-9E157AB0E23D}"/>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2139304" y="1342002"/>
            <a:ext cx="718542" cy="718542"/>
          </a:xfrm>
          <a:prstGeom prst="rect">
            <a:avLst/>
          </a:prstGeom>
        </p:spPr>
      </p:pic>
      <p:sp>
        <p:nvSpPr>
          <p:cNvPr id="10" name="TextBox 40">
            <a:extLst>
              <a:ext uri="{FF2B5EF4-FFF2-40B4-BE49-F238E27FC236}">
                <a16:creationId xmlns:a16="http://schemas.microsoft.com/office/drawing/2014/main" id="{051083DF-EC44-90E0-7ADE-59AE81C5E175}"/>
              </a:ext>
            </a:extLst>
          </p:cNvPr>
          <p:cNvSpPr txBox="1"/>
          <p:nvPr/>
        </p:nvSpPr>
        <p:spPr>
          <a:xfrm>
            <a:off x="5511678" y="2199139"/>
            <a:ext cx="1557834" cy="528863"/>
          </a:xfrm>
          <a:prstGeom prst="rect">
            <a:avLst/>
          </a:prstGeom>
        </p:spPr>
        <p:txBody>
          <a:bodyPr lIns="0" tIns="0" rIns="0" bIns="0" rtlCol="0" anchor="t">
            <a:spAutoFit/>
          </a:bodyPr>
          <a:lstStyle/>
          <a:p>
            <a:pPr lvl="0" algn="ctr">
              <a:lnSpc>
                <a:spcPts val="1400"/>
              </a:lnSpc>
              <a:defRPr/>
            </a:pPr>
            <a:r>
              <a:rPr lang="en-US" sz="1000" b="1" dirty="0">
                <a:solidFill>
                  <a:srgbClr val="545454"/>
                </a:solidFill>
                <a:latin typeface="Aptos" panose="020B0004020202020204" pitchFamily="34" charset="0"/>
                <a:ea typeface="Canva Sans Bold"/>
                <a:cs typeface="Canva Sans Bold"/>
                <a:sym typeface="Canva Sans Bold"/>
              </a:rPr>
              <a:t>Mental Health Services</a:t>
            </a:r>
            <a:r>
              <a:rPr lang="en-AU" sz="1000" u="sng" dirty="0">
                <a:hlinkClick r:id="rId36"/>
              </a:rPr>
              <a:t>CESPHN Mental Health Services Directory</a:t>
            </a:r>
            <a:endParaRPr lang="en-US" sz="1000" b="1" dirty="0">
              <a:solidFill>
                <a:srgbClr val="545454"/>
              </a:solidFill>
              <a:latin typeface="Aptos" panose="020B0004020202020204" pitchFamily="34" charset="0"/>
              <a:ea typeface="Canva Sans Bold"/>
              <a:cs typeface="Canva Sans Bold"/>
              <a:sym typeface="Canva Sans Bold"/>
            </a:endParaRPr>
          </a:p>
        </p:txBody>
      </p:sp>
      <p:sp>
        <p:nvSpPr>
          <p:cNvPr id="12" name="TextBox 40">
            <a:extLst>
              <a:ext uri="{FF2B5EF4-FFF2-40B4-BE49-F238E27FC236}">
                <a16:creationId xmlns:a16="http://schemas.microsoft.com/office/drawing/2014/main" id="{46A67C07-78B6-0AA4-873B-2605FD5C01BD}"/>
              </a:ext>
            </a:extLst>
          </p:cNvPr>
          <p:cNvSpPr txBox="1"/>
          <p:nvPr/>
        </p:nvSpPr>
        <p:spPr>
          <a:xfrm>
            <a:off x="3500511" y="2120185"/>
            <a:ext cx="1826470" cy="1606465"/>
          </a:xfrm>
          <a:prstGeom prst="rect">
            <a:avLst/>
          </a:prstGeom>
        </p:spPr>
        <p:txBody>
          <a:bodyPr wrap="square" lIns="0" tIns="0" rIns="0" bIns="0" rtlCol="0" anchor="t">
            <a:spAutoFit/>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lang="en-US" sz="1000" b="1" dirty="0">
                <a:solidFill>
                  <a:srgbClr val="545454"/>
                </a:solidFill>
                <a:latin typeface="Aptos" panose="020B0004020202020204" pitchFamily="34" charset="0"/>
                <a:ea typeface="Canva Sans Bold"/>
                <a:cs typeface="Canva Sans Bold"/>
                <a:sym typeface="Canva Sans Bold"/>
              </a:rPr>
              <a:t>Psychology Services</a:t>
            </a:r>
          </a:p>
          <a:p>
            <a:pPr algn="ctr">
              <a:lnSpc>
                <a:spcPts val="1400"/>
              </a:lnSpc>
              <a:defRPr/>
            </a:pPr>
            <a:r>
              <a:rPr lang="en-US" sz="1000" dirty="0">
                <a:solidFill>
                  <a:srgbClr val="545454"/>
                </a:solidFill>
                <a:latin typeface="Aptos" panose="020B0004020202020204" pitchFamily="34" charset="0"/>
                <a:ea typeface="Canva Sans"/>
                <a:cs typeface="Canva Sans"/>
                <a:sym typeface="Canva Sans"/>
              </a:rPr>
              <a:t>Consider </a:t>
            </a:r>
            <a:r>
              <a:rPr lang="en-US" sz="1000" b="1" dirty="0">
                <a:solidFill>
                  <a:schemeClr val="tx2"/>
                </a:solidFill>
                <a:latin typeface="Aptos" panose="020B0004020202020204" pitchFamily="34" charset="0"/>
                <a:ea typeface="Canva Sans"/>
                <a:cs typeface="Canva Sans"/>
                <a:sym typeface="Canva Sans"/>
                <a:hlinkClick r:id="rId37">
                  <a:extLst>
                    <a:ext uri="{A12FA001-AC4F-418D-AE19-62706E023703}">
                      <ahyp:hlinkClr xmlns:ahyp="http://schemas.microsoft.com/office/drawing/2018/hyperlinkcolor" val="tx"/>
                    </a:ext>
                  </a:extLst>
                </a:hlinkClick>
              </a:rPr>
              <a:t>Provision of Psychological Therapy </a:t>
            </a:r>
            <a:r>
              <a:rPr lang="en-US" sz="1000" dirty="0">
                <a:solidFill>
                  <a:srgbClr val="545454"/>
                </a:solidFill>
                <a:latin typeface="Aptos" panose="020B0004020202020204" pitchFamily="34" charset="0"/>
                <a:ea typeface="Canva Sans"/>
                <a:cs typeface="Canva Sans"/>
                <a:sym typeface="Canva Sans"/>
              </a:rPr>
              <a:t>by an eligible Clinical Psychologist OR </a:t>
            </a:r>
          </a:p>
          <a:p>
            <a:pPr algn="ctr">
              <a:lnSpc>
                <a:spcPts val="1400"/>
              </a:lnSpc>
              <a:defRPr/>
            </a:pPr>
            <a:r>
              <a:rPr lang="en-US" sz="1000" b="1" dirty="0">
                <a:solidFill>
                  <a:schemeClr val="tx2"/>
                </a:solidFill>
                <a:latin typeface="Aptos" panose="020B0004020202020204" pitchFamily="34" charset="0"/>
                <a:ea typeface="Canva Sans"/>
                <a:cs typeface="Canva Sans"/>
                <a:sym typeface="Canva Sans"/>
                <a:hlinkClick r:id="rId38">
                  <a:extLst>
                    <a:ext uri="{A12FA001-AC4F-418D-AE19-62706E023703}">
                      <ahyp:hlinkClr xmlns:ahyp="http://schemas.microsoft.com/office/drawing/2018/hyperlinkcolor" val="tx"/>
                    </a:ext>
                  </a:extLst>
                </a:hlinkClick>
              </a:rPr>
              <a:t>Provision of Focussed Psychological Strategies</a:t>
            </a:r>
            <a:r>
              <a:rPr lang="en-US" sz="1000" b="1" dirty="0">
                <a:solidFill>
                  <a:schemeClr val="tx2"/>
                </a:solidFill>
                <a:latin typeface="Aptos" panose="020B0004020202020204" pitchFamily="34" charset="0"/>
                <a:ea typeface="Canva Sans"/>
                <a:cs typeface="Canva Sans"/>
                <a:sym typeface="Canva Sans"/>
              </a:rPr>
              <a:t> </a:t>
            </a:r>
            <a:r>
              <a:rPr lang="en-US" sz="1000" dirty="0">
                <a:solidFill>
                  <a:schemeClr val="tx1">
                    <a:lumMod val="65000"/>
                    <a:lumOff val="35000"/>
                  </a:schemeClr>
                </a:solidFill>
                <a:latin typeface="Aptos" panose="020B0004020202020204" pitchFamily="34" charset="0"/>
                <a:ea typeface="Canva Sans"/>
                <a:cs typeface="Canva Sans"/>
                <a:sym typeface="Canva Sans"/>
              </a:rPr>
              <a:t>by a GP, PMP, psychologist, social worker and OT</a:t>
            </a:r>
          </a:p>
          <a:p>
            <a:pPr marL="0" marR="0" lvl="0" indent="0" algn="ctr" defTabSz="914400" rtl="0" eaLnBrk="1" fontAlgn="auto" latinLnBrk="0" hangingPunct="1">
              <a:lnSpc>
                <a:spcPts val="1400"/>
              </a:lnSpc>
              <a:spcBef>
                <a:spcPts val="0"/>
              </a:spcBef>
              <a:spcAft>
                <a:spcPts val="0"/>
              </a:spcAft>
              <a:buClrTx/>
              <a:buSzTx/>
              <a:buFontTx/>
              <a:buNone/>
              <a:tabLst/>
              <a:defRPr/>
            </a:pPr>
            <a:endParaRPr kumimoji="0" lang="en-US" sz="1000" i="0" u="none" strike="noStrike" kern="1200" cap="none" spc="0" normalizeH="0" baseline="0" noProof="0" dirty="0">
              <a:ln>
                <a:noFill/>
              </a:ln>
              <a:solidFill>
                <a:srgbClr val="545454"/>
              </a:solidFill>
              <a:effectLst/>
              <a:uLnTx/>
              <a:uFillTx/>
              <a:latin typeface="Aptos" panose="020B0004020202020204" pitchFamily="34" charset="0"/>
              <a:ea typeface="Canva Sans Bold"/>
              <a:cs typeface="Canva Sans Bold"/>
              <a:sym typeface="Canva Sans Bold"/>
            </a:endParaRPr>
          </a:p>
        </p:txBody>
      </p:sp>
      <p:sp>
        <p:nvSpPr>
          <p:cNvPr id="21" name="Freeform 2">
            <a:extLst>
              <a:ext uri="{FF2B5EF4-FFF2-40B4-BE49-F238E27FC236}">
                <a16:creationId xmlns:a16="http://schemas.microsoft.com/office/drawing/2014/main" id="{01935ADC-ED3E-C147-0EE8-39946FD7D553}"/>
              </a:ext>
            </a:extLst>
          </p:cNvPr>
          <p:cNvSpPr/>
          <p:nvPr/>
        </p:nvSpPr>
        <p:spPr>
          <a:xfrm>
            <a:off x="4110390" y="1611657"/>
            <a:ext cx="537599" cy="478222"/>
          </a:xfrm>
          <a:custGeom>
            <a:avLst/>
            <a:gdLst/>
            <a:ahLst/>
            <a:cxnLst/>
            <a:rect l="l" t="t" r="r" b="b"/>
            <a:pathLst>
              <a:path w="926984" h="820381">
                <a:moveTo>
                  <a:pt x="0" y="0"/>
                </a:moveTo>
                <a:lnTo>
                  <a:pt x="926984" y="0"/>
                </a:lnTo>
                <a:lnTo>
                  <a:pt x="926984" y="820381"/>
                </a:lnTo>
                <a:lnTo>
                  <a:pt x="0" y="820381"/>
                </a:lnTo>
                <a:lnTo>
                  <a:pt x="0" y="0"/>
                </a:lnTo>
                <a:close/>
              </a:path>
            </a:pathLst>
          </a:custGeom>
          <a:blipFill>
            <a:blip r:embed="rId39">
              <a:extLst>
                <a:ext uri="{96DAC541-7B7A-43D3-8B79-37D633B846F1}">
                  <asvg:svgBlip xmlns:asvg="http://schemas.microsoft.com/office/drawing/2016/SVG/main" r:embed="rId40"/>
                </a:ext>
              </a:extLst>
            </a:blip>
            <a:stretch>
              <a:fillRect/>
            </a:stretch>
          </a:blipFill>
        </p:spPr>
        <p:txBody>
          <a:bodyPr/>
          <a:lstStyle/>
          <a:p>
            <a:endParaRPr lang="en-AU"/>
          </a:p>
        </p:txBody>
      </p:sp>
      <p:sp>
        <p:nvSpPr>
          <p:cNvPr id="22" name="Freeform 3">
            <a:extLst>
              <a:ext uri="{FF2B5EF4-FFF2-40B4-BE49-F238E27FC236}">
                <a16:creationId xmlns:a16="http://schemas.microsoft.com/office/drawing/2014/main" id="{5213AF0D-2ADA-DE28-DC6A-76D5E7240524}"/>
              </a:ext>
            </a:extLst>
          </p:cNvPr>
          <p:cNvSpPr/>
          <p:nvPr/>
        </p:nvSpPr>
        <p:spPr>
          <a:xfrm>
            <a:off x="5955423" y="1528823"/>
            <a:ext cx="566347" cy="448226"/>
          </a:xfrm>
          <a:custGeom>
            <a:avLst/>
            <a:gdLst/>
            <a:ahLst/>
            <a:cxnLst/>
            <a:rect l="l" t="t" r="r" b="b"/>
            <a:pathLst>
              <a:path w="1046690" h="833427">
                <a:moveTo>
                  <a:pt x="0" y="0"/>
                </a:moveTo>
                <a:lnTo>
                  <a:pt x="1046689" y="0"/>
                </a:lnTo>
                <a:lnTo>
                  <a:pt x="1046689" y="833427"/>
                </a:lnTo>
                <a:lnTo>
                  <a:pt x="0" y="833427"/>
                </a:lnTo>
                <a:lnTo>
                  <a:pt x="0" y="0"/>
                </a:lnTo>
                <a:close/>
              </a:path>
            </a:pathLst>
          </a:custGeom>
          <a:blipFill>
            <a:blip r:embed="rId41">
              <a:extLst>
                <a:ext uri="{96DAC541-7B7A-43D3-8B79-37D633B846F1}">
                  <asvg:svgBlip xmlns:asvg="http://schemas.microsoft.com/office/drawing/2016/SVG/main" r:embed="rId42"/>
                </a:ext>
              </a:extLst>
            </a:blip>
            <a:stretch>
              <a:fillRect/>
            </a:stretch>
          </a:blipFill>
        </p:spPr>
        <p:txBody>
          <a:bodyPr/>
          <a:lstStyle/>
          <a:p>
            <a:endParaRPr lang="en-AU"/>
          </a:p>
        </p:txBody>
      </p:sp>
      <p:pic>
        <p:nvPicPr>
          <p:cNvPr id="14" name="Graphic 13" descr="Checklist outline">
            <a:extLst>
              <a:ext uri="{FF2B5EF4-FFF2-40B4-BE49-F238E27FC236}">
                <a16:creationId xmlns:a16="http://schemas.microsoft.com/office/drawing/2014/main" id="{C45C8A05-3B36-80FC-E3C7-43AB5C1CD7DF}"/>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7706709" y="1546243"/>
            <a:ext cx="521490" cy="521490"/>
          </a:xfrm>
          <a:prstGeom prst="rect">
            <a:avLst/>
          </a:prstGeom>
        </p:spPr>
      </p:pic>
      <p:sp>
        <p:nvSpPr>
          <p:cNvPr id="6" name="Slide Number Placeholder 1">
            <a:extLst>
              <a:ext uri="{FF2B5EF4-FFF2-40B4-BE49-F238E27FC236}">
                <a16:creationId xmlns:a16="http://schemas.microsoft.com/office/drawing/2014/main" id="{F512FDA3-70F6-9F3C-B676-5B66B72E970D}"/>
              </a:ext>
            </a:extLst>
          </p:cNvPr>
          <p:cNvSpPr>
            <a:spLocks noGrp="1"/>
          </p:cNvSpPr>
          <p:nvPr>
            <p:ph type="sldNum" sz="quarter" idx="12"/>
          </p:nvPr>
        </p:nvSpPr>
        <p:spPr>
          <a:xfrm>
            <a:off x="8519986" y="7146100"/>
            <a:ext cx="2133600" cy="365125"/>
          </a:xfrm>
        </p:spPr>
        <p:txBody>
          <a:bodyPr/>
          <a:lstStyle/>
          <a:p>
            <a:fld id="{B6F15528-21DE-4FAA-801E-634DDDAF4B2B}" type="slidenum">
              <a:rPr lang="en-US" smtClean="0"/>
              <a:pPr/>
              <a:t>8</a:t>
            </a:fld>
            <a:endParaRPr lang="en-US"/>
          </a:p>
        </p:txBody>
      </p:sp>
      <p:pic>
        <p:nvPicPr>
          <p:cNvPr id="11" name="Picture 10">
            <a:extLst>
              <a:ext uri="{FF2B5EF4-FFF2-40B4-BE49-F238E27FC236}">
                <a16:creationId xmlns:a16="http://schemas.microsoft.com/office/drawing/2014/main" id="{C2456312-39D5-CFA6-DF1C-1FB8163F5924}"/>
              </a:ext>
            </a:extLst>
          </p:cNvPr>
          <p:cNvPicPr>
            <a:picLocks noChangeAspect="1"/>
          </p:cNvPicPr>
          <p:nvPr/>
        </p:nvPicPr>
        <p:blipFill>
          <a:blip r:embed="rId45">
            <a:duotone>
              <a:schemeClr val="accent1">
                <a:shade val="45000"/>
                <a:satMod val="135000"/>
              </a:schemeClr>
              <a:prstClr val="white"/>
            </a:duotone>
          </a:blip>
          <a:stretch>
            <a:fillRect/>
          </a:stretch>
        </p:blipFill>
        <p:spPr>
          <a:xfrm>
            <a:off x="4134694" y="3619777"/>
            <a:ext cx="432386" cy="43238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68986E16822E7478389D470A53B7C26" ma:contentTypeVersion="9" ma:contentTypeDescription="Create a new document." ma:contentTypeScope="" ma:versionID="1aa5affa132f410873757a9b9ba2f7a6">
  <xsd:schema xmlns:xsd="http://www.w3.org/2001/XMLSchema" xmlns:xs="http://www.w3.org/2001/XMLSchema" xmlns:p="http://schemas.microsoft.com/office/2006/metadata/properties" xmlns:ns2="03301439-ca93-4e28-8651-7836e6f38bea" targetNamespace="http://schemas.microsoft.com/office/2006/metadata/properties" ma:root="true" ma:fieldsID="d8448f98d810d81f52908771e9414707" ns2:_="">
    <xsd:import namespace="03301439-ca93-4e28-8651-7836e6f38be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301439-ca93-4e28-8651-7836e6f38b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BillingMetadata" ma:index="1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C60E076-6578-4432-90E3-043621654714}">
  <ds:schemaRefs>
    <ds:schemaRef ds:uri="http://schemas.microsoft.com/sharepoint/v3/contenttype/forms"/>
  </ds:schemaRefs>
</ds:datastoreItem>
</file>

<file path=customXml/itemProps2.xml><?xml version="1.0" encoding="utf-8"?>
<ds:datastoreItem xmlns:ds="http://schemas.openxmlformats.org/officeDocument/2006/customXml" ds:itemID="{9DD4B6D3-A50D-4905-8446-A3035B71E9CA}">
  <ds:schemaRefs>
    <ds:schemaRef ds:uri="http://schemas.microsoft.com/office/infopath/2007/PartnerControls"/>
    <ds:schemaRef ds:uri="http://purl.org/dc/terms/"/>
    <ds:schemaRef ds:uri="http://schemas.microsoft.com/office/2006/metadata/properties"/>
    <ds:schemaRef ds:uri="03301439-ca93-4e28-8651-7836e6f38bea"/>
    <ds:schemaRef ds:uri="http://purl.org/dc/dcmitype/"/>
    <ds:schemaRef ds:uri="http://schemas.microsoft.com/office/2006/documentManagement/types"/>
    <ds:schemaRef ds:uri="http://schemas.openxmlformats.org/package/2006/metadata/core-properties"/>
    <ds:schemaRef ds:uri="http://www.w3.org/XML/1998/namespace"/>
    <ds:schemaRef ds:uri="http://purl.org/dc/elements/1.1/"/>
  </ds:schemaRefs>
</ds:datastoreItem>
</file>

<file path=customXml/itemProps3.xml><?xml version="1.0" encoding="utf-8"?>
<ds:datastoreItem xmlns:ds="http://schemas.openxmlformats.org/officeDocument/2006/customXml" ds:itemID="{756BFDDA-350D-4159-BFCA-880F6C3831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301439-ca93-4e28-8651-7836e6f38b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253</TotalTime>
  <Words>3836</Words>
  <Application>Microsoft Office PowerPoint</Application>
  <PresentationFormat>Custom</PresentationFormat>
  <Paragraphs>282</Paragraphs>
  <Slides>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Calibri</vt:lpstr>
      <vt:lpstr>Aptos</vt:lpstr>
      <vt:lpstr>Arial</vt:lpstr>
      <vt:lpstr>Aptos Bold</vt:lpstr>
      <vt:lpstr>Canva Sans</vt:lpstr>
      <vt:lpstr>Canva Sans Italics</vt:lpstr>
      <vt:lpstr>Canva Sans Bold</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CCM MBS User Guide</dc:title>
  <dc:creator>Amy O'Halloran</dc:creator>
  <cp:lastModifiedBy>Amy O'Halloran</cp:lastModifiedBy>
  <cp:revision>7</cp:revision>
  <cp:lastPrinted>2025-06-08T23:57:58Z</cp:lastPrinted>
  <dcterms:created xsi:type="dcterms:W3CDTF">2006-08-16T00:00:00Z</dcterms:created>
  <dcterms:modified xsi:type="dcterms:W3CDTF">2025-10-28T03:38:56Z</dcterms:modified>
  <dc:identifier>DAGRFpPkDLc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0x010100168986E16822E7478389D470A53B7C26</vt:lpwstr>
  </property>
  <property fmtid="{D5CDD505-2E9C-101B-9397-08002B2CF9AE}" pid="3" name="MediaServiceImageTags">
    <vt:lpwstr/>
  </property>
</Properties>
</file>