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C778AA8" w14:textId="77777777" w:rsidR="00A45B0A" w:rsidRDefault="00A45B0A" w:rsidP="00E43182">
      <w:pPr>
        <w:pStyle w:val="H1"/>
      </w:pPr>
    </w:p>
    <w:p w14:paraId="210F2A39" w14:textId="188E950A" w:rsidR="00A45B0A" w:rsidRDefault="009B52F5" w:rsidP="002E19B2">
      <w:pPr>
        <w:rPr>
          <w:bCs/>
          <w:color w:val="44546A" w:themeColor="text2"/>
          <w:sz w:val="36"/>
          <w:szCs w:val="56"/>
          <w:shd w:val="clear" w:color="auto" w:fill="FFFFFF"/>
          <w:lang w:eastAsia="en-GB"/>
        </w:rPr>
      </w:pPr>
      <w:r w:rsidRPr="001B68DF">
        <w:rPr>
          <w:noProof/>
        </w:rPr>
        <mc:AlternateContent>
          <mc:Choice Requires="wps">
            <w:drawing>
              <wp:anchor distT="45720" distB="45720" distL="114300" distR="114300" simplePos="0" relativeHeight="251658245" behindDoc="0" locked="0" layoutInCell="1" allowOverlap="1" wp14:anchorId="2C9B788C" wp14:editId="5CA24D94">
                <wp:simplePos x="0" y="0"/>
                <wp:positionH relativeFrom="margin">
                  <wp:posOffset>37465</wp:posOffset>
                </wp:positionH>
                <wp:positionV relativeFrom="paragraph">
                  <wp:posOffset>3226435</wp:posOffset>
                </wp:positionV>
                <wp:extent cx="5370830" cy="946150"/>
                <wp:effectExtent l="0" t="0" r="0" b="6350"/>
                <wp:wrapSquare wrapText="bothSides"/>
                <wp:docPr id="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370830" cy="946150"/>
                        </a:xfrm>
                        <a:prstGeom prst="rect">
                          <a:avLst/>
                        </a:prstGeom>
                        <a:noFill/>
                        <a:ln w="9525">
                          <a:noFill/>
                          <a:miter lim="800000"/>
                          <a:headEnd/>
                          <a:tailEnd/>
                        </a:ln>
                      </wps:spPr>
                      <wps:txbx>
                        <w:txbxContent>
                          <w:p w14:paraId="29B00F3C" w14:textId="77777777" w:rsidR="009B52F5" w:rsidRDefault="009B52F5" w:rsidP="009B52F5">
                            <w:pPr>
                              <w:pStyle w:val="H2"/>
                              <w:jc w:val="center"/>
                              <w:rPr>
                                <w:sz w:val="22"/>
                                <w:szCs w:val="22"/>
                              </w:rPr>
                            </w:pPr>
                            <w:r w:rsidRPr="00AA404F">
                              <w:rPr>
                                <w:sz w:val="22"/>
                                <w:szCs w:val="22"/>
                              </w:rPr>
                              <w:t>Mental Health and Cancer Screening</w:t>
                            </w:r>
                          </w:p>
                          <w:p w14:paraId="62453AC0" w14:textId="77777777" w:rsidR="009B52F5" w:rsidRPr="00AA404F" w:rsidRDefault="009B52F5" w:rsidP="009B52F5">
                            <w:pPr>
                              <w:pStyle w:val="H2"/>
                              <w:jc w:val="center"/>
                              <w:rPr>
                                <w:sz w:val="22"/>
                                <w:szCs w:val="22"/>
                              </w:rPr>
                            </w:pPr>
                          </w:p>
                          <w:p w14:paraId="14EBBC4F" w14:textId="77777777" w:rsidR="009B52F5" w:rsidRPr="00AA404F" w:rsidRDefault="009B52F5" w:rsidP="009B52F5">
                            <w:pPr>
                              <w:pStyle w:val="H2"/>
                              <w:jc w:val="center"/>
                              <w:rPr>
                                <w:sz w:val="22"/>
                                <w:szCs w:val="22"/>
                              </w:rPr>
                            </w:pPr>
                            <w:r w:rsidRPr="00AA404F">
                              <w:rPr>
                                <w:sz w:val="22"/>
                                <w:szCs w:val="22"/>
                              </w:rPr>
                              <w:t>Increasing cancer screening rates for people with a mental illness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C9B788C" id="_x0000_t202" coordsize="21600,21600" o:spt="202" path="m,l,21600r21600,l21600,xe">
                <v:stroke joinstyle="miter"/>
                <v:path gradientshapeok="t" o:connecttype="rect"/>
              </v:shapetype>
              <v:shape id="Text Box 2" o:spid="_x0000_s1026" type="#_x0000_t202" style="position:absolute;margin-left:2.95pt;margin-top:254.05pt;width:422.9pt;height:74.5pt;z-index:251658245;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MLRN+AEAAM0DAAAOAAAAZHJzL2Uyb0RvYy54bWysU8tu2zAQvBfoPxC815IdO3EEy0GaNEWB&#10;9AGk/YA1RVlESS5L0pbcr8+SchyjvRXVgVhqydmd2eHqZjCa7aUPCm3Np5OSM2kFNspua/7j+8O7&#10;JWchgm1Ao5U1P8jAb9Zv36x6V8kZdqgb6RmB2FD1ruZdjK4qiiA6aSBM0ElLyRa9gUhbvy0aDz2h&#10;G13MyvKy6NE3zqOQIdDf+zHJ1xm/baWIX9s2yMh0zam3mFef101ai/UKqq0H1ylxbAP+oQsDylLR&#10;E9Q9RGA7r/6CMkp4DNjGiUBTYNsqITMHYjMt/2Dz1IGTmQuJE9xJpvD/YMWX/ZP75lkc3uNAA8wk&#10;gntE8TMwi3cd2K289R77TkJDhadJsqJ3oTpeTVKHKiSQTf8ZGxoy7CJmoKH1JqlCPBmh0wAOJ9Hl&#10;EJmgn4uLq3J5QSlBuev55XSRp1JA9XLb+RA/SjQsBTX3NNSMDvvHEFM3UL0cScUsPiit82C1ZT2B&#10;LmaLfOEsY1Qk32llar4s0zc6IZH8YJt8OYLSY0wFtD2yTkRHynHYDHQwsd9gcyD+Hkd/0XugoEP/&#10;m7OevFXz8GsHXnKmP1nS8Ho6nycz5s18cTWjjT/PbM4zYAVB1TxyNoZ3MRt45HpLWrcqy/DaybFX&#10;8kxW5+jvZMrzfT71+grXzwAAAP//AwBQSwMEFAAGAAgAAAAhALS0mSfeAAAACQEAAA8AAABkcnMv&#10;ZG93bnJldi54bWxMj8FOwzAQRO9I/QdrK3GjdhBp0xCnQiCuVBSo1Jsbb5OIeB3FbhP+nu0JTqPV&#10;jGbeFpvJdeKCQ2g9aUgWCgRS5W1LtYbPj9e7DESIhqzpPKGGHwywKWc3hcmtH+kdL7tYCy6hkBsN&#10;TYx9LmWoGnQmLHyPxN7JD85EPoda2sGMXO46ea/UUjrTEi80psfnBqvv3dlp+Ho7HfYPalu/uLQf&#10;/aQkubXU+nY+PT2CiDjFvzBc8RkdSmY6+jPZIDoN6ZqDLCpLQLCfpckKxFHDMl0lIMtC/v+g/AUA&#10;AP//AwBQSwECLQAUAAYACAAAACEAtoM4kv4AAADhAQAAEwAAAAAAAAAAAAAAAAAAAAAAW0NvbnRl&#10;bnRfVHlwZXNdLnhtbFBLAQItABQABgAIAAAAIQA4/SH/1gAAAJQBAAALAAAAAAAAAAAAAAAAAC8B&#10;AABfcmVscy8ucmVsc1BLAQItABQABgAIAAAAIQC0MLRN+AEAAM0DAAAOAAAAAAAAAAAAAAAAAC4C&#10;AABkcnMvZTJvRG9jLnhtbFBLAQItABQABgAIAAAAIQC0tJkn3gAAAAkBAAAPAAAAAAAAAAAAAAAA&#10;AFIEAABkcnMvZG93bnJldi54bWxQSwUGAAAAAAQABADzAAAAXQUAAAAA&#10;" filled="f" stroked="f">
                <v:textbox>
                  <w:txbxContent>
                    <w:p w14:paraId="29B00F3C" w14:textId="77777777" w:rsidR="009B52F5" w:rsidRDefault="009B52F5" w:rsidP="009B52F5">
                      <w:pPr>
                        <w:pStyle w:val="H2"/>
                        <w:jc w:val="center"/>
                        <w:rPr>
                          <w:sz w:val="22"/>
                          <w:szCs w:val="22"/>
                        </w:rPr>
                      </w:pPr>
                      <w:r w:rsidRPr="00AA404F">
                        <w:rPr>
                          <w:sz w:val="22"/>
                          <w:szCs w:val="22"/>
                        </w:rPr>
                        <w:t>Mental Health and Cancer Screening</w:t>
                      </w:r>
                    </w:p>
                    <w:p w14:paraId="62453AC0" w14:textId="77777777" w:rsidR="009B52F5" w:rsidRPr="00AA404F" w:rsidRDefault="009B52F5" w:rsidP="009B52F5">
                      <w:pPr>
                        <w:pStyle w:val="H2"/>
                        <w:jc w:val="center"/>
                        <w:rPr>
                          <w:sz w:val="22"/>
                          <w:szCs w:val="22"/>
                        </w:rPr>
                      </w:pPr>
                    </w:p>
                    <w:p w14:paraId="14EBBC4F" w14:textId="77777777" w:rsidR="009B52F5" w:rsidRPr="00AA404F" w:rsidRDefault="009B52F5" w:rsidP="009B52F5">
                      <w:pPr>
                        <w:pStyle w:val="H2"/>
                        <w:jc w:val="center"/>
                        <w:rPr>
                          <w:sz w:val="22"/>
                          <w:szCs w:val="22"/>
                        </w:rPr>
                      </w:pPr>
                      <w:r w:rsidRPr="00AA404F">
                        <w:rPr>
                          <w:sz w:val="22"/>
                          <w:szCs w:val="22"/>
                        </w:rPr>
                        <w:t>Increasing cancer screening rates for people with a mental illness</w:t>
                      </w:r>
                    </w:p>
                  </w:txbxContent>
                </v:textbox>
                <w10:wrap type="square" anchorx="margin"/>
              </v:shape>
            </w:pict>
          </mc:Fallback>
        </mc:AlternateContent>
      </w:r>
      <w:r w:rsidRPr="001B68DF">
        <w:rPr>
          <w:noProof/>
        </w:rPr>
        <mc:AlternateContent>
          <mc:Choice Requires="wps">
            <w:drawing>
              <wp:anchor distT="45720" distB="45720" distL="114300" distR="114300" simplePos="0" relativeHeight="251658244" behindDoc="0" locked="0" layoutInCell="1" allowOverlap="1" wp14:anchorId="6F852A86" wp14:editId="6031762D">
                <wp:simplePos x="0" y="0"/>
                <wp:positionH relativeFrom="margin">
                  <wp:posOffset>-400050</wp:posOffset>
                </wp:positionH>
                <wp:positionV relativeFrom="paragraph">
                  <wp:posOffset>2525395</wp:posOffset>
                </wp:positionV>
                <wp:extent cx="6629400" cy="1105535"/>
                <wp:effectExtent l="0" t="0" r="0" b="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29400" cy="1105535"/>
                        </a:xfrm>
                        <a:prstGeom prst="rect">
                          <a:avLst/>
                        </a:prstGeom>
                        <a:noFill/>
                        <a:ln w="9525">
                          <a:noFill/>
                          <a:miter lim="800000"/>
                          <a:headEnd/>
                          <a:tailEnd/>
                        </a:ln>
                      </wps:spPr>
                      <wps:txbx>
                        <w:txbxContent>
                          <w:p w14:paraId="0A6C2150" w14:textId="0452DA65" w:rsidR="00A12166" w:rsidRPr="00DE0514" w:rsidRDefault="00A12166" w:rsidP="00A12166">
                            <w:pPr>
                              <w:pStyle w:val="Sheettype"/>
                            </w:pPr>
                            <w:r>
                              <w:t>Quality improvement toolkit</w:t>
                            </w:r>
                            <w:r w:rsidR="009B52F5">
                              <w:t xml:space="preserve"> </w:t>
                            </w:r>
                            <w:r>
                              <w:t>f</w:t>
                            </w:r>
                            <w:r w:rsidRPr="00DE0514">
                              <w:t xml:space="preserve">or </w:t>
                            </w:r>
                            <w:r>
                              <w:t>g</w:t>
                            </w:r>
                            <w:r w:rsidRPr="00DE0514">
                              <w:t xml:space="preserve">eneral </w:t>
                            </w:r>
                            <w:r>
                              <w:t>p</w:t>
                            </w:r>
                            <w:r w:rsidRPr="00DE0514">
                              <w:t>ractice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F852A86" id="_x0000_s1027" type="#_x0000_t202" style="position:absolute;margin-left:-31.5pt;margin-top:198.85pt;width:522pt;height:87.05pt;z-index:25165824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7RFL+wEAANUDAAAOAAAAZHJzL2Uyb0RvYy54bWysU9uO2yAQfa/Uf0C8N7bTON1YcVbb3W5V&#10;aXuRtv0AjHGMCgwFEjv9+h2wNxu1b1X9gBjGnJlz5rC9HrUiR+G8BFPTYpFTIgyHVpp9TX98v39z&#10;RYkPzLRMgRE1PQlPr3evX20HW4kl9KBa4QiCGF8NtqZ9CLbKMs97oZlfgBUGkx04zQKGbp+1jg2I&#10;rlW2zPN1NoBrrQMuvMfTuylJdwm/6wQPX7vOi0BUTbG3kFaX1iau2W7Lqr1jtpd8boP9QxeaSYNF&#10;z1B3LDBycPIvKC25Aw9dWHDQGXSd5CJxQDZF/gebx55ZkbigON6eZfL/D5Z/OT7ab46E8T2MOMBE&#10;wtsH4D89MXDbM7MXN87B0AvWYuEiSpYN1lfz1Si1r3wEaYbP0OKQ2SFAAho7p6MqyJMgOg7gdBZd&#10;jIFwPFyvl5tVjimOuaLIy/JtmWqw6vm6dT58FKBJ3NTU4VQTPDs++BDbYdXzL7GagXupVJqsMmSo&#10;6aZclunCRUbLgMZTUtf0Ko/fZIXI8oNp0+XApJr2WECZmXZkOnEOYzMS2c6aRBUaaE+og4PJZ/gu&#10;cNOD+03JgB6rqf91YE5Qoj4Z1HJTrFbRlClYle+WGLjLTHOZYYYjVE0DJdP2NiQjT5RvUPNOJjVe&#10;OplbRu8kkWafR3Nexumvl9e4ewIAAP//AwBQSwMEFAAGAAgAAAAhAKQGCB7gAAAACwEAAA8AAABk&#10;cnMvZG93bnJldi54bWxMj0tPwzAQhO9I/Adrkbi1dihtHsSpEIgrqOUhcXPjbRIRr6PYbcK/ZznB&#10;cXZGs9+U29n14oxj6DxpSJYKBFLtbUeNhrfXp0UGIkRD1vSeUMM3BthWlxelKayfaIfnfWwEl1Ao&#10;jIY2xqGQMtQtOhOWfkBi7+hHZyLLsZF2NBOXu17eKLWRznTEH1oz4EOL9df+5DS8Px8/P27VS/Po&#10;1sPkZyXJ5VLr66v5/g5ExDn+heEXn9GhYqaDP5ENotew2Kx4S9SwytMUBCfyLOHLQcM6TTKQVSn/&#10;b6h+AAAA//8DAFBLAQItABQABgAIAAAAIQC2gziS/gAAAOEBAAATAAAAAAAAAAAAAAAAAAAAAABb&#10;Q29udGVudF9UeXBlc10ueG1sUEsBAi0AFAAGAAgAAAAhADj9If/WAAAAlAEAAAsAAAAAAAAAAAAA&#10;AAAALwEAAF9yZWxzLy5yZWxzUEsBAi0AFAAGAAgAAAAhAMPtEUv7AQAA1QMAAA4AAAAAAAAAAAAA&#10;AAAALgIAAGRycy9lMm9Eb2MueG1sUEsBAi0AFAAGAAgAAAAhAKQGCB7gAAAACwEAAA8AAAAAAAAA&#10;AAAAAAAAVQQAAGRycy9kb3ducmV2LnhtbFBLBQYAAAAABAAEAPMAAABiBQAAAAA=&#10;" filled="f" stroked="f">
                <v:textbox>
                  <w:txbxContent>
                    <w:p w14:paraId="0A6C2150" w14:textId="0452DA65" w:rsidR="00A12166" w:rsidRPr="00DE0514" w:rsidRDefault="00A12166" w:rsidP="00A12166">
                      <w:pPr>
                        <w:pStyle w:val="Sheettype"/>
                      </w:pPr>
                      <w:r>
                        <w:t>Quality improvement toolkit</w:t>
                      </w:r>
                      <w:r w:rsidR="009B52F5">
                        <w:t xml:space="preserve"> </w:t>
                      </w:r>
                      <w:r>
                        <w:t>f</w:t>
                      </w:r>
                      <w:r w:rsidRPr="00DE0514">
                        <w:t xml:space="preserve">or </w:t>
                      </w:r>
                      <w:r>
                        <w:t>g</w:t>
                      </w:r>
                      <w:r w:rsidRPr="00DE0514">
                        <w:t xml:space="preserve">eneral </w:t>
                      </w:r>
                      <w:r>
                        <w:t>p</w:t>
                      </w:r>
                      <w:r w:rsidRPr="00DE0514">
                        <w:t>ractice</w:t>
                      </w:r>
                    </w:p>
                  </w:txbxContent>
                </v:textbox>
                <w10:wrap type="square" anchorx="margin"/>
              </v:shape>
            </w:pict>
          </mc:Fallback>
        </mc:AlternateContent>
      </w:r>
      <w:r w:rsidR="00A45B0A">
        <w:br w:type="page"/>
      </w:r>
    </w:p>
    <w:p w14:paraId="5DD3995B" w14:textId="77777777" w:rsidR="00E43182" w:rsidRDefault="00E43182" w:rsidP="00E43182">
      <w:pPr>
        <w:pStyle w:val="H1"/>
      </w:pPr>
      <w:bookmarkStart w:id="0" w:name="_Toc236229502"/>
      <w:r>
        <w:lastRenderedPageBreak/>
        <w:t>Contents</w:t>
      </w:r>
      <w:bookmarkEnd w:id="0"/>
    </w:p>
    <w:p w14:paraId="19AF314C" w14:textId="77777777" w:rsidR="00E43182" w:rsidRDefault="00E43182" w:rsidP="00E43182">
      <w:pPr>
        <w:pStyle w:val="H1"/>
      </w:pPr>
    </w:p>
    <w:p w14:paraId="594988A2" w14:textId="521E11A4" w:rsidR="006672D4" w:rsidRDefault="00E43182" w:rsidP="002E19B2">
      <w:pPr>
        <w:pStyle w:val="TOC1"/>
        <w:tabs>
          <w:tab w:val="right" w:leader="dot" w:pos="9016"/>
        </w:tabs>
        <w:spacing w:before="0" w:after="0"/>
        <w:rPr>
          <w:b w:val="0"/>
          <w:bCs w:val="0"/>
          <w:i w:val="0"/>
          <w:iCs w:val="0"/>
          <w:noProof/>
          <w:kern w:val="2"/>
          <w:szCs w:val="24"/>
          <w:lang w:eastAsia="en-AU"/>
          <w14:ligatures w14:val="standardContextual"/>
        </w:rPr>
      </w:pPr>
      <w:r>
        <w:rPr>
          <w:b w:val="0"/>
          <w:i w:val="0"/>
          <w:iCs w:val="0"/>
        </w:rPr>
        <w:fldChar w:fldCharType="begin"/>
      </w:r>
      <w:r>
        <w:rPr>
          <w:b w:val="0"/>
          <w:i w:val="0"/>
          <w:iCs w:val="0"/>
        </w:rPr>
        <w:instrText xml:space="preserve"> TOC \h \z \t "H1,1,H2,2,H3,3" </w:instrText>
      </w:r>
      <w:r>
        <w:rPr>
          <w:b w:val="0"/>
          <w:i w:val="0"/>
          <w:iCs w:val="0"/>
        </w:rPr>
        <w:fldChar w:fldCharType="separate"/>
      </w:r>
    </w:p>
    <w:p w14:paraId="750B8FF5" w14:textId="5F5B3A66" w:rsidR="006672D4" w:rsidRDefault="006672D4" w:rsidP="002E19B2">
      <w:pPr>
        <w:pStyle w:val="TOC1"/>
        <w:tabs>
          <w:tab w:val="right" w:leader="dot" w:pos="9016"/>
        </w:tabs>
        <w:spacing w:before="0" w:after="0"/>
        <w:rPr>
          <w:b w:val="0"/>
          <w:bCs w:val="0"/>
          <w:i w:val="0"/>
          <w:iCs w:val="0"/>
          <w:noProof/>
          <w:kern w:val="2"/>
          <w:szCs w:val="24"/>
          <w:lang w:eastAsia="en-AU"/>
          <w14:ligatures w14:val="standardContextual"/>
        </w:rPr>
      </w:pPr>
      <w:hyperlink w:anchor="_Toc236229503" w:history="1">
        <w:r w:rsidRPr="00D9377D">
          <w:rPr>
            <w:rStyle w:val="Hyperlink"/>
            <w:noProof/>
            <w:lang w:val="en-GB"/>
          </w:rPr>
          <w:t>Mental Illness and Physical Health</w:t>
        </w:r>
        <w:r w:rsidRPr="00D9377D">
          <w:rPr>
            <w:rStyle w:val="Hyperlink"/>
            <w:noProof/>
          </w:rPr>
          <w:t>:</w:t>
        </w:r>
        <w:r>
          <w:rPr>
            <w:noProof/>
            <w:webHidden/>
          </w:rPr>
          <w:tab/>
        </w:r>
        <w:r>
          <w:rPr>
            <w:noProof/>
            <w:webHidden/>
          </w:rPr>
          <w:fldChar w:fldCharType="begin"/>
        </w:r>
        <w:r>
          <w:rPr>
            <w:noProof/>
            <w:webHidden/>
          </w:rPr>
          <w:instrText xml:space="preserve"> PAGEREF _Toc236229503 \h </w:instrText>
        </w:r>
        <w:r>
          <w:rPr>
            <w:noProof/>
            <w:webHidden/>
          </w:rPr>
        </w:r>
        <w:r>
          <w:rPr>
            <w:noProof/>
            <w:webHidden/>
          </w:rPr>
          <w:fldChar w:fldCharType="separate"/>
        </w:r>
        <w:r>
          <w:rPr>
            <w:noProof/>
            <w:webHidden/>
          </w:rPr>
          <w:t>4</w:t>
        </w:r>
        <w:r>
          <w:rPr>
            <w:noProof/>
            <w:webHidden/>
          </w:rPr>
          <w:fldChar w:fldCharType="end"/>
        </w:r>
      </w:hyperlink>
    </w:p>
    <w:p w14:paraId="579E936D" w14:textId="22B4A689" w:rsidR="006672D4" w:rsidRPr="006672D4" w:rsidRDefault="006672D4" w:rsidP="002E19B2">
      <w:pPr>
        <w:pStyle w:val="TOC2"/>
        <w:spacing w:before="0" w:after="0"/>
        <w:rPr>
          <w:kern w:val="2"/>
          <w:sz w:val="24"/>
          <w:szCs w:val="24"/>
          <w:lang w:eastAsia="en-AU"/>
          <w14:ligatures w14:val="standardContextual"/>
        </w:rPr>
      </w:pPr>
      <w:hyperlink w:anchor="_Toc236229504" w:history="1">
        <w:r w:rsidRPr="006672D4">
          <w:rPr>
            <w:rStyle w:val="Hyperlink"/>
          </w:rPr>
          <w:t>Role of general practice in mental health care</w:t>
        </w:r>
        <w:r w:rsidRPr="006672D4">
          <w:rPr>
            <w:webHidden/>
          </w:rPr>
          <w:tab/>
        </w:r>
        <w:r w:rsidRPr="006672D4">
          <w:rPr>
            <w:webHidden/>
          </w:rPr>
          <w:fldChar w:fldCharType="begin"/>
        </w:r>
        <w:r w:rsidRPr="006672D4">
          <w:rPr>
            <w:webHidden/>
          </w:rPr>
          <w:instrText xml:space="preserve"> PAGEREF _Toc236229504 \h </w:instrText>
        </w:r>
        <w:r w:rsidRPr="006672D4">
          <w:rPr>
            <w:webHidden/>
          </w:rPr>
        </w:r>
        <w:r w:rsidRPr="006672D4">
          <w:rPr>
            <w:webHidden/>
          </w:rPr>
          <w:fldChar w:fldCharType="separate"/>
        </w:r>
        <w:r w:rsidRPr="006672D4">
          <w:rPr>
            <w:webHidden/>
          </w:rPr>
          <w:t>5</w:t>
        </w:r>
        <w:r w:rsidRPr="006672D4">
          <w:rPr>
            <w:webHidden/>
          </w:rPr>
          <w:fldChar w:fldCharType="end"/>
        </w:r>
      </w:hyperlink>
    </w:p>
    <w:p w14:paraId="798AAC50" w14:textId="5E127EC3" w:rsidR="006672D4" w:rsidRDefault="006672D4" w:rsidP="002E19B2">
      <w:pPr>
        <w:pStyle w:val="TOC1"/>
        <w:tabs>
          <w:tab w:val="right" w:leader="dot" w:pos="9016"/>
        </w:tabs>
        <w:spacing w:before="0" w:after="0"/>
        <w:rPr>
          <w:b w:val="0"/>
          <w:bCs w:val="0"/>
          <w:i w:val="0"/>
          <w:iCs w:val="0"/>
          <w:noProof/>
          <w:kern w:val="2"/>
          <w:szCs w:val="24"/>
          <w:lang w:eastAsia="en-AU"/>
          <w14:ligatures w14:val="standardContextual"/>
        </w:rPr>
      </w:pPr>
      <w:hyperlink w:anchor="_Toc236229505" w:history="1">
        <w:r w:rsidRPr="00D9377D">
          <w:rPr>
            <w:rStyle w:val="Hyperlink"/>
            <w:noProof/>
          </w:rPr>
          <w:t>Physical health care monitoring for people with a mental illness</w:t>
        </w:r>
        <w:r>
          <w:rPr>
            <w:noProof/>
            <w:webHidden/>
          </w:rPr>
          <w:tab/>
        </w:r>
        <w:r>
          <w:rPr>
            <w:noProof/>
            <w:webHidden/>
          </w:rPr>
          <w:fldChar w:fldCharType="begin"/>
        </w:r>
        <w:r>
          <w:rPr>
            <w:noProof/>
            <w:webHidden/>
          </w:rPr>
          <w:instrText xml:space="preserve"> PAGEREF _Toc236229505 \h </w:instrText>
        </w:r>
        <w:r>
          <w:rPr>
            <w:noProof/>
            <w:webHidden/>
          </w:rPr>
        </w:r>
        <w:r>
          <w:rPr>
            <w:noProof/>
            <w:webHidden/>
          </w:rPr>
          <w:fldChar w:fldCharType="separate"/>
        </w:r>
        <w:r>
          <w:rPr>
            <w:noProof/>
            <w:webHidden/>
          </w:rPr>
          <w:t>6</w:t>
        </w:r>
        <w:r>
          <w:rPr>
            <w:noProof/>
            <w:webHidden/>
          </w:rPr>
          <w:fldChar w:fldCharType="end"/>
        </w:r>
      </w:hyperlink>
    </w:p>
    <w:p w14:paraId="58017298" w14:textId="41946F9E" w:rsidR="006672D4" w:rsidRDefault="006672D4" w:rsidP="002E19B2">
      <w:pPr>
        <w:pStyle w:val="TOC2"/>
        <w:spacing w:before="0" w:after="0"/>
        <w:rPr>
          <w:b/>
          <w:bCs/>
          <w:kern w:val="2"/>
          <w:sz w:val="24"/>
          <w:szCs w:val="24"/>
          <w:lang w:eastAsia="en-AU"/>
          <w14:ligatures w14:val="standardContextual"/>
        </w:rPr>
      </w:pPr>
      <w:hyperlink w:anchor="_Toc236229506" w:history="1">
        <w:r w:rsidRPr="00D9377D">
          <w:rPr>
            <w:rStyle w:val="Hyperlink"/>
          </w:rPr>
          <w:t>Improving quality of health care</w:t>
        </w:r>
        <w:r>
          <w:rPr>
            <w:webHidden/>
          </w:rPr>
          <w:tab/>
        </w:r>
        <w:r>
          <w:rPr>
            <w:webHidden/>
          </w:rPr>
          <w:fldChar w:fldCharType="begin"/>
        </w:r>
        <w:r>
          <w:rPr>
            <w:webHidden/>
          </w:rPr>
          <w:instrText xml:space="preserve"> PAGEREF _Toc236229506 \h </w:instrText>
        </w:r>
        <w:r>
          <w:rPr>
            <w:webHidden/>
          </w:rPr>
        </w:r>
        <w:r>
          <w:rPr>
            <w:webHidden/>
          </w:rPr>
          <w:fldChar w:fldCharType="separate"/>
        </w:r>
        <w:r>
          <w:rPr>
            <w:webHidden/>
          </w:rPr>
          <w:t>6</w:t>
        </w:r>
        <w:r>
          <w:rPr>
            <w:webHidden/>
          </w:rPr>
          <w:fldChar w:fldCharType="end"/>
        </w:r>
      </w:hyperlink>
    </w:p>
    <w:p w14:paraId="4A962309" w14:textId="4A220DF7" w:rsidR="006672D4" w:rsidRDefault="006672D4" w:rsidP="002E19B2">
      <w:pPr>
        <w:pStyle w:val="TOC2"/>
        <w:spacing w:before="0" w:after="0"/>
        <w:rPr>
          <w:b/>
          <w:bCs/>
          <w:kern w:val="2"/>
          <w:sz w:val="24"/>
          <w:szCs w:val="24"/>
          <w:lang w:eastAsia="en-AU"/>
          <w14:ligatures w14:val="standardContextual"/>
        </w:rPr>
      </w:pPr>
      <w:hyperlink w:anchor="_Toc236229507" w:history="1">
        <w:r w:rsidRPr="00D9377D">
          <w:rPr>
            <w:rStyle w:val="Hyperlink"/>
          </w:rPr>
          <w:t>Template for monitoring physical health amongst people with mental illness</w:t>
        </w:r>
        <w:r>
          <w:rPr>
            <w:webHidden/>
          </w:rPr>
          <w:tab/>
        </w:r>
        <w:r>
          <w:rPr>
            <w:webHidden/>
          </w:rPr>
          <w:fldChar w:fldCharType="begin"/>
        </w:r>
        <w:r>
          <w:rPr>
            <w:webHidden/>
          </w:rPr>
          <w:instrText xml:space="preserve"> PAGEREF _Toc236229507 \h </w:instrText>
        </w:r>
        <w:r>
          <w:rPr>
            <w:webHidden/>
          </w:rPr>
        </w:r>
        <w:r>
          <w:rPr>
            <w:webHidden/>
          </w:rPr>
          <w:fldChar w:fldCharType="separate"/>
        </w:r>
        <w:r>
          <w:rPr>
            <w:webHidden/>
          </w:rPr>
          <w:t>6</w:t>
        </w:r>
        <w:r>
          <w:rPr>
            <w:webHidden/>
          </w:rPr>
          <w:fldChar w:fldCharType="end"/>
        </w:r>
      </w:hyperlink>
    </w:p>
    <w:p w14:paraId="7CCAE6BC" w14:textId="714E8F15" w:rsidR="006672D4" w:rsidRDefault="006672D4" w:rsidP="002E19B2">
      <w:pPr>
        <w:pStyle w:val="TOC2"/>
        <w:spacing w:before="0" w:after="0"/>
        <w:rPr>
          <w:b/>
          <w:bCs/>
          <w:kern w:val="2"/>
          <w:sz w:val="24"/>
          <w:szCs w:val="24"/>
          <w:lang w:eastAsia="en-AU"/>
          <w14:ligatures w14:val="standardContextual"/>
        </w:rPr>
      </w:pPr>
      <w:hyperlink w:anchor="_Toc236229508" w:history="1">
        <w:r w:rsidRPr="00D9377D">
          <w:rPr>
            <w:rStyle w:val="Hyperlink"/>
            <w:lang w:val="en-US"/>
          </w:rPr>
          <w:t>People with psychosis or schizophrenia</w:t>
        </w:r>
        <w:r>
          <w:rPr>
            <w:webHidden/>
          </w:rPr>
          <w:tab/>
        </w:r>
        <w:r>
          <w:rPr>
            <w:webHidden/>
          </w:rPr>
          <w:fldChar w:fldCharType="begin"/>
        </w:r>
        <w:r>
          <w:rPr>
            <w:webHidden/>
          </w:rPr>
          <w:instrText xml:space="preserve"> PAGEREF _Toc236229508 \h </w:instrText>
        </w:r>
        <w:r>
          <w:rPr>
            <w:webHidden/>
          </w:rPr>
        </w:r>
        <w:r>
          <w:rPr>
            <w:webHidden/>
          </w:rPr>
          <w:fldChar w:fldCharType="separate"/>
        </w:r>
        <w:r>
          <w:rPr>
            <w:webHidden/>
          </w:rPr>
          <w:t>6</w:t>
        </w:r>
        <w:r>
          <w:rPr>
            <w:webHidden/>
          </w:rPr>
          <w:fldChar w:fldCharType="end"/>
        </w:r>
      </w:hyperlink>
    </w:p>
    <w:p w14:paraId="0F02ABAB" w14:textId="7D1FB13E" w:rsidR="006672D4" w:rsidRDefault="006672D4" w:rsidP="002E19B2">
      <w:pPr>
        <w:pStyle w:val="TOC1"/>
        <w:tabs>
          <w:tab w:val="right" w:leader="dot" w:pos="9016"/>
        </w:tabs>
        <w:spacing w:before="0" w:after="0"/>
        <w:rPr>
          <w:b w:val="0"/>
          <w:bCs w:val="0"/>
          <w:i w:val="0"/>
          <w:iCs w:val="0"/>
          <w:noProof/>
          <w:kern w:val="2"/>
          <w:szCs w:val="24"/>
          <w:lang w:eastAsia="en-AU"/>
          <w14:ligatures w14:val="standardContextual"/>
        </w:rPr>
      </w:pPr>
      <w:hyperlink w:anchor="_Toc236229509" w:history="1">
        <w:r w:rsidRPr="00D9377D">
          <w:rPr>
            <w:rStyle w:val="Hyperlink"/>
            <w:noProof/>
            <w:lang w:val="en-US"/>
          </w:rPr>
          <w:t>Referral Pathways</w:t>
        </w:r>
        <w:r>
          <w:rPr>
            <w:noProof/>
            <w:webHidden/>
          </w:rPr>
          <w:tab/>
        </w:r>
        <w:r>
          <w:rPr>
            <w:noProof/>
            <w:webHidden/>
          </w:rPr>
          <w:fldChar w:fldCharType="begin"/>
        </w:r>
        <w:r>
          <w:rPr>
            <w:noProof/>
            <w:webHidden/>
          </w:rPr>
          <w:instrText xml:space="preserve"> PAGEREF _Toc236229509 \h </w:instrText>
        </w:r>
        <w:r>
          <w:rPr>
            <w:noProof/>
            <w:webHidden/>
          </w:rPr>
        </w:r>
        <w:r>
          <w:rPr>
            <w:noProof/>
            <w:webHidden/>
          </w:rPr>
          <w:fldChar w:fldCharType="separate"/>
        </w:r>
        <w:r>
          <w:rPr>
            <w:noProof/>
            <w:webHidden/>
          </w:rPr>
          <w:t>7</w:t>
        </w:r>
        <w:r>
          <w:rPr>
            <w:noProof/>
            <w:webHidden/>
          </w:rPr>
          <w:fldChar w:fldCharType="end"/>
        </w:r>
      </w:hyperlink>
    </w:p>
    <w:p w14:paraId="74806BDA" w14:textId="7381CFAD" w:rsidR="006672D4" w:rsidRDefault="006672D4" w:rsidP="002E19B2">
      <w:pPr>
        <w:pStyle w:val="TOC2"/>
        <w:spacing w:before="0" w:after="0"/>
        <w:rPr>
          <w:b/>
          <w:bCs/>
          <w:kern w:val="2"/>
          <w:sz w:val="24"/>
          <w:szCs w:val="24"/>
          <w:lang w:eastAsia="en-AU"/>
          <w14:ligatures w14:val="standardContextual"/>
        </w:rPr>
      </w:pPr>
      <w:hyperlink w:anchor="_Toc236229510" w:history="1">
        <w:r w:rsidRPr="00D9377D">
          <w:rPr>
            <w:rStyle w:val="Hyperlink"/>
          </w:rPr>
          <w:t>Potential members of a multidisciplinary mental health team</w:t>
        </w:r>
        <w:r>
          <w:rPr>
            <w:webHidden/>
          </w:rPr>
          <w:tab/>
        </w:r>
        <w:r>
          <w:rPr>
            <w:webHidden/>
          </w:rPr>
          <w:fldChar w:fldCharType="begin"/>
        </w:r>
        <w:r>
          <w:rPr>
            <w:webHidden/>
          </w:rPr>
          <w:instrText xml:space="preserve"> PAGEREF _Toc236229510 \h </w:instrText>
        </w:r>
        <w:r>
          <w:rPr>
            <w:webHidden/>
          </w:rPr>
        </w:r>
        <w:r>
          <w:rPr>
            <w:webHidden/>
          </w:rPr>
          <w:fldChar w:fldCharType="separate"/>
        </w:r>
        <w:r>
          <w:rPr>
            <w:webHidden/>
          </w:rPr>
          <w:t>8</w:t>
        </w:r>
        <w:r>
          <w:rPr>
            <w:webHidden/>
          </w:rPr>
          <w:fldChar w:fldCharType="end"/>
        </w:r>
      </w:hyperlink>
    </w:p>
    <w:p w14:paraId="7DB674E4" w14:textId="36E8C6DA" w:rsidR="006672D4" w:rsidRDefault="006672D4" w:rsidP="002E19B2">
      <w:pPr>
        <w:pStyle w:val="TOC1"/>
        <w:tabs>
          <w:tab w:val="right" w:leader="dot" w:pos="9016"/>
        </w:tabs>
        <w:spacing w:before="0" w:after="0"/>
        <w:rPr>
          <w:b w:val="0"/>
          <w:bCs w:val="0"/>
          <w:i w:val="0"/>
          <w:iCs w:val="0"/>
          <w:noProof/>
          <w:kern w:val="2"/>
          <w:szCs w:val="24"/>
          <w:lang w:eastAsia="en-AU"/>
          <w14:ligatures w14:val="standardContextual"/>
        </w:rPr>
      </w:pPr>
      <w:hyperlink w:anchor="_Toc236229511" w:history="1">
        <w:r w:rsidRPr="00D9377D">
          <w:rPr>
            <w:rStyle w:val="Hyperlink"/>
            <w:noProof/>
          </w:rPr>
          <w:t>Mental illness and cancer screening</w:t>
        </w:r>
        <w:r>
          <w:rPr>
            <w:noProof/>
            <w:webHidden/>
          </w:rPr>
          <w:tab/>
        </w:r>
        <w:r>
          <w:rPr>
            <w:noProof/>
            <w:webHidden/>
          </w:rPr>
          <w:fldChar w:fldCharType="begin"/>
        </w:r>
        <w:r>
          <w:rPr>
            <w:noProof/>
            <w:webHidden/>
          </w:rPr>
          <w:instrText xml:space="preserve"> PAGEREF _Toc236229511 \h </w:instrText>
        </w:r>
        <w:r>
          <w:rPr>
            <w:noProof/>
            <w:webHidden/>
          </w:rPr>
        </w:r>
        <w:r>
          <w:rPr>
            <w:noProof/>
            <w:webHidden/>
          </w:rPr>
          <w:fldChar w:fldCharType="separate"/>
        </w:r>
        <w:r>
          <w:rPr>
            <w:noProof/>
            <w:webHidden/>
          </w:rPr>
          <w:t>9</w:t>
        </w:r>
        <w:r>
          <w:rPr>
            <w:noProof/>
            <w:webHidden/>
          </w:rPr>
          <w:fldChar w:fldCharType="end"/>
        </w:r>
      </w:hyperlink>
    </w:p>
    <w:p w14:paraId="5BAF41D7" w14:textId="6D721000" w:rsidR="006672D4" w:rsidRDefault="006672D4" w:rsidP="002E19B2">
      <w:pPr>
        <w:pStyle w:val="TOC2"/>
        <w:spacing w:before="0" w:after="0"/>
        <w:rPr>
          <w:b/>
          <w:bCs/>
          <w:kern w:val="2"/>
          <w:sz w:val="24"/>
          <w:szCs w:val="24"/>
          <w:lang w:eastAsia="en-AU"/>
          <w14:ligatures w14:val="standardContextual"/>
        </w:rPr>
      </w:pPr>
      <w:hyperlink w:anchor="_Toc236229512" w:history="1">
        <w:r w:rsidRPr="00D9377D">
          <w:rPr>
            <w:rStyle w:val="Hyperlink"/>
          </w:rPr>
          <w:t>Barriers to cancer screening for people with a mental illness</w:t>
        </w:r>
        <w:r>
          <w:rPr>
            <w:webHidden/>
          </w:rPr>
          <w:tab/>
        </w:r>
        <w:r>
          <w:rPr>
            <w:webHidden/>
          </w:rPr>
          <w:fldChar w:fldCharType="begin"/>
        </w:r>
        <w:r>
          <w:rPr>
            <w:webHidden/>
          </w:rPr>
          <w:instrText xml:space="preserve"> PAGEREF _Toc236229512 \h </w:instrText>
        </w:r>
        <w:r>
          <w:rPr>
            <w:webHidden/>
          </w:rPr>
        </w:r>
        <w:r>
          <w:rPr>
            <w:webHidden/>
          </w:rPr>
          <w:fldChar w:fldCharType="separate"/>
        </w:r>
        <w:r>
          <w:rPr>
            <w:webHidden/>
          </w:rPr>
          <w:t>9</w:t>
        </w:r>
        <w:r>
          <w:rPr>
            <w:webHidden/>
          </w:rPr>
          <w:fldChar w:fldCharType="end"/>
        </w:r>
      </w:hyperlink>
    </w:p>
    <w:p w14:paraId="6D7DCE69" w14:textId="6D9735D1" w:rsidR="006672D4" w:rsidRDefault="006672D4" w:rsidP="002E19B2">
      <w:pPr>
        <w:pStyle w:val="TOC1"/>
        <w:tabs>
          <w:tab w:val="right" w:leader="dot" w:pos="9016"/>
        </w:tabs>
        <w:spacing w:before="0" w:after="0"/>
        <w:rPr>
          <w:b w:val="0"/>
          <w:bCs w:val="0"/>
          <w:i w:val="0"/>
          <w:iCs w:val="0"/>
          <w:noProof/>
          <w:kern w:val="2"/>
          <w:szCs w:val="24"/>
          <w:lang w:eastAsia="en-AU"/>
          <w14:ligatures w14:val="standardContextual"/>
        </w:rPr>
      </w:pPr>
      <w:hyperlink w:anchor="_Toc236229513" w:history="1">
        <w:r w:rsidRPr="00D9377D">
          <w:rPr>
            <w:rStyle w:val="Hyperlink"/>
            <w:noProof/>
          </w:rPr>
          <w:t>Guidance on cancer screening</w:t>
        </w:r>
        <w:r>
          <w:rPr>
            <w:noProof/>
            <w:webHidden/>
          </w:rPr>
          <w:tab/>
        </w:r>
        <w:r>
          <w:rPr>
            <w:noProof/>
            <w:webHidden/>
          </w:rPr>
          <w:fldChar w:fldCharType="begin"/>
        </w:r>
        <w:r>
          <w:rPr>
            <w:noProof/>
            <w:webHidden/>
          </w:rPr>
          <w:instrText xml:space="preserve"> PAGEREF _Toc236229513 \h </w:instrText>
        </w:r>
        <w:r>
          <w:rPr>
            <w:noProof/>
            <w:webHidden/>
          </w:rPr>
        </w:r>
        <w:r>
          <w:rPr>
            <w:noProof/>
            <w:webHidden/>
          </w:rPr>
          <w:fldChar w:fldCharType="separate"/>
        </w:r>
        <w:r>
          <w:rPr>
            <w:noProof/>
            <w:webHidden/>
          </w:rPr>
          <w:t>10</w:t>
        </w:r>
        <w:r>
          <w:rPr>
            <w:noProof/>
            <w:webHidden/>
          </w:rPr>
          <w:fldChar w:fldCharType="end"/>
        </w:r>
      </w:hyperlink>
    </w:p>
    <w:p w14:paraId="0E649546" w14:textId="42E9FC15" w:rsidR="006672D4" w:rsidRDefault="006672D4" w:rsidP="002E19B2">
      <w:pPr>
        <w:pStyle w:val="TOC2"/>
        <w:spacing w:before="0" w:after="0"/>
        <w:rPr>
          <w:b/>
          <w:bCs/>
          <w:kern w:val="2"/>
          <w:sz w:val="24"/>
          <w:szCs w:val="24"/>
          <w:lang w:eastAsia="en-AU"/>
          <w14:ligatures w14:val="standardContextual"/>
        </w:rPr>
      </w:pPr>
      <w:hyperlink w:anchor="_Toc236229514" w:history="1">
        <w:r w:rsidRPr="00D9377D">
          <w:rPr>
            <w:rStyle w:val="Hyperlink"/>
          </w:rPr>
          <w:t>Encouraging patients to be aware of their body</w:t>
        </w:r>
        <w:r>
          <w:rPr>
            <w:webHidden/>
          </w:rPr>
          <w:tab/>
        </w:r>
        <w:r>
          <w:rPr>
            <w:webHidden/>
          </w:rPr>
          <w:fldChar w:fldCharType="begin"/>
        </w:r>
        <w:r>
          <w:rPr>
            <w:webHidden/>
          </w:rPr>
          <w:instrText xml:space="preserve"> PAGEREF _Toc236229514 \h </w:instrText>
        </w:r>
        <w:r>
          <w:rPr>
            <w:webHidden/>
          </w:rPr>
        </w:r>
        <w:r>
          <w:rPr>
            <w:webHidden/>
          </w:rPr>
          <w:fldChar w:fldCharType="separate"/>
        </w:r>
        <w:r>
          <w:rPr>
            <w:webHidden/>
          </w:rPr>
          <w:t>10</w:t>
        </w:r>
        <w:r>
          <w:rPr>
            <w:webHidden/>
          </w:rPr>
          <w:fldChar w:fldCharType="end"/>
        </w:r>
      </w:hyperlink>
    </w:p>
    <w:p w14:paraId="43BF4D1C" w14:textId="1E2659C6" w:rsidR="006672D4" w:rsidRDefault="006672D4" w:rsidP="002E19B2">
      <w:pPr>
        <w:pStyle w:val="TOC2"/>
        <w:spacing w:before="0" w:after="0"/>
        <w:rPr>
          <w:b/>
          <w:bCs/>
          <w:kern w:val="2"/>
          <w:sz w:val="24"/>
          <w:szCs w:val="24"/>
          <w:lang w:eastAsia="en-AU"/>
          <w14:ligatures w14:val="standardContextual"/>
        </w:rPr>
      </w:pPr>
      <w:hyperlink w:anchor="_Toc236229515" w:history="1">
        <w:r w:rsidRPr="00D9377D">
          <w:rPr>
            <w:rStyle w:val="Hyperlink"/>
          </w:rPr>
          <w:t>Australian cancer screening programs</w:t>
        </w:r>
        <w:r>
          <w:rPr>
            <w:webHidden/>
          </w:rPr>
          <w:tab/>
        </w:r>
        <w:r>
          <w:rPr>
            <w:webHidden/>
          </w:rPr>
          <w:fldChar w:fldCharType="begin"/>
        </w:r>
        <w:r>
          <w:rPr>
            <w:webHidden/>
          </w:rPr>
          <w:instrText xml:space="preserve"> PAGEREF _Toc236229515 \h </w:instrText>
        </w:r>
        <w:r>
          <w:rPr>
            <w:webHidden/>
          </w:rPr>
        </w:r>
        <w:r>
          <w:rPr>
            <w:webHidden/>
          </w:rPr>
          <w:fldChar w:fldCharType="separate"/>
        </w:r>
        <w:r>
          <w:rPr>
            <w:webHidden/>
          </w:rPr>
          <w:t>10</w:t>
        </w:r>
        <w:r>
          <w:rPr>
            <w:webHidden/>
          </w:rPr>
          <w:fldChar w:fldCharType="end"/>
        </w:r>
      </w:hyperlink>
    </w:p>
    <w:p w14:paraId="1CFE0B3B" w14:textId="2A0681F1" w:rsidR="006672D4" w:rsidRDefault="006672D4" w:rsidP="002E19B2">
      <w:pPr>
        <w:pStyle w:val="TOC2"/>
        <w:spacing w:before="0" w:after="0"/>
        <w:rPr>
          <w:b/>
          <w:bCs/>
          <w:kern w:val="2"/>
          <w:sz w:val="24"/>
          <w:szCs w:val="24"/>
          <w:lang w:eastAsia="en-AU"/>
          <w14:ligatures w14:val="standardContextual"/>
        </w:rPr>
      </w:pPr>
      <w:hyperlink w:anchor="_Toc236229516" w:history="1">
        <w:r w:rsidRPr="00D9377D">
          <w:rPr>
            <w:rStyle w:val="Hyperlink"/>
          </w:rPr>
          <w:t>Frequency of conducting cervical screening</w:t>
        </w:r>
        <w:r>
          <w:rPr>
            <w:webHidden/>
          </w:rPr>
          <w:tab/>
        </w:r>
        <w:r>
          <w:rPr>
            <w:webHidden/>
          </w:rPr>
          <w:fldChar w:fldCharType="begin"/>
        </w:r>
        <w:r>
          <w:rPr>
            <w:webHidden/>
          </w:rPr>
          <w:instrText xml:space="preserve"> PAGEREF _Toc236229516 \h </w:instrText>
        </w:r>
        <w:r>
          <w:rPr>
            <w:webHidden/>
          </w:rPr>
        </w:r>
        <w:r>
          <w:rPr>
            <w:webHidden/>
          </w:rPr>
          <w:fldChar w:fldCharType="separate"/>
        </w:r>
        <w:r>
          <w:rPr>
            <w:webHidden/>
          </w:rPr>
          <w:t>10</w:t>
        </w:r>
        <w:r>
          <w:rPr>
            <w:webHidden/>
          </w:rPr>
          <w:fldChar w:fldCharType="end"/>
        </w:r>
      </w:hyperlink>
    </w:p>
    <w:p w14:paraId="5901AB07" w14:textId="491092B8" w:rsidR="006672D4" w:rsidRDefault="006672D4" w:rsidP="002E19B2">
      <w:pPr>
        <w:pStyle w:val="TOC2"/>
        <w:spacing w:before="0" w:after="0"/>
        <w:rPr>
          <w:b/>
          <w:bCs/>
          <w:kern w:val="2"/>
          <w:sz w:val="24"/>
          <w:szCs w:val="24"/>
          <w:lang w:eastAsia="en-AU"/>
          <w14:ligatures w14:val="standardContextual"/>
        </w:rPr>
      </w:pPr>
      <w:hyperlink w:anchor="_Toc236229517" w:history="1">
        <w:r w:rsidRPr="00D9377D">
          <w:rPr>
            <w:rStyle w:val="Hyperlink"/>
          </w:rPr>
          <w:t>Frequency of conducting mammogram</w:t>
        </w:r>
        <w:r>
          <w:rPr>
            <w:webHidden/>
          </w:rPr>
          <w:tab/>
        </w:r>
        <w:r>
          <w:rPr>
            <w:webHidden/>
          </w:rPr>
          <w:fldChar w:fldCharType="begin"/>
        </w:r>
        <w:r>
          <w:rPr>
            <w:webHidden/>
          </w:rPr>
          <w:instrText xml:space="preserve"> PAGEREF _Toc236229517 \h </w:instrText>
        </w:r>
        <w:r>
          <w:rPr>
            <w:webHidden/>
          </w:rPr>
        </w:r>
        <w:r>
          <w:rPr>
            <w:webHidden/>
          </w:rPr>
          <w:fldChar w:fldCharType="separate"/>
        </w:r>
        <w:r>
          <w:rPr>
            <w:webHidden/>
          </w:rPr>
          <w:t>11</w:t>
        </w:r>
        <w:r>
          <w:rPr>
            <w:webHidden/>
          </w:rPr>
          <w:fldChar w:fldCharType="end"/>
        </w:r>
      </w:hyperlink>
    </w:p>
    <w:p w14:paraId="300B0828" w14:textId="019F3E42" w:rsidR="006672D4" w:rsidRDefault="006672D4" w:rsidP="002E19B2">
      <w:pPr>
        <w:pStyle w:val="TOC2"/>
        <w:spacing w:before="0" w:after="0"/>
        <w:rPr>
          <w:b/>
          <w:bCs/>
          <w:kern w:val="2"/>
          <w:sz w:val="24"/>
          <w:szCs w:val="24"/>
          <w:lang w:eastAsia="en-AU"/>
          <w14:ligatures w14:val="standardContextual"/>
        </w:rPr>
      </w:pPr>
      <w:hyperlink w:anchor="_Toc236229518" w:history="1">
        <w:r w:rsidRPr="00D9377D">
          <w:rPr>
            <w:rStyle w:val="Hyperlink"/>
          </w:rPr>
          <w:t>Frequency of conducting bowel screening</w:t>
        </w:r>
        <w:r>
          <w:rPr>
            <w:webHidden/>
          </w:rPr>
          <w:tab/>
        </w:r>
        <w:r>
          <w:rPr>
            <w:webHidden/>
          </w:rPr>
          <w:fldChar w:fldCharType="begin"/>
        </w:r>
        <w:r>
          <w:rPr>
            <w:webHidden/>
          </w:rPr>
          <w:instrText xml:space="preserve"> PAGEREF _Toc236229518 \h </w:instrText>
        </w:r>
        <w:r>
          <w:rPr>
            <w:webHidden/>
          </w:rPr>
        </w:r>
        <w:r>
          <w:rPr>
            <w:webHidden/>
          </w:rPr>
          <w:fldChar w:fldCharType="separate"/>
        </w:r>
        <w:r>
          <w:rPr>
            <w:webHidden/>
          </w:rPr>
          <w:t>11</w:t>
        </w:r>
        <w:r>
          <w:rPr>
            <w:webHidden/>
          </w:rPr>
          <w:fldChar w:fldCharType="end"/>
        </w:r>
      </w:hyperlink>
    </w:p>
    <w:p w14:paraId="3244AD7D" w14:textId="64B8E641" w:rsidR="006672D4" w:rsidRDefault="006672D4" w:rsidP="002E19B2">
      <w:pPr>
        <w:pStyle w:val="TOC2"/>
        <w:spacing w:before="0" w:after="0"/>
        <w:rPr>
          <w:b/>
          <w:bCs/>
          <w:kern w:val="2"/>
          <w:sz w:val="24"/>
          <w:szCs w:val="24"/>
          <w:lang w:eastAsia="en-AU"/>
          <w14:ligatures w14:val="standardContextual"/>
        </w:rPr>
      </w:pPr>
      <w:hyperlink w:anchor="_Toc236229519" w:history="1">
        <w:r w:rsidRPr="00D9377D">
          <w:rPr>
            <w:rStyle w:val="Hyperlink"/>
          </w:rPr>
          <w:t>Utilising the National Cancer Screening Register (NCSR) directly from your clinical software</w:t>
        </w:r>
        <w:r>
          <w:rPr>
            <w:webHidden/>
          </w:rPr>
          <w:tab/>
        </w:r>
        <w:r>
          <w:rPr>
            <w:webHidden/>
          </w:rPr>
          <w:fldChar w:fldCharType="begin"/>
        </w:r>
        <w:r>
          <w:rPr>
            <w:webHidden/>
          </w:rPr>
          <w:instrText xml:space="preserve"> PAGEREF _Toc236229519 \h </w:instrText>
        </w:r>
        <w:r>
          <w:rPr>
            <w:webHidden/>
          </w:rPr>
        </w:r>
        <w:r>
          <w:rPr>
            <w:webHidden/>
          </w:rPr>
          <w:fldChar w:fldCharType="separate"/>
        </w:r>
        <w:r>
          <w:rPr>
            <w:webHidden/>
          </w:rPr>
          <w:t>11</w:t>
        </w:r>
        <w:r>
          <w:rPr>
            <w:webHidden/>
          </w:rPr>
          <w:fldChar w:fldCharType="end"/>
        </w:r>
      </w:hyperlink>
    </w:p>
    <w:p w14:paraId="0FC06EC7" w14:textId="7E755C46" w:rsidR="006672D4" w:rsidRDefault="006672D4" w:rsidP="002E19B2">
      <w:pPr>
        <w:pStyle w:val="TOC1"/>
        <w:tabs>
          <w:tab w:val="right" w:leader="dot" w:pos="9016"/>
        </w:tabs>
        <w:spacing w:before="0" w:after="0"/>
        <w:rPr>
          <w:b w:val="0"/>
          <w:bCs w:val="0"/>
          <w:i w:val="0"/>
          <w:iCs w:val="0"/>
          <w:noProof/>
          <w:kern w:val="2"/>
          <w:szCs w:val="24"/>
          <w:lang w:eastAsia="en-AU"/>
          <w14:ligatures w14:val="standardContextual"/>
        </w:rPr>
      </w:pPr>
      <w:hyperlink w:anchor="_Toc236229520" w:history="1">
        <w:r w:rsidRPr="00D9377D">
          <w:rPr>
            <w:rStyle w:val="Hyperlink"/>
            <w:noProof/>
          </w:rPr>
          <w:t>Understanding your patient’s mental health profile</w:t>
        </w:r>
        <w:r>
          <w:rPr>
            <w:noProof/>
            <w:webHidden/>
          </w:rPr>
          <w:tab/>
        </w:r>
        <w:r>
          <w:rPr>
            <w:noProof/>
            <w:webHidden/>
          </w:rPr>
          <w:fldChar w:fldCharType="begin"/>
        </w:r>
        <w:r>
          <w:rPr>
            <w:noProof/>
            <w:webHidden/>
          </w:rPr>
          <w:instrText xml:space="preserve"> PAGEREF _Toc236229520 \h </w:instrText>
        </w:r>
        <w:r>
          <w:rPr>
            <w:noProof/>
            <w:webHidden/>
          </w:rPr>
        </w:r>
        <w:r>
          <w:rPr>
            <w:noProof/>
            <w:webHidden/>
          </w:rPr>
          <w:fldChar w:fldCharType="separate"/>
        </w:r>
        <w:r>
          <w:rPr>
            <w:noProof/>
            <w:webHidden/>
          </w:rPr>
          <w:t>12</w:t>
        </w:r>
        <w:r>
          <w:rPr>
            <w:noProof/>
            <w:webHidden/>
          </w:rPr>
          <w:fldChar w:fldCharType="end"/>
        </w:r>
      </w:hyperlink>
    </w:p>
    <w:p w14:paraId="64667E04" w14:textId="01B74454" w:rsidR="006672D4" w:rsidRDefault="006672D4" w:rsidP="002E19B2">
      <w:pPr>
        <w:pStyle w:val="TOC2"/>
        <w:spacing w:before="0" w:after="0"/>
        <w:rPr>
          <w:b/>
          <w:bCs/>
          <w:kern w:val="2"/>
          <w:sz w:val="24"/>
          <w:szCs w:val="24"/>
          <w:lang w:eastAsia="en-AU"/>
          <w14:ligatures w14:val="standardContextual"/>
        </w:rPr>
      </w:pPr>
      <w:hyperlink w:anchor="_Toc236229521" w:history="1">
        <w:r w:rsidRPr="00D9377D">
          <w:rPr>
            <w:rStyle w:val="Hyperlink"/>
            <w:bCs/>
          </w:rPr>
          <w:t>Activity:</w:t>
        </w:r>
        <w:r w:rsidRPr="00D9377D">
          <w:rPr>
            <w:rStyle w:val="Hyperlink"/>
          </w:rPr>
          <w:t xml:space="preserve"> Patient Data Collection - Understanding your patient population using your </w:t>
        </w:r>
        <w:r w:rsidRPr="00D9377D">
          <w:rPr>
            <w:rStyle w:val="Hyperlink"/>
            <w:lang w:val="en-US"/>
          </w:rPr>
          <w:t>quarterly Practice Progress Report provided by CESPHN</w:t>
        </w:r>
        <w:r>
          <w:rPr>
            <w:webHidden/>
          </w:rPr>
          <w:tab/>
        </w:r>
        <w:r>
          <w:rPr>
            <w:webHidden/>
          </w:rPr>
          <w:fldChar w:fldCharType="begin"/>
        </w:r>
        <w:r>
          <w:rPr>
            <w:webHidden/>
          </w:rPr>
          <w:instrText xml:space="preserve"> PAGEREF _Toc236229521 \h </w:instrText>
        </w:r>
        <w:r>
          <w:rPr>
            <w:webHidden/>
          </w:rPr>
        </w:r>
        <w:r>
          <w:rPr>
            <w:webHidden/>
          </w:rPr>
          <w:fldChar w:fldCharType="separate"/>
        </w:r>
        <w:r>
          <w:rPr>
            <w:webHidden/>
          </w:rPr>
          <w:t>12</w:t>
        </w:r>
        <w:r>
          <w:rPr>
            <w:webHidden/>
          </w:rPr>
          <w:fldChar w:fldCharType="end"/>
        </w:r>
      </w:hyperlink>
    </w:p>
    <w:p w14:paraId="4AFD425C" w14:textId="14EC5AFD" w:rsidR="006672D4" w:rsidRDefault="006672D4" w:rsidP="002E19B2">
      <w:pPr>
        <w:pStyle w:val="TOC1"/>
        <w:tabs>
          <w:tab w:val="right" w:leader="dot" w:pos="9016"/>
        </w:tabs>
        <w:spacing w:before="0" w:after="0"/>
        <w:rPr>
          <w:b w:val="0"/>
          <w:bCs w:val="0"/>
          <w:i w:val="0"/>
          <w:iCs w:val="0"/>
          <w:noProof/>
          <w:kern w:val="2"/>
          <w:szCs w:val="24"/>
          <w:lang w:eastAsia="en-AU"/>
          <w14:ligatures w14:val="standardContextual"/>
        </w:rPr>
      </w:pPr>
      <w:hyperlink w:anchor="_Toc236229522" w:history="1">
        <w:r w:rsidRPr="00D9377D">
          <w:rPr>
            <w:rStyle w:val="Hyperlink"/>
            <w:noProof/>
          </w:rPr>
          <w:t>Improving cancer screening for patients with mental health diagnoses</w:t>
        </w:r>
        <w:r>
          <w:rPr>
            <w:noProof/>
            <w:webHidden/>
          </w:rPr>
          <w:tab/>
        </w:r>
        <w:r>
          <w:rPr>
            <w:noProof/>
            <w:webHidden/>
          </w:rPr>
          <w:fldChar w:fldCharType="begin"/>
        </w:r>
        <w:r>
          <w:rPr>
            <w:noProof/>
            <w:webHidden/>
          </w:rPr>
          <w:instrText xml:space="preserve"> PAGEREF _Toc236229522 \h </w:instrText>
        </w:r>
        <w:r>
          <w:rPr>
            <w:noProof/>
            <w:webHidden/>
          </w:rPr>
        </w:r>
        <w:r>
          <w:rPr>
            <w:noProof/>
            <w:webHidden/>
          </w:rPr>
          <w:fldChar w:fldCharType="separate"/>
        </w:r>
        <w:r>
          <w:rPr>
            <w:noProof/>
            <w:webHidden/>
          </w:rPr>
          <w:t>14</w:t>
        </w:r>
        <w:r>
          <w:rPr>
            <w:noProof/>
            <w:webHidden/>
          </w:rPr>
          <w:fldChar w:fldCharType="end"/>
        </w:r>
      </w:hyperlink>
    </w:p>
    <w:p w14:paraId="70E79444" w14:textId="114D2097" w:rsidR="006672D4" w:rsidRDefault="006672D4" w:rsidP="002E19B2">
      <w:pPr>
        <w:pStyle w:val="TOC2"/>
        <w:spacing w:before="0" w:after="0"/>
        <w:rPr>
          <w:b/>
          <w:bCs/>
          <w:kern w:val="2"/>
          <w:sz w:val="24"/>
          <w:szCs w:val="24"/>
          <w:lang w:eastAsia="en-AU"/>
          <w14:ligatures w14:val="standardContextual"/>
        </w:rPr>
      </w:pPr>
      <w:hyperlink w:anchor="_Toc236229523" w:history="1">
        <w:r w:rsidRPr="006672D4">
          <w:rPr>
            <w:rStyle w:val="Hyperlink"/>
            <w:b/>
          </w:rPr>
          <w:t>Activity</w:t>
        </w:r>
        <w:r w:rsidRPr="00D9377D">
          <w:rPr>
            <w:rStyle w:val="Hyperlink"/>
            <w:bCs/>
          </w:rPr>
          <w:t xml:space="preserve"> - </w:t>
        </w:r>
        <w:r w:rsidRPr="00D9377D">
          <w:rPr>
            <w:rStyle w:val="Hyperlink"/>
          </w:rPr>
          <w:t>Data collection: cervical screening for eligible patients with a mental health diagnosis</w:t>
        </w:r>
        <w:r>
          <w:rPr>
            <w:webHidden/>
          </w:rPr>
          <w:tab/>
        </w:r>
        <w:r>
          <w:rPr>
            <w:webHidden/>
          </w:rPr>
          <w:fldChar w:fldCharType="begin"/>
        </w:r>
        <w:r>
          <w:rPr>
            <w:webHidden/>
          </w:rPr>
          <w:instrText xml:space="preserve"> PAGEREF _Toc236229523 \h </w:instrText>
        </w:r>
        <w:r>
          <w:rPr>
            <w:webHidden/>
          </w:rPr>
        </w:r>
        <w:r>
          <w:rPr>
            <w:webHidden/>
          </w:rPr>
          <w:fldChar w:fldCharType="separate"/>
        </w:r>
        <w:r>
          <w:rPr>
            <w:webHidden/>
          </w:rPr>
          <w:t>14</w:t>
        </w:r>
        <w:r>
          <w:rPr>
            <w:webHidden/>
          </w:rPr>
          <w:fldChar w:fldCharType="end"/>
        </w:r>
      </w:hyperlink>
    </w:p>
    <w:p w14:paraId="7F2FF487" w14:textId="1B2DB736" w:rsidR="006672D4" w:rsidRDefault="006672D4" w:rsidP="002E19B2">
      <w:pPr>
        <w:pStyle w:val="TOC2"/>
        <w:spacing w:before="0" w:after="0"/>
        <w:rPr>
          <w:b/>
          <w:bCs/>
          <w:kern w:val="2"/>
          <w:sz w:val="24"/>
          <w:szCs w:val="24"/>
          <w:lang w:eastAsia="en-AU"/>
          <w14:ligatures w14:val="standardContextual"/>
        </w:rPr>
      </w:pPr>
      <w:hyperlink w:anchor="_Toc236229524" w:history="1">
        <w:r w:rsidRPr="006672D4">
          <w:rPr>
            <w:rStyle w:val="Hyperlink"/>
            <w:b/>
          </w:rPr>
          <w:t>Activity</w:t>
        </w:r>
        <w:r w:rsidRPr="00D9377D">
          <w:rPr>
            <w:rStyle w:val="Hyperlink"/>
            <w:bCs/>
          </w:rPr>
          <w:t xml:space="preserve"> –</w:t>
        </w:r>
        <w:r w:rsidRPr="00D9377D">
          <w:rPr>
            <w:rStyle w:val="Hyperlink"/>
          </w:rPr>
          <w:t xml:space="preserve"> Data collection: bowel screening for eligible patients with a mental health diagnosis</w:t>
        </w:r>
        <w:r>
          <w:rPr>
            <w:webHidden/>
          </w:rPr>
          <w:tab/>
        </w:r>
        <w:r>
          <w:rPr>
            <w:webHidden/>
          </w:rPr>
          <w:fldChar w:fldCharType="begin"/>
        </w:r>
        <w:r>
          <w:rPr>
            <w:webHidden/>
          </w:rPr>
          <w:instrText xml:space="preserve"> PAGEREF _Toc236229524 \h </w:instrText>
        </w:r>
        <w:r>
          <w:rPr>
            <w:webHidden/>
          </w:rPr>
        </w:r>
        <w:r>
          <w:rPr>
            <w:webHidden/>
          </w:rPr>
          <w:fldChar w:fldCharType="separate"/>
        </w:r>
        <w:r>
          <w:rPr>
            <w:webHidden/>
          </w:rPr>
          <w:t>14</w:t>
        </w:r>
        <w:r>
          <w:rPr>
            <w:webHidden/>
          </w:rPr>
          <w:fldChar w:fldCharType="end"/>
        </w:r>
      </w:hyperlink>
    </w:p>
    <w:p w14:paraId="6DC4DABF" w14:textId="26EB21F6" w:rsidR="006672D4" w:rsidRDefault="006672D4" w:rsidP="002E19B2">
      <w:pPr>
        <w:pStyle w:val="TOC2"/>
        <w:spacing w:before="0" w:after="0"/>
        <w:rPr>
          <w:b/>
          <w:bCs/>
          <w:kern w:val="2"/>
          <w:sz w:val="24"/>
          <w:szCs w:val="24"/>
          <w:lang w:eastAsia="en-AU"/>
          <w14:ligatures w14:val="standardContextual"/>
        </w:rPr>
      </w:pPr>
      <w:hyperlink w:anchor="_Toc236229525" w:history="1">
        <w:r w:rsidRPr="006672D4">
          <w:rPr>
            <w:rStyle w:val="Hyperlink"/>
            <w:b/>
          </w:rPr>
          <w:t>Activity</w:t>
        </w:r>
        <w:r w:rsidRPr="00D9377D">
          <w:rPr>
            <w:rStyle w:val="Hyperlink"/>
            <w:bCs/>
          </w:rPr>
          <w:t xml:space="preserve"> –</w:t>
        </w:r>
        <w:r w:rsidRPr="00D9377D">
          <w:rPr>
            <w:rStyle w:val="Hyperlink"/>
          </w:rPr>
          <w:t xml:space="preserve"> Data collection: breast screening for eligible patients with a mental health diagnosis</w:t>
        </w:r>
        <w:r>
          <w:rPr>
            <w:webHidden/>
          </w:rPr>
          <w:tab/>
        </w:r>
        <w:r>
          <w:rPr>
            <w:webHidden/>
          </w:rPr>
          <w:fldChar w:fldCharType="begin"/>
        </w:r>
        <w:r>
          <w:rPr>
            <w:webHidden/>
          </w:rPr>
          <w:instrText xml:space="preserve"> PAGEREF _Toc236229525 \h </w:instrText>
        </w:r>
        <w:r>
          <w:rPr>
            <w:webHidden/>
          </w:rPr>
        </w:r>
        <w:r>
          <w:rPr>
            <w:webHidden/>
          </w:rPr>
          <w:fldChar w:fldCharType="separate"/>
        </w:r>
        <w:r>
          <w:rPr>
            <w:webHidden/>
          </w:rPr>
          <w:t>14</w:t>
        </w:r>
        <w:r>
          <w:rPr>
            <w:webHidden/>
          </w:rPr>
          <w:fldChar w:fldCharType="end"/>
        </w:r>
      </w:hyperlink>
    </w:p>
    <w:p w14:paraId="3408CD65" w14:textId="21EC2B11" w:rsidR="006672D4" w:rsidRDefault="006672D4" w:rsidP="002E19B2">
      <w:pPr>
        <w:pStyle w:val="TOC1"/>
        <w:tabs>
          <w:tab w:val="right" w:leader="dot" w:pos="9016"/>
        </w:tabs>
        <w:spacing w:before="0" w:after="0"/>
        <w:rPr>
          <w:b w:val="0"/>
          <w:bCs w:val="0"/>
          <w:i w:val="0"/>
          <w:iCs w:val="0"/>
          <w:noProof/>
          <w:kern w:val="2"/>
          <w:szCs w:val="24"/>
          <w:lang w:eastAsia="en-AU"/>
          <w14:ligatures w14:val="standardContextual"/>
        </w:rPr>
      </w:pPr>
      <w:hyperlink w:anchor="_Toc236229526" w:history="1">
        <w:r w:rsidRPr="00D9377D">
          <w:rPr>
            <w:rStyle w:val="Hyperlink"/>
            <w:noProof/>
          </w:rPr>
          <w:t>Further Resources</w:t>
        </w:r>
        <w:r>
          <w:rPr>
            <w:noProof/>
            <w:webHidden/>
          </w:rPr>
          <w:tab/>
        </w:r>
        <w:r>
          <w:rPr>
            <w:noProof/>
            <w:webHidden/>
          </w:rPr>
          <w:fldChar w:fldCharType="begin"/>
        </w:r>
        <w:r>
          <w:rPr>
            <w:noProof/>
            <w:webHidden/>
          </w:rPr>
          <w:instrText xml:space="preserve"> PAGEREF _Toc236229526 \h </w:instrText>
        </w:r>
        <w:r>
          <w:rPr>
            <w:noProof/>
            <w:webHidden/>
          </w:rPr>
        </w:r>
        <w:r>
          <w:rPr>
            <w:noProof/>
            <w:webHidden/>
          </w:rPr>
          <w:fldChar w:fldCharType="separate"/>
        </w:r>
        <w:r>
          <w:rPr>
            <w:noProof/>
            <w:webHidden/>
          </w:rPr>
          <w:t>16</w:t>
        </w:r>
        <w:r>
          <w:rPr>
            <w:noProof/>
            <w:webHidden/>
          </w:rPr>
          <w:fldChar w:fldCharType="end"/>
        </w:r>
      </w:hyperlink>
    </w:p>
    <w:p w14:paraId="1F7AA60E" w14:textId="50BC66D8" w:rsidR="00E43182" w:rsidRDefault="00E43182" w:rsidP="00E43182">
      <w:pPr>
        <w:pStyle w:val="H1"/>
      </w:pPr>
      <w:r>
        <w:rPr>
          <w:shd w:val="clear" w:color="auto" w:fill="auto"/>
        </w:rPr>
        <w:fldChar w:fldCharType="end"/>
      </w:r>
    </w:p>
    <w:p w14:paraId="3F413370" w14:textId="77777777" w:rsidR="00E43182" w:rsidRDefault="00E43182" w:rsidP="00E43182">
      <w:pPr>
        <w:pStyle w:val="H1"/>
      </w:pPr>
    </w:p>
    <w:p w14:paraId="435F2D0C" w14:textId="77777777" w:rsidR="00E43182" w:rsidRDefault="00E43182" w:rsidP="00E43182">
      <w:pPr>
        <w:pStyle w:val="H1"/>
      </w:pPr>
    </w:p>
    <w:p w14:paraId="065C0050" w14:textId="77777777" w:rsidR="002E19B2" w:rsidRDefault="002E19B2">
      <w:pPr>
        <w:spacing w:before="200" w:after="200" w:line="276" w:lineRule="auto"/>
        <w:rPr>
          <w:bCs/>
          <w:color w:val="44546A" w:themeColor="text2"/>
          <w:sz w:val="36"/>
          <w:szCs w:val="56"/>
          <w:shd w:val="clear" w:color="auto" w:fill="FFFFFF"/>
          <w:lang w:eastAsia="en-GB"/>
        </w:rPr>
      </w:pPr>
      <w:r>
        <w:rPr>
          <w:bCs/>
          <w:color w:val="44546A" w:themeColor="text2"/>
          <w:sz w:val="36"/>
          <w:szCs w:val="56"/>
          <w:shd w:val="clear" w:color="auto" w:fill="FFFFFF"/>
          <w:lang w:eastAsia="en-GB"/>
        </w:rPr>
        <w:br w:type="page"/>
      </w:r>
    </w:p>
    <w:p w14:paraId="7D60F27F" w14:textId="188D72C8" w:rsidR="00DE0514" w:rsidRDefault="00DE0514" w:rsidP="00A22891">
      <w:pPr>
        <w:rPr>
          <w:bCs/>
          <w:color w:val="44546A" w:themeColor="text2"/>
          <w:sz w:val="36"/>
          <w:szCs w:val="56"/>
          <w:shd w:val="clear" w:color="auto" w:fill="FFFFFF"/>
          <w:lang w:eastAsia="en-GB"/>
        </w:rPr>
      </w:pPr>
      <w:r w:rsidRPr="00DE0514">
        <w:rPr>
          <w:bCs/>
          <w:color w:val="44546A" w:themeColor="text2"/>
          <w:sz w:val="36"/>
          <w:szCs w:val="56"/>
          <w:shd w:val="clear" w:color="auto" w:fill="FFFFFF"/>
          <w:lang w:eastAsia="en-GB"/>
        </w:rPr>
        <w:lastRenderedPageBreak/>
        <w:t>How to use this toolkit</w:t>
      </w:r>
    </w:p>
    <w:p w14:paraId="2D906C09" w14:textId="77777777" w:rsidR="002E19B2" w:rsidRDefault="002E19B2" w:rsidP="002E19B2"/>
    <w:p w14:paraId="70EABE8F" w14:textId="34F4C759" w:rsidR="00DE0514" w:rsidRPr="001A2CAA" w:rsidRDefault="00DE0514" w:rsidP="002E19B2">
      <w:r w:rsidRPr="001A2CAA">
        <w:t>There are checklists</w:t>
      </w:r>
      <w:r>
        <w:t xml:space="preserve"> and activities</w:t>
      </w:r>
      <w:r w:rsidRPr="001A2CAA">
        <w:t xml:space="preserve"> included below that will guide you and your practice.</w:t>
      </w:r>
    </w:p>
    <w:p w14:paraId="789D64A3" w14:textId="77777777" w:rsidR="00DE0514" w:rsidRDefault="00DE0514" w:rsidP="002E19B2">
      <w:pPr>
        <w:pStyle w:val="ListParagraph"/>
        <w:numPr>
          <w:ilvl w:val="0"/>
          <w:numId w:val="11"/>
        </w:numPr>
        <w:ind w:left="714" w:hanging="357"/>
        <w:contextualSpacing w:val="0"/>
      </w:pPr>
      <w:r>
        <w:t>Use this toolkit to guide you along the journey.</w:t>
      </w:r>
    </w:p>
    <w:p w14:paraId="492AC89C" w14:textId="77777777" w:rsidR="00DE0514" w:rsidRDefault="00DE0514" w:rsidP="002E19B2">
      <w:pPr>
        <w:pStyle w:val="ListParagraph"/>
        <w:numPr>
          <w:ilvl w:val="0"/>
          <w:numId w:val="11"/>
        </w:numPr>
        <w:ind w:left="714" w:hanging="357"/>
        <w:contextualSpacing w:val="0"/>
      </w:pPr>
      <w:r>
        <w:t>Set yourselves timelines to achieve your goals.</w:t>
      </w:r>
    </w:p>
    <w:p w14:paraId="095EEB35" w14:textId="77777777" w:rsidR="00DE0514" w:rsidRPr="00BC73D9" w:rsidRDefault="00DE0514" w:rsidP="002E19B2">
      <w:pPr>
        <w:pStyle w:val="ListParagraph"/>
        <w:numPr>
          <w:ilvl w:val="0"/>
          <w:numId w:val="11"/>
        </w:numPr>
        <w:ind w:left="714" w:hanging="357"/>
        <w:contextualSpacing w:val="0"/>
        <w:rPr>
          <w:rFonts w:cstheme="minorHAnsi"/>
        </w:rPr>
      </w:pPr>
      <w:r>
        <w:t>C</w:t>
      </w:r>
      <w:r w:rsidRPr="007F0F86">
        <w:rPr>
          <w:rFonts w:eastAsia="Arial Unicode MS" w:cstheme="minorHAnsi"/>
          <w:iCs/>
        </w:rPr>
        <w:t>onsider potential internal or external factors that could impact the activity and factor these into your planning e.g. accreditation preparation, staff leave (planned or unplanned), influenza vaccination season</w:t>
      </w:r>
      <w:r>
        <w:rPr>
          <w:rFonts w:eastAsia="Arial Unicode MS" w:cstheme="minorHAnsi"/>
          <w:iCs/>
        </w:rPr>
        <w:t>.</w:t>
      </w:r>
    </w:p>
    <w:p w14:paraId="1971FE43" w14:textId="77777777" w:rsidR="00DE0514" w:rsidRPr="00BC73D9" w:rsidRDefault="00DE0514" w:rsidP="002E19B2">
      <w:pPr>
        <w:pStyle w:val="ListParagraph"/>
        <w:numPr>
          <w:ilvl w:val="0"/>
          <w:numId w:val="11"/>
        </w:numPr>
        <w:ind w:left="714" w:hanging="357"/>
        <w:contextualSpacing w:val="0"/>
        <w:rPr>
          <w:rFonts w:cstheme="minorHAnsi"/>
        </w:rPr>
      </w:pPr>
      <w:r w:rsidRPr="00BC73D9">
        <w:rPr>
          <w:rFonts w:cstheme="minorHAnsi"/>
        </w:rPr>
        <w:t>Review your progress regularly. If you find your process is not working and you are not seeing improvements, then review your process and start again.</w:t>
      </w:r>
    </w:p>
    <w:p w14:paraId="109E83D6" w14:textId="77777777" w:rsidR="002F239E" w:rsidRDefault="002F239E" w:rsidP="00ED7841">
      <w:pPr>
        <w:pStyle w:val="H2"/>
      </w:pPr>
    </w:p>
    <w:p w14:paraId="63E0E4E7" w14:textId="05793083" w:rsidR="00DE0514" w:rsidRDefault="00DE0514" w:rsidP="00A22891">
      <w:pPr>
        <w:rPr>
          <w:b/>
          <w:color w:val="44546A" w:themeColor="text2"/>
          <w:sz w:val="22"/>
        </w:rPr>
      </w:pPr>
      <w:r w:rsidRPr="00DE0514">
        <w:rPr>
          <w:b/>
          <w:color w:val="44546A" w:themeColor="text2"/>
          <w:sz w:val="22"/>
        </w:rPr>
        <w:t>Mental illness and cancer screening QI toolkit goals and objectives</w:t>
      </w:r>
    </w:p>
    <w:p w14:paraId="199F84A1" w14:textId="77777777" w:rsidR="00DE0514" w:rsidRDefault="00DE0514" w:rsidP="00A22891">
      <w:pPr>
        <w:rPr>
          <w:b/>
          <w:color w:val="44546A" w:themeColor="text2"/>
          <w:sz w:val="22"/>
        </w:rPr>
      </w:pPr>
    </w:p>
    <w:p w14:paraId="5FDBDC57" w14:textId="77777777" w:rsidR="00DE0514" w:rsidRPr="00DE0514" w:rsidRDefault="00DE0514" w:rsidP="00DE0514">
      <w:pPr>
        <w:rPr>
          <w:lang w:val="en-GB"/>
        </w:rPr>
      </w:pPr>
      <w:r w:rsidRPr="00DE0514">
        <w:rPr>
          <w:lang w:val="en-GB"/>
        </w:rPr>
        <w:t>This toolkit is to be used in general practice to:</w:t>
      </w:r>
    </w:p>
    <w:p w14:paraId="10A0CEA0" w14:textId="77777777" w:rsidR="00DE0514" w:rsidRPr="00DE0514" w:rsidRDefault="00DE0514" w:rsidP="00DE0514">
      <w:pPr>
        <w:numPr>
          <w:ilvl w:val="0"/>
          <w:numId w:val="12"/>
        </w:numPr>
        <w:rPr>
          <w:lang w:val="en-GB"/>
        </w:rPr>
      </w:pPr>
      <w:r w:rsidRPr="00DE0514">
        <w:rPr>
          <w:lang w:val="en-GB"/>
        </w:rPr>
        <w:t>Understand your patient mental health profile</w:t>
      </w:r>
    </w:p>
    <w:p w14:paraId="04237B83" w14:textId="77777777" w:rsidR="00DE0514" w:rsidRPr="00DE0514" w:rsidRDefault="00DE0514" w:rsidP="00DE0514">
      <w:pPr>
        <w:numPr>
          <w:ilvl w:val="0"/>
          <w:numId w:val="12"/>
        </w:numPr>
        <w:rPr>
          <w:lang w:val="en-GB"/>
        </w:rPr>
      </w:pPr>
      <w:r w:rsidRPr="00DE0514">
        <w:rPr>
          <w:lang w:val="en-GB"/>
        </w:rPr>
        <w:t>Develop a register of patients living with a mental illness to facilitate better care for them</w:t>
      </w:r>
    </w:p>
    <w:p w14:paraId="60460A95" w14:textId="77777777" w:rsidR="00DE0514" w:rsidRPr="00DE0514" w:rsidRDefault="00DE0514" w:rsidP="00DE0514">
      <w:pPr>
        <w:numPr>
          <w:ilvl w:val="0"/>
          <w:numId w:val="12"/>
        </w:numPr>
        <w:rPr>
          <w:lang w:val="en-GB"/>
        </w:rPr>
      </w:pPr>
      <w:r w:rsidRPr="00DE0514">
        <w:rPr>
          <w:lang w:val="en-GB"/>
        </w:rPr>
        <w:t>Understand the cancer screening rates for your patients with a mental illness and put systems in place to increase screening recalls/reminders</w:t>
      </w:r>
    </w:p>
    <w:p w14:paraId="7A10E698" w14:textId="77777777" w:rsidR="00DE0514" w:rsidRPr="00DE0514" w:rsidRDefault="00DE0514" w:rsidP="00DE0514">
      <w:pPr>
        <w:numPr>
          <w:ilvl w:val="0"/>
          <w:numId w:val="12"/>
        </w:numPr>
        <w:rPr>
          <w:lang w:val="en-GB"/>
        </w:rPr>
      </w:pPr>
      <w:r w:rsidRPr="00DE0514">
        <w:rPr>
          <w:lang w:val="en-GB"/>
        </w:rPr>
        <w:t>Learn about referral pathways and support systems for you and your patients with a mental illness</w:t>
      </w:r>
    </w:p>
    <w:p w14:paraId="2A394BA9" w14:textId="77777777" w:rsidR="00DE0514" w:rsidRDefault="00DE0514" w:rsidP="00A22891"/>
    <w:p w14:paraId="64C8D3C6" w14:textId="1546BA81" w:rsidR="00DE0514" w:rsidRDefault="00DE0514" w:rsidP="00DE0514">
      <w:pPr>
        <w:rPr>
          <w:b/>
          <w:color w:val="44546A" w:themeColor="text2"/>
          <w:sz w:val="22"/>
        </w:rPr>
      </w:pPr>
      <w:r w:rsidRPr="00DE0514">
        <w:rPr>
          <w:b/>
          <w:color w:val="44546A" w:themeColor="text2"/>
          <w:sz w:val="22"/>
        </w:rPr>
        <w:t>For more support contact the Mental Health and Suicide Prevention Regional Planning team</w:t>
      </w:r>
    </w:p>
    <w:p w14:paraId="2F4793E6" w14:textId="77777777" w:rsidR="00DE0514" w:rsidRDefault="00DE0514" w:rsidP="00A22891"/>
    <w:p w14:paraId="5D49A276" w14:textId="77777777" w:rsidR="00DE0514" w:rsidRPr="00DE0514" w:rsidRDefault="00DE0514" w:rsidP="00DE0514">
      <w:pPr>
        <w:rPr>
          <w:lang w:val="en-GB"/>
        </w:rPr>
      </w:pPr>
      <w:r w:rsidRPr="00DE0514">
        <w:rPr>
          <w:noProof/>
          <w:lang w:val="en-GB"/>
        </w:rPr>
        <w:drawing>
          <wp:inline distT="0" distB="0" distL="0" distR="0" wp14:anchorId="6CEA8279" wp14:editId="7B9C5497">
            <wp:extent cx="432000" cy="432000"/>
            <wp:effectExtent l="0" t="0" r="6350" b="6350"/>
            <wp:docPr id="65" name="Graphic 65" descr="Open envelop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openenvelope.svg"/>
                    <pic:cNvPicPr/>
                  </pic:nvPicPr>
                  <pic: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ic:blipFill>
                  <pic:spPr>
                    <a:xfrm>
                      <a:off x="0" y="0"/>
                      <a:ext cx="432000" cy="432000"/>
                    </a:xfrm>
                    <a:prstGeom prst="rect">
                      <a:avLst/>
                    </a:prstGeom>
                  </pic:spPr>
                </pic:pic>
              </a:graphicData>
            </a:graphic>
          </wp:inline>
        </w:drawing>
      </w:r>
      <w:r w:rsidRPr="00DE0514">
        <w:rPr>
          <w:lang w:val="en-GB"/>
        </w:rPr>
        <w:t xml:space="preserve"> </w:t>
      </w:r>
      <w:proofErr w:type="spellStart"/>
      <w:r w:rsidRPr="00DE0514">
        <w:rPr>
          <w:lang w:val="en-GB"/>
        </w:rPr>
        <w:t>RegionalPlan</w:t>
      </w:r>
      <w:proofErr w:type="spellEnd"/>
      <w:r w:rsidRPr="00DE0514">
        <w:rPr>
          <w:lang w:val="en-GB"/>
        </w:rPr>
        <w:t xml:space="preserve"> </w:t>
      </w:r>
      <w:hyperlink r:id="rId13" w:history="1">
        <w:r w:rsidRPr="00DE0514">
          <w:rPr>
            <w:rStyle w:val="Hyperlink"/>
            <w:lang w:val="en-GB"/>
          </w:rPr>
          <w:t>regionalplan@cesphn.com.au</w:t>
        </w:r>
      </w:hyperlink>
      <w:r w:rsidRPr="00DE0514">
        <w:rPr>
          <w:lang w:val="en-GB"/>
        </w:rPr>
        <w:t xml:space="preserve"> </w:t>
      </w:r>
      <w:r w:rsidRPr="00DE0514">
        <w:rPr>
          <w:noProof/>
          <w:lang w:val="en-GB"/>
        </w:rPr>
        <w:drawing>
          <wp:inline distT="0" distB="0" distL="0" distR="0" wp14:anchorId="37660FC7" wp14:editId="617826EC">
            <wp:extent cx="432000" cy="432000"/>
            <wp:effectExtent l="0" t="0" r="6350" b="6350"/>
            <wp:docPr id="26" name="Graphic 16" descr="Receiv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receiver.svg"/>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432000" cy="432000"/>
                    </a:xfrm>
                    <a:prstGeom prst="rect">
                      <a:avLst/>
                    </a:prstGeom>
                  </pic:spPr>
                </pic:pic>
              </a:graphicData>
            </a:graphic>
          </wp:inline>
        </w:drawing>
      </w:r>
      <w:r w:rsidRPr="00DE0514">
        <w:rPr>
          <w:lang w:val="en-GB"/>
        </w:rPr>
        <w:t xml:space="preserve"> 02 9304 8671</w:t>
      </w:r>
    </w:p>
    <w:p w14:paraId="22850977" w14:textId="77777777" w:rsidR="00DE0514" w:rsidRDefault="00DE0514" w:rsidP="00A22891"/>
    <w:p w14:paraId="6FD3308A" w14:textId="77777777" w:rsidR="00DE0514" w:rsidRDefault="00DE0514" w:rsidP="00A22891"/>
    <w:p w14:paraId="7D003FD8" w14:textId="77777777" w:rsidR="00DE0514" w:rsidRDefault="00DE0514" w:rsidP="00A22891"/>
    <w:p w14:paraId="68A182AB" w14:textId="6EAF028D" w:rsidR="00DE0514" w:rsidRDefault="00DE0514" w:rsidP="00DE0514">
      <w:pPr>
        <w:rPr>
          <w:bCs/>
          <w:color w:val="44546A" w:themeColor="text2"/>
          <w:sz w:val="36"/>
          <w:szCs w:val="56"/>
          <w:shd w:val="clear" w:color="auto" w:fill="FFFFFF"/>
          <w:lang w:eastAsia="en-GB"/>
        </w:rPr>
      </w:pPr>
      <w:r>
        <w:rPr>
          <w:bCs/>
          <w:color w:val="44546A" w:themeColor="text2"/>
          <w:sz w:val="36"/>
          <w:szCs w:val="56"/>
          <w:shd w:val="clear" w:color="auto" w:fill="FFFFFF"/>
          <w:lang w:eastAsia="en-GB"/>
        </w:rPr>
        <w:t>Acknowledgement</w:t>
      </w:r>
    </w:p>
    <w:p w14:paraId="0D2A3FB6" w14:textId="77777777" w:rsidR="00DE0514" w:rsidRDefault="00DE0514" w:rsidP="00A22891"/>
    <w:p w14:paraId="6F179873" w14:textId="77777777" w:rsidR="00DE0514" w:rsidRPr="00DE0514" w:rsidRDefault="00DE0514" w:rsidP="00DE0514">
      <w:r w:rsidRPr="00DE0514">
        <w:t xml:space="preserve">This framework incorporates materials adapted from Version 2 of the </w:t>
      </w:r>
      <w:r w:rsidRPr="00DE0514">
        <w:rPr>
          <w:i/>
          <w:iCs/>
        </w:rPr>
        <w:t>Quality Improvement Mental Health Toolkit: Improving Physical Health for People Living with Mental Illness</w:t>
      </w:r>
      <w:r w:rsidRPr="00DE0514">
        <w:t>, developed by Brisbane South PHN. The adapted material has been reproduced and modified with the permission of Brisbane South PHN. We gratefully acknowledge Brisbane South PHN's contribution to supporting quality improvement initiatives in primary health care and thank them for permitting the use of their materials in the development of this toolkit for general practices in central and eastern Sydney.</w:t>
      </w:r>
    </w:p>
    <w:p w14:paraId="05AC69F3" w14:textId="77777777" w:rsidR="00DE0514" w:rsidRDefault="00DE0514" w:rsidP="00DE0514"/>
    <w:p w14:paraId="77406C55" w14:textId="5EC6A4C8" w:rsidR="00DE0514" w:rsidRPr="00DE0514" w:rsidRDefault="00DE0514" w:rsidP="00DE0514">
      <w:pPr>
        <w:rPr>
          <w:b/>
          <w:bCs/>
        </w:rPr>
      </w:pPr>
      <w:r w:rsidRPr="00DE0514">
        <w:rPr>
          <w:b/>
          <w:bCs/>
        </w:rPr>
        <w:t>Reference:</w:t>
      </w:r>
    </w:p>
    <w:p w14:paraId="7D89031E" w14:textId="77777777" w:rsidR="00DE0514" w:rsidRPr="00DE0514" w:rsidRDefault="00DE0514" w:rsidP="00DE0514">
      <w:r w:rsidRPr="00DE0514">
        <w:t xml:space="preserve">Brisbane South PHN. Quality Improvement Mental Health Toolkit: Improving Physical Health for People Living with Mental Illness. Version 2. Brisbane: Brisbane South PHN; 2021. Available from: </w:t>
      </w:r>
      <w:hyperlink r:id="rId16" w:history="1">
        <w:r w:rsidRPr="00DE0514">
          <w:rPr>
            <w:rStyle w:val="Hyperlink"/>
            <w:lang w:val="en-GB"/>
          </w:rPr>
          <w:t>https://bsphn.org.au/documents/quality-improvement/qitoolkit_toolkit_mental-illness-and-physical-health-2021-1.pdf</w:t>
        </w:r>
      </w:hyperlink>
      <w:r w:rsidRPr="00DE0514">
        <w:t xml:space="preserve"> </w:t>
      </w:r>
    </w:p>
    <w:p w14:paraId="71AC099A" w14:textId="205A4136" w:rsidR="00DE0514" w:rsidRDefault="00DE0514" w:rsidP="00A22891">
      <w:r>
        <w:br w:type="page"/>
      </w:r>
    </w:p>
    <w:p w14:paraId="73D301E1" w14:textId="2205009A" w:rsidR="00DE0514" w:rsidRDefault="00DE0514" w:rsidP="006672D4">
      <w:pPr>
        <w:pStyle w:val="H1"/>
      </w:pPr>
      <w:bookmarkStart w:id="1" w:name="_Toc229656443"/>
      <w:bookmarkStart w:id="2" w:name="_Toc236229503"/>
      <w:r w:rsidRPr="00DE0514">
        <w:rPr>
          <w:lang w:val="en-GB"/>
        </w:rPr>
        <w:lastRenderedPageBreak/>
        <w:t xml:space="preserve">Mental </w:t>
      </w:r>
      <w:r w:rsidR="002E19B2">
        <w:rPr>
          <w:lang w:val="en-GB"/>
        </w:rPr>
        <w:t>i</w:t>
      </w:r>
      <w:r w:rsidRPr="00DE0514">
        <w:rPr>
          <w:lang w:val="en-GB"/>
        </w:rPr>
        <w:t xml:space="preserve">llness and </w:t>
      </w:r>
      <w:r w:rsidR="002E19B2">
        <w:rPr>
          <w:lang w:val="en-GB"/>
        </w:rPr>
        <w:t>p</w:t>
      </w:r>
      <w:r w:rsidRPr="00DE0514">
        <w:rPr>
          <w:lang w:val="en-GB"/>
        </w:rPr>
        <w:t xml:space="preserve">hysical </w:t>
      </w:r>
      <w:r w:rsidR="002E19B2">
        <w:rPr>
          <w:lang w:val="en-GB"/>
        </w:rPr>
        <w:t>h</w:t>
      </w:r>
      <w:r w:rsidRPr="00DE0514">
        <w:rPr>
          <w:lang w:val="en-GB"/>
        </w:rPr>
        <w:t>ealth</w:t>
      </w:r>
      <w:bookmarkEnd w:id="1"/>
      <w:bookmarkEnd w:id="2"/>
    </w:p>
    <w:p w14:paraId="41846F83" w14:textId="77777777" w:rsidR="00DE0514" w:rsidRDefault="00DE0514" w:rsidP="00A22891"/>
    <w:p w14:paraId="5C9BF780" w14:textId="77777777" w:rsidR="00DE0514" w:rsidRPr="00DE0514" w:rsidRDefault="00DE0514" w:rsidP="00DE0514">
      <w:pPr>
        <w:rPr>
          <w:i/>
          <w:iCs/>
        </w:rPr>
      </w:pPr>
      <w:r w:rsidRPr="00DE0514">
        <w:rPr>
          <w:i/>
          <w:iCs/>
        </w:rPr>
        <w:t xml:space="preserve">This toolkit contains a combination of activities that support all three CPD categories: </w:t>
      </w:r>
      <w:r w:rsidRPr="00DE0514">
        <w:rPr>
          <w:b/>
          <w:bCs/>
          <w:i/>
          <w:iCs/>
        </w:rPr>
        <w:t>Educational Activities, Reviewing Performance, and Measuring Outcomes</w:t>
      </w:r>
      <w:r w:rsidRPr="00DE0514">
        <w:rPr>
          <w:i/>
          <w:iCs/>
        </w:rPr>
        <w:t xml:space="preserve">. Participants are encouraged to monitor and record the time spent completing each activity. Time may be claimed and logged in </w:t>
      </w:r>
      <w:r w:rsidRPr="00DE0514">
        <w:rPr>
          <w:b/>
          <w:bCs/>
          <w:i/>
          <w:iCs/>
        </w:rPr>
        <w:t>30-minute increments</w:t>
      </w:r>
      <w:r w:rsidRPr="00DE0514">
        <w:rPr>
          <w:i/>
          <w:iCs/>
        </w:rPr>
        <w:t xml:space="preserve"> against the appropriate CPD category.</w:t>
      </w:r>
    </w:p>
    <w:p w14:paraId="6672BEB1" w14:textId="77777777" w:rsidR="00DE0514" w:rsidRPr="00DE0514" w:rsidRDefault="00DE0514" w:rsidP="00DE0514">
      <w:pPr>
        <w:rPr>
          <w:i/>
          <w:iCs/>
          <w:lang w:val="en-GB"/>
        </w:rPr>
      </w:pPr>
    </w:p>
    <w:p w14:paraId="5B0A7A4B" w14:textId="77777777" w:rsidR="00DE0514" w:rsidRDefault="00DE0514" w:rsidP="00DE0514">
      <w:pPr>
        <w:rPr>
          <w:lang w:val="en-GB"/>
        </w:rPr>
      </w:pPr>
      <w:r w:rsidRPr="00DE0514">
        <w:rPr>
          <w:lang w:val="en-GB"/>
        </w:rPr>
        <w:t>Looking after physical health is important for everyone, but it can be an extra challenge for those living with a mental illness.  Unfortunately, people living with mental illness experience disproportionately poorer physical health outcomes when compared to those not living with a mental illness. Poorer physical health may be related to the symptoms of the condition or the side effects of medication. It may be because of smoking, not getting enough exercise, or other lifestyle factors.  Physical health problems can also be overlooked when the clinician’s primary focus is assisting patients to manage their mental illness.</w:t>
      </w:r>
    </w:p>
    <w:p w14:paraId="00591271" w14:textId="77777777" w:rsidR="00DE0514" w:rsidRPr="00DE0514" w:rsidRDefault="00DE0514" w:rsidP="00DE0514">
      <w:pPr>
        <w:rPr>
          <w:lang w:val="en-GB"/>
        </w:rPr>
      </w:pPr>
    </w:p>
    <w:p w14:paraId="3C0281F6" w14:textId="77777777" w:rsidR="00DE0514" w:rsidRPr="00DE0514" w:rsidRDefault="00DE0514" w:rsidP="00DE0514">
      <w:pPr>
        <w:rPr>
          <w:lang w:val="en-GB"/>
        </w:rPr>
      </w:pPr>
      <w:r w:rsidRPr="00DE0514">
        <w:rPr>
          <w:lang w:val="en-GB"/>
        </w:rPr>
        <w:t xml:space="preserve">Many factors can contribute to these poorer health outcomes, as illustrated in the figure below:  </w:t>
      </w:r>
    </w:p>
    <w:p w14:paraId="47F8655A" w14:textId="77777777" w:rsidR="00DE0514" w:rsidRDefault="00DE0514" w:rsidP="00A22891"/>
    <w:p w14:paraId="41610825" w14:textId="77399F11" w:rsidR="00DE0514" w:rsidRDefault="00DE0514" w:rsidP="00A22891">
      <w:r>
        <w:rPr>
          <w:noProof/>
          <w:lang w:val="en-NZ" w:eastAsia="zh-CN"/>
        </w:rPr>
        <w:drawing>
          <wp:inline distT="0" distB="0" distL="0" distR="0" wp14:anchorId="2271F4E1" wp14:editId="08CC119E">
            <wp:extent cx="4895388" cy="4577940"/>
            <wp:effectExtent l="0" t="0" r="635" b="0"/>
            <wp:docPr id="15" name="Picture 15"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A screenshot of a computer&#10;&#10;AI-generated content may be incorrect."/>
                    <pic:cNvPicPr/>
                  </pic:nvPicPr>
                  <pic:blipFill rotWithShape="1">
                    <a:blip r:embed="rId17"/>
                    <a:srcRect l="26007" t="21122" r="29946" b="5616"/>
                    <a:stretch/>
                  </pic:blipFill>
                  <pic:spPr bwMode="auto">
                    <a:xfrm>
                      <a:off x="0" y="0"/>
                      <a:ext cx="4904387" cy="4586355"/>
                    </a:xfrm>
                    <a:prstGeom prst="rect">
                      <a:avLst/>
                    </a:prstGeom>
                    <a:ln>
                      <a:noFill/>
                    </a:ln>
                    <a:extLst>
                      <a:ext uri="{53640926-AAD7-44D8-BBD7-CCE9431645EC}">
                        <a14:shadowObscured xmlns:a14="http://schemas.microsoft.com/office/drawing/2010/main"/>
                      </a:ext>
                    </a:extLst>
                  </pic:spPr>
                </pic:pic>
              </a:graphicData>
            </a:graphic>
          </wp:inline>
        </w:drawing>
      </w:r>
      <w:r>
        <w:rPr>
          <w:rStyle w:val="FootnoteReference"/>
        </w:rPr>
        <w:footnoteReference w:id="2"/>
      </w:r>
    </w:p>
    <w:p w14:paraId="69C981A3" w14:textId="727F3057" w:rsidR="00DE0514" w:rsidRDefault="00DE0514">
      <w:pPr>
        <w:spacing w:before="200" w:after="200" w:line="276" w:lineRule="auto"/>
        <w:rPr>
          <w:lang w:eastAsia="en-AU"/>
        </w:rPr>
      </w:pPr>
    </w:p>
    <w:p w14:paraId="0E5A0FC4" w14:textId="556DA115" w:rsidR="00DE0514" w:rsidRDefault="00DE0514" w:rsidP="002E19B2">
      <w:pPr>
        <w:rPr>
          <w:lang w:eastAsia="en-AU"/>
        </w:rPr>
      </w:pPr>
      <w:r>
        <w:rPr>
          <w:lang w:eastAsia="en-AU"/>
        </w:rPr>
        <w:lastRenderedPageBreak/>
        <w:t>The factors identified include:</w:t>
      </w:r>
    </w:p>
    <w:p w14:paraId="084C9CF3" w14:textId="77777777" w:rsidR="00DE0514" w:rsidRPr="00DF0241" w:rsidRDefault="00DE0514" w:rsidP="002E19B2">
      <w:pPr>
        <w:pStyle w:val="ListT1"/>
      </w:pPr>
      <w:r>
        <w:t xml:space="preserve">People living with mental illness are more at risk of </w:t>
      </w:r>
      <w:r w:rsidRPr="00DF0241">
        <w:t>weight gain</w:t>
      </w:r>
      <w:r>
        <w:t xml:space="preserve">, </w:t>
      </w:r>
      <w:r w:rsidRPr="00DF0241">
        <w:t>high blood pressure</w:t>
      </w:r>
      <w:r>
        <w:t xml:space="preserve">, </w:t>
      </w:r>
      <w:r w:rsidRPr="00DF0241">
        <w:t>high cholesterol</w:t>
      </w:r>
      <w:r>
        <w:t xml:space="preserve"> and </w:t>
      </w:r>
      <w:r w:rsidRPr="00DF0241">
        <w:t>high blood glucose levels</w:t>
      </w:r>
      <w:r>
        <w:t>.</w:t>
      </w:r>
    </w:p>
    <w:p w14:paraId="7E2DDB22" w14:textId="77777777" w:rsidR="00DE0514" w:rsidRDefault="00DE0514" w:rsidP="002E19B2">
      <w:pPr>
        <w:pStyle w:val="ListT1"/>
      </w:pPr>
      <w:r>
        <w:t>People living with mental illness are twice as likely to have cardiovascular disease, respiratory disease, metabolic syndrome, diabetes or osteoporosis. They are also 65% more likely to smoke, six times more likely to have dental problems and comprise around one third of all avoidable deaths.</w:t>
      </w:r>
    </w:p>
    <w:p w14:paraId="0E507179" w14:textId="77777777" w:rsidR="002E19B2" w:rsidRDefault="002E19B2" w:rsidP="002E19B2">
      <w:pPr>
        <w:pStyle w:val="ListParagraph"/>
        <w:contextualSpacing w:val="0"/>
      </w:pPr>
    </w:p>
    <w:p w14:paraId="403CA4C8" w14:textId="77777777" w:rsidR="00DE0514" w:rsidRDefault="00DE0514" w:rsidP="002E19B2">
      <w:r>
        <w:t>People living with severe mental illness e.g. moderate to severe depression, bipolar disorder, schizophrenia and other psychotic disorders generally have a life expectancy of 10-20 years shorter than the general population.</w:t>
      </w:r>
      <w:r>
        <w:rPr>
          <w:rStyle w:val="FootnoteReference"/>
        </w:rPr>
        <w:footnoteReference w:id="3"/>
      </w:r>
      <w:r>
        <w:t xml:space="preserve"> Around 80% of this higher mortality is due to physical illnesses such as cardiovascular and respiratory diseases and cancer.  This is linked to lifestyle factors, side effects of medications and a lack of adequate physical healthcare. </w:t>
      </w:r>
      <w:r>
        <w:rPr>
          <w:rStyle w:val="FootnoteReference"/>
        </w:rPr>
        <w:footnoteReference w:id="4"/>
      </w:r>
      <w:r>
        <w:t xml:space="preserve"> </w:t>
      </w:r>
    </w:p>
    <w:p w14:paraId="79E05E58" w14:textId="77777777" w:rsidR="002E19B2" w:rsidRDefault="002E19B2" w:rsidP="002E19B2"/>
    <w:p w14:paraId="718A6931" w14:textId="77777777" w:rsidR="00DE0514" w:rsidRPr="00EC7D6F" w:rsidRDefault="00DE0514" w:rsidP="00DE0514">
      <w:pPr>
        <w:rPr>
          <w:sz w:val="8"/>
        </w:rPr>
      </w:pPr>
    </w:p>
    <w:p w14:paraId="65F26327" w14:textId="77777777" w:rsidR="00DE0514" w:rsidRDefault="00DE0514" w:rsidP="00DE0514">
      <w:r>
        <w:t xml:space="preserve">Unfortunately, people living with severe mental illness are particularly at risk as illustrated in the figure below: </w:t>
      </w:r>
    </w:p>
    <w:p w14:paraId="77397059" w14:textId="77777777" w:rsidR="00DE0514" w:rsidRDefault="00DE0514" w:rsidP="002E19B2">
      <w:pPr>
        <w:rPr>
          <w:lang w:eastAsia="en-AU"/>
        </w:rPr>
      </w:pPr>
    </w:p>
    <w:p w14:paraId="44E1A5CE" w14:textId="376DEB20" w:rsidR="00DE0514" w:rsidRDefault="00DE0514" w:rsidP="002E19B2">
      <w:pPr>
        <w:rPr>
          <w:lang w:eastAsia="en-AU"/>
        </w:rPr>
      </w:pPr>
      <w:r>
        <w:rPr>
          <w:noProof/>
          <w:lang w:val="en-NZ" w:eastAsia="zh-CN"/>
        </w:rPr>
        <w:drawing>
          <wp:inline distT="0" distB="0" distL="0" distR="0" wp14:anchorId="319C39FD" wp14:editId="51697F0B">
            <wp:extent cx="5172636" cy="2913964"/>
            <wp:effectExtent l="0" t="0" r="0" b="1270"/>
            <wp:docPr id="12" name="Picture 12"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A screenshot of a computer&#10;&#10;AI-generated content may be incorrect."/>
                    <pic:cNvPicPr/>
                  </pic:nvPicPr>
                  <pic:blipFill rotWithShape="1">
                    <a:blip r:embed="rId18"/>
                    <a:srcRect l="19843" t="28610" r="24384" b="15508"/>
                    <a:stretch/>
                  </pic:blipFill>
                  <pic:spPr bwMode="auto">
                    <a:xfrm>
                      <a:off x="0" y="0"/>
                      <a:ext cx="5216544" cy="2938699"/>
                    </a:xfrm>
                    <a:prstGeom prst="rect">
                      <a:avLst/>
                    </a:prstGeom>
                    <a:ln>
                      <a:noFill/>
                    </a:ln>
                    <a:extLst>
                      <a:ext uri="{53640926-AAD7-44D8-BBD7-CCE9431645EC}">
                        <a14:shadowObscured xmlns:a14="http://schemas.microsoft.com/office/drawing/2010/main"/>
                      </a:ext>
                    </a:extLst>
                  </pic:spPr>
                </pic:pic>
              </a:graphicData>
            </a:graphic>
          </wp:inline>
        </w:drawing>
      </w:r>
      <w:r>
        <w:rPr>
          <w:rStyle w:val="FootnoteReference"/>
          <w:lang w:eastAsia="en-AU"/>
        </w:rPr>
        <w:footnoteReference w:id="5"/>
      </w:r>
    </w:p>
    <w:p w14:paraId="193DD2F7" w14:textId="77777777" w:rsidR="00DE0514" w:rsidRDefault="00DE0514" w:rsidP="00A22891"/>
    <w:p w14:paraId="437969C3" w14:textId="77777777" w:rsidR="008A46A1" w:rsidRDefault="008A46A1" w:rsidP="008A46A1">
      <w:pPr>
        <w:rPr>
          <w:lang w:val="en-GB"/>
        </w:rPr>
      </w:pPr>
      <w:r w:rsidRPr="008A46A1">
        <w:rPr>
          <w:lang w:val="en-GB"/>
        </w:rPr>
        <w:t xml:space="preserve">As a result, it is critical that management for people with mental illness is holistic and focuses on improving mental and physical wellbeing.  Effective mental health care, alongside quality physical health care provided early, can significantly improve long term outcomes and overall wellbeing.  </w:t>
      </w:r>
    </w:p>
    <w:p w14:paraId="4316383F" w14:textId="77777777" w:rsidR="008A46A1" w:rsidRDefault="008A46A1" w:rsidP="008A46A1">
      <w:pPr>
        <w:rPr>
          <w:lang w:val="en-GB"/>
        </w:rPr>
      </w:pPr>
    </w:p>
    <w:p w14:paraId="1D86058E" w14:textId="331742A4" w:rsidR="008A46A1" w:rsidRPr="008A46A1" w:rsidRDefault="008A46A1" w:rsidP="008A46A1">
      <w:pPr>
        <w:pStyle w:val="H2"/>
        <w:rPr>
          <w:lang w:val="en-GB"/>
        </w:rPr>
      </w:pPr>
      <w:bookmarkStart w:id="3" w:name="_Toc236229504"/>
      <w:r>
        <w:rPr>
          <w:lang w:val="en-GB"/>
        </w:rPr>
        <w:t>Role of general practice in mental health care</w:t>
      </w:r>
      <w:bookmarkEnd w:id="3"/>
    </w:p>
    <w:p w14:paraId="2281A4E2" w14:textId="77777777" w:rsidR="008A46A1" w:rsidRPr="008A46A1" w:rsidRDefault="008A46A1" w:rsidP="00A22891">
      <w:pPr>
        <w:rPr>
          <w:b/>
          <w:bCs/>
        </w:rPr>
      </w:pPr>
    </w:p>
    <w:p w14:paraId="03D31082" w14:textId="77777777" w:rsidR="009D1DDC" w:rsidRDefault="009D1DDC" w:rsidP="002E19B2">
      <w:r>
        <w:rPr>
          <w:shd w:val="clear" w:color="auto" w:fill="FFFFFF"/>
        </w:rPr>
        <w:t>The role of primary care, and particularly general practice, in managing people’s mental health care is significant.</w:t>
      </w:r>
      <w:r w:rsidRPr="00D13286">
        <w:rPr>
          <w:rStyle w:val="FootnoteReference"/>
          <w:vertAlign w:val="baseline"/>
        </w:rPr>
        <w:t xml:space="preserve"> </w:t>
      </w:r>
      <w:r w:rsidRPr="001922F0">
        <w:rPr>
          <w:shd w:val="clear" w:color="auto" w:fill="FFFFFF"/>
        </w:rPr>
        <w:t>The proportion of GPs reporting psychological issues among the top three reasons for patient presentations increased from 61% in 2017 to 72% in 2023, demonstrating a sustained rise in mental health demand in primary care</w:t>
      </w:r>
      <w:r w:rsidRPr="001922F0">
        <w:rPr>
          <w:rStyle w:val="FootnoteReference"/>
        </w:rPr>
        <w:footnoteReference w:id="6"/>
      </w:r>
      <w:r w:rsidRPr="3B56A44D">
        <w:rPr>
          <w:rFonts w:ascii="Segoe UI" w:eastAsia="Segoe UI" w:hAnsi="Segoe UI" w:cs="Segoe UI"/>
          <w:color w:val="242424"/>
          <w:sz w:val="21"/>
          <w:szCs w:val="21"/>
        </w:rPr>
        <w:t>.</w:t>
      </w:r>
      <w:r w:rsidRPr="3B56A44D">
        <w:rPr>
          <w:rFonts w:ascii="Aptos" w:eastAsia="Aptos" w:hAnsi="Aptos" w:cs="Aptos"/>
        </w:rPr>
        <w:t xml:space="preserve"> </w:t>
      </w:r>
      <w:r>
        <w:t xml:space="preserve">Many people who have been seriously affected by their </w:t>
      </w:r>
      <w:r>
        <w:lastRenderedPageBreak/>
        <w:t>mental illness manage this with only the support of a GP. For others, the GP will form an essential part of a wider multidisciplinary team of mental health service clinicians and community-based organisations.</w:t>
      </w:r>
    </w:p>
    <w:p w14:paraId="140FAF52" w14:textId="77777777" w:rsidR="002E19B2" w:rsidRDefault="002E19B2" w:rsidP="002E19B2"/>
    <w:p w14:paraId="532CF88F" w14:textId="77777777" w:rsidR="009D1DDC" w:rsidRDefault="009D1DDC" w:rsidP="009D1DDC">
      <w:pPr>
        <w:autoSpaceDE w:val="0"/>
        <w:autoSpaceDN w:val="0"/>
        <w:adjustRightInd w:val="0"/>
        <w:rPr>
          <w:rFonts w:cstheme="minorHAnsi"/>
        </w:rPr>
      </w:pPr>
      <w:r w:rsidRPr="50B1FEF8">
        <w:t>Healthy eating behaviours, regular physical activity, safe alcohol consumption, and smoking cessation can help decrease the burden of chronic disease</w:t>
      </w:r>
      <w:r w:rsidRPr="50B1FEF8">
        <w:rPr>
          <w:rStyle w:val="FootnoteReference"/>
        </w:rPr>
        <w:footnoteReference w:id="7"/>
      </w:r>
      <w:r w:rsidRPr="50B1FEF8">
        <w:t xml:space="preserve">. </w:t>
      </w:r>
      <w:r w:rsidRPr="003E66D0">
        <w:rPr>
          <w:rFonts w:cstheme="minorHAnsi"/>
        </w:rPr>
        <w:t>When incorporated with evidence-based psychological and</w:t>
      </w:r>
      <w:r>
        <w:rPr>
          <w:rFonts w:cstheme="minorHAnsi"/>
        </w:rPr>
        <w:t xml:space="preserve"> clinical</w:t>
      </w:r>
      <w:r w:rsidRPr="003E66D0">
        <w:rPr>
          <w:rFonts w:cstheme="minorHAnsi"/>
        </w:rPr>
        <w:t xml:space="preserve"> treatment, </w:t>
      </w:r>
      <w:r>
        <w:rPr>
          <w:rFonts w:cstheme="minorHAnsi"/>
        </w:rPr>
        <w:t xml:space="preserve">other interventions such as </w:t>
      </w:r>
      <w:r w:rsidRPr="003E66D0">
        <w:rPr>
          <w:rFonts w:cstheme="minorHAnsi"/>
        </w:rPr>
        <w:t>diet an</w:t>
      </w:r>
      <w:r>
        <w:rPr>
          <w:rFonts w:cstheme="minorHAnsi"/>
        </w:rPr>
        <w:t>d</w:t>
      </w:r>
      <w:r w:rsidRPr="003E66D0">
        <w:rPr>
          <w:rFonts w:cstheme="minorHAnsi"/>
        </w:rPr>
        <w:t xml:space="preserve"> exercise can provide a range of physical, social and mental health</w:t>
      </w:r>
      <w:r>
        <w:rPr>
          <w:rFonts w:cstheme="minorHAnsi"/>
        </w:rPr>
        <w:t xml:space="preserve"> </w:t>
      </w:r>
      <w:r w:rsidRPr="003E66D0">
        <w:rPr>
          <w:rFonts w:cstheme="minorHAnsi"/>
        </w:rPr>
        <w:t>benefits for people living with a mental illness.</w:t>
      </w:r>
    </w:p>
    <w:p w14:paraId="61527723" w14:textId="77777777" w:rsidR="009D1DDC" w:rsidRDefault="009D1DDC" w:rsidP="00A22891"/>
    <w:p w14:paraId="071EAAC5" w14:textId="32F24650" w:rsidR="001349F8" w:rsidRPr="001349F8" w:rsidRDefault="001349F8" w:rsidP="001349F8">
      <w:pPr>
        <w:pStyle w:val="H1"/>
      </w:pPr>
      <w:bookmarkStart w:id="4" w:name="_Toc229656445"/>
      <w:bookmarkStart w:id="5" w:name="_Toc236229505"/>
      <w:r w:rsidRPr="001349F8">
        <w:t>Physical health care monitoring for people with a mental illness</w:t>
      </w:r>
      <w:bookmarkEnd w:id="4"/>
      <w:bookmarkEnd w:id="5"/>
    </w:p>
    <w:p w14:paraId="04E6B43F" w14:textId="77777777" w:rsidR="003E00BF" w:rsidRPr="003E00BF" w:rsidRDefault="003E00BF" w:rsidP="002E19B2">
      <w:pPr>
        <w:pStyle w:val="H1"/>
      </w:pPr>
      <w:bookmarkStart w:id="6" w:name="_Toc229656446"/>
      <w:bookmarkStart w:id="7" w:name="_Toc236229506"/>
    </w:p>
    <w:p w14:paraId="3B5D3DE8" w14:textId="13804701" w:rsidR="001349F8" w:rsidRDefault="001349F8" w:rsidP="001349F8">
      <w:pPr>
        <w:pStyle w:val="H2"/>
        <w:rPr>
          <w:lang w:val="en-GB"/>
        </w:rPr>
      </w:pPr>
      <w:r w:rsidRPr="001349F8">
        <w:rPr>
          <w:lang w:val="en-GB"/>
        </w:rPr>
        <w:t>Improving quality of health care</w:t>
      </w:r>
      <w:bookmarkEnd w:id="6"/>
      <w:bookmarkEnd w:id="7"/>
    </w:p>
    <w:p w14:paraId="79AA6E27" w14:textId="77777777" w:rsidR="009A186B" w:rsidRDefault="009A186B" w:rsidP="001349F8">
      <w:pPr>
        <w:pStyle w:val="H2"/>
        <w:rPr>
          <w:lang w:val="en-GB"/>
        </w:rPr>
      </w:pPr>
    </w:p>
    <w:p w14:paraId="0C7A6F5D" w14:textId="77777777" w:rsidR="00251985" w:rsidRDefault="00251985" w:rsidP="002E19B2">
      <w:r>
        <w:t>The Equally Well National Consensus on improving the physical health and wellbeing of people living with mental illness in Australia recommends the following criteria:</w:t>
      </w:r>
    </w:p>
    <w:p w14:paraId="500EED92" w14:textId="77777777" w:rsidR="00251985" w:rsidRDefault="00251985" w:rsidP="002E19B2">
      <w:pPr>
        <w:pStyle w:val="ListT1"/>
      </w:pPr>
      <w:r>
        <w:t>a holistic, person-centred approach to physical and mental health and wellbeing</w:t>
      </w:r>
    </w:p>
    <w:p w14:paraId="67BCC903" w14:textId="77777777" w:rsidR="00251985" w:rsidRDefault="00251985" w:rsidP="002E19B2">
      <w:pPr>
        <w:pStyle w:val="ListT1"/>
      </w:pPr>
      <w:r>
        <w:t>effective promotion, prevention and early intervention</w:t>
      </w:r>
    </w:p>
    <w:p w14:paraId="50786329" w14:textId="77777777" w:rsidR="00251985" w:rsidRDefault="00251985" w:rsidP="002E19B2">
      <w:pPr>
        <w:pStyle w:val="ListT1"/>
      </w:pPr>
      <w:r>
        <w:t>equity of access to all services</w:t>
      </w:r>
    </w:p>
    <w:p w14:paraId="35810B64" w14:textId="77777777" w:rsidR="00251985" w:rsidRDefault="00251985" w:rsidP="002E19B2">
      <w:pPr>
        <w:pStyle w:val="ListT1"/>
      </w:pPr>
      <w:r>
        <w:t>improving quality of health care</w:t>
      </w:r>
    </w:p>
    <w:p w14:paraId="329EB998" w14:textId="77777777" w:rsidR="00251985" w:rsidRDefault="00251985" w:rsidP="002E19B2">
      <w:pPr>
        <w:pStyle w:val="ListT1"/>
      </w:pPr>
      <w:r>
        <w:t>care coordination and regional integration across health, mental health and other services and sectors which enable a contributing life</w:t>
      </w:r>
    </w:p>
    <w:p w14:paraId="0E42D3E3" w14:textId="77777777" w:rsidR="00251985" w:rsidRDefault="00251985" w:rsidP="002E19B2">
      <w:pPr>
        <w:pStyle w:val="ListT1"/>
      </w:pPr>
      <w:r>
        <w:t>monitoring of progress towards improved physical health and wellbeing</w:t>
      </w:r>
      <w:r>
        <w:rPr>
          <w:rStyle w:val="FootnoteReference"/>
        </w:rPr>
        <w:footnoteReference w:id="8"/>
      </w:r>
    </w:p>
    <w:p w14:paraId="05D9AB7B" w14:textId="77777777" w:rsidR="002E19B2" w:rsidRDefault="002E19B2" w:rsidP="002E19B2">
      <w:pPr>
        <w:pStyle w:val="ListParagraph"/>
        <w:ind w:left="0"/>
        <w:contextualSpacing w:val="0"/>
      </w:pPr>
    </w:p>
    <w:p w14:paraId="34C772DF" w14:textId="1D73FDBB" w:rsidR="00251985" w:rsidRDefault="00251985" w:rsidP="002E19B2">
      <w:pPr>
        <w:pStyle w:val="ListParagraph"/>
        <w:ind w:left="0"/>
        <w:contextualSpacing w:val="0"/>
      </w:pPr>
      <w:r>
        <w:t>The following standards of care should also be met:</w:t>
      </w:r>
    </w:p>
    <w:p w14:paraId="628EB2D2" w14:textId="77777777" w:rsidR="00251985" w:rsidRDefault="00251985" w:rsidP="002E19B2">
      <w:pPr>
        <w:pStyle w:val="ListT1"/>
      </w:pPr>
      <w:r>
        <w:t>Mental health care should also include documented physical health care checks as part of the routine care of people living with mental illness.</w:t>
      </w:r>
    </w:p>
    <w:p w14:paraId="176F0C04" w14:textId="77777777" w:rsidR="00251985" w:rsidRDefault="00251985" w:rsidP="002E19B2">
      <w:pPr>
        <w:pStyle w:val="ListT1"/>
      </w:pPr>
      <w:r>
        <w:t xml:space="preserve">Health assessments should be part of an integrated physical and mental health care plan developed together with the person living with mental illness, their family, carers and supporters. </w:t>
      </w:r>
    </w:p>
    <w:p w14:paraId="1A2CB43F" w14:textId="77777777" w:rsidR="00251985" w:rsidRDefault="00251985" w:rsidP="002E19B2">
      <w:pPr>
        <w:pStyle w:val="ListT1"/>
      </w:pPr>
      <w:r>
        <w:t>Assessments should consider the risk of developing conditions such as obesity, cardiovascular disease, respiratory illness, osteoporosis, diabetes and metabolic syndrome.</w:t>
      </w:r>
    </w:p>
    <w:p w14:paraId="400B909B" w14:textId="77777777" w:rsidR="00251985" w:rsidRDefault="00251985" w:rsidP="002E19B2">
      <w:pPr>
        <w:pStyle w:val="ListT1"/>
      </w:pPr>
      <w:r>
        <w:t>Assessments should include a review of lifestyle, e.g. physical activity, nutrition, alcohol and drug use, treatment and medication effects.</w:t>
      </w:r>
    </w:p>
    <w:p w14:paraId="16B75B3C" w14:textId="77777777" w:rsidR="00251985" w:rsidRPr="001E4C4F" w:rsidRDefault="00251985" w:rsidP="002E19B2">
      <w:pPr>
        <w:pStyle w:val="ListT1"/>
      </w:pPr>
      <w:r>
        <w:t>Impacts of medication (both positive and negative) should be regularly assessed.</w:t>
      </w:r>
    </w:p>
    <w:p w14:paraId="258ECC5A" w14:textId="77777777" w:rsidR="009A186B" w:rsidRDefault="009A186B" w:rsidP="009A186B">
      <w:pPr>
        <w:rPr>
          <w:lang w:val="en-GB"/>
        </w:rPr>
      </w:pPr>
    </w:p>
    <w:p w14:paraId="169AB3BD" w14:textId="77777777" w:rsidR="00251985" w:rsidRPr="00251985" w:rsidRDefault="00251985" w:rsidP="00251985">
      <w:pPr>
        <w:pStyle w:val="H2"/>
        <w:rPr>
          <w:lang w:val="en-GB"/>
        </w:rPr>
      </w:pPr>
      <w:bookmarkStart w:id="8" w:name="_Toc229656447"/>
      <w:bookmarkStart w:id="9" w:name="_Toc236229507"/>
      <w:r w:rsidRPr="00251985">
        <w:rPr>
          <w:lang w:val="en-GB"/>
        </w:rPr>
        <w:t>Template for monitoring physical health amongst people with mental illness</w:t>
      </w:r>
      <w:bookmarkEnd w:id="8"/>
      <w:bookmarkEnd w:id="9"/>
      <w:r w:rsidRPr="00251985">
        <w:rPr>
          <w:lang w:val="en-GB"/>
        </w:rPr>
        <w:t xml:space="preserve"> </w:t>
      </w:r>
    </w:p>
    <w:p w14:paraId="35F92C93" w14:textId="77777777" w:rsidR="002E19B2" w:rsidRDefault="002E19B2" w:rsidP="002E19B2">
      <w:pPr>
        <w:rPr>
          <w:lang w:val="en-GB"/>
        </w:rPr>
      </w:pPr>
    </w:p>
    <w:p w14:paraId="47EE2856" w14:textId="634700DE" w:rsidR="00251985" w:rsidRPr="00251985" w:rsidRDefault="00251985" w:rsidP="00251985">
      <w:pPr>
        <w:rPr>
          <w:lang w:val="en-GB"/>
        </w:rPr>
      </w:pPr>
      <w:r w:rsidRPr="00251985">
        <w:rPr>
          <w:lang w:val="en-GB"/>
        </w:rPr>
        <w:t xml:space="preserve">To assist with ensuring patients receive optimal treatment in line with clinical guidance, teams can access a </w:t>
      </w:r>
      <w:hyperlink r:id="rId19" w:history="1">
        <w:r w:rsidRPr="00251985">
          <w:rPr>
            <w:rStyle w:val="Hyperlink"/>
            <w:lang w:val="en-GB"/>
          </w:rPr>
          <w:t>general patient screening template</w:t>
        </w:r>
      </w:hyperlink>
      <w:r w:rsidRPr="00251985">
        <w:rPr>
          <w:lang w:val="en-GB"/>
        </w:rPr>
        <w:t xml:space="preserve"> from the University of Western Australia. </w:t>
      </w:r>
    </w:p>
    <w:p w14:paraId="168E3A72" w14:textId="77777777" w:rsidR="00251985" w:rsidRPr="00251985" w:rsidRDefault="00251985" w:rsidP="00251985">
      <w:pPr>
        <w:rPr>
          <w:lang w:val="en-US"/>
        </w:rPr>
      </w:pPr>
    </w:p>
    <w:p w14:paraId="6964DAAA" w14:textId="77777777" w:rsidR="00251985" w:rsidRPr="00251985" w:rsidRDefault="00251985" w:rsidP="00251985">
      <w:pPr>
        <w:pStyle w:val="H2"/>
        <w:rPr>
          <w:lang w:val="en-US"/>
        </w:rPr>
      </w:pPr>
      <w:bookmarkStart w:id="10" w:name="_Toc229656448"/>
      <w:bookmarkStart w:id="11" w:name="_Toc236229508"/>
      <w:r w:rsidRPr="00251985">
        <w:rPr>
          <w:lang w:val="en-US"/>
        </w:rPr>
        <w:t>People with psychosis or schizophrenia</w:t>
      </w:r>
      <w:bookmarkEnd w:id="10"/>
      <w:bookmarkEnd w:id="11"/>
    </w:p>
    <w:p w14:paraId="4DE88976" w14:textId="77777777" w:rsidR="002E19B2" w:rsidRDefault="002E19B2" w:rsidP="002E19B2">
      <w:pPr>
        <w:rPr>
          <w:lang w:val="en-US"/>
        </w:rPr>
      </w:pPr>
    </w:p>
    <w:p w14:paraId="5D258EE3" w14:textId="332FDAC5" w:rsidR="00251985" w:rsidRPr="00251985" w:rsidRDefault="00251985" w:rsidP="00251985">
      <w:pPr>
        <w:rPr>
          <w:lang w:val="en-US"/>
        </w:rPr>
      </w:pPr>
      <w:r w:rsidRPr="00251985">
        <w:rPr>
          <w:lang w:val="en-US"/>
        </w:rPr>
        <w:t>Life expectancy for adults with psychosis or schizophrenia is between 15 and 20 years less than the general population.</w:t>
      </w:r>
      <w:r w:rsidRPr="00251985">
        <w:rPr>
          <w:vertAlign w:val="superscript"/>
          <w:lang w:val="en-US"/>
        </w:rPr>
        <w:footnoteReference w:id="9"/>
      </w:r>
      <w:r w:rsidRPr="00251985">
        <w:rPr>
          <w:lang w:val="en-US"/>
        </w:rPr>
        <w:t xml:space="preserve"> Unfortunately, a significant proportion of this reduced life expectancy is due to poorer physical health such as an increased risk of cardiovascular disease, metabolic disorders and </w:t>
      </w:r>
      <w:r w:rsidRPr="00251985">
        <w:rPr>
          <w:lang w:val="en-US"/>
        </w:rPr>
        <w:lastRenderedPageBreak/>
        <w:t>type 2 diabetes.  Up to 90% of people with schizophrenia have chronic physical illness.</w:t>
      </w:r>
      <w:r w:rsidRPr="00251985">
        <w:rPr>
          <w:vertAlign w:val="superscript"/>
          <w:lang w:val="en-US"/>
        </w:rPr>
        <w:footnoteReference w:id="10"/>
      </w:r>
      <w:r w:rsidRPr="00251985">
        <w:rPr>
          <w:lang w:val="en-US"/>
        </w:rPr>
        <w:t xml:space="preserve"> Antipsychotics, while forming an essential part of treatment, can exacerbate metabolic risk factors.  As a result, it is important to comprehensively assess and manage the physical and mental health of people with psychotic disorders.  </w:t>
      </w:r>
    </w:p>
    <w:p w14:paraId="1EBB4FE5" w14:textId="77777777" w:rsidR="00251985" w:rsidRPr="001349F8" w:rsidRDefault="00251985" w:rsidP="009A186B">
      <w:pPr>
        <w:rPr>
          <w:lang w:val="en-GB"/>
        </w:rPr>
      </w:pPr>
    </w:p>
    <w:p w14:paraId="4F66E45B" w14:textId="1038A71F" w:rsidR="00251985" w:rsidRPr="00251985" w:rsidRDefault="00251985" w:rsidP="00251985">
      <w:pPr>
        <w:pStyle w:val="H1"/>
        <w:rPr>
          <w:lang w:val="en-US"/>
        </w:rPr>
      </w:pPr>
      <w:bookmarkStart w:id="12" w:name="_Toc229656449"/>
      <w:bookmarkStart w:id="13" w:name="_Toc236229509"/>
      <w:r w:rsidRPr="00251985">
        <w:rPr>
          <w:lang w:val="en-US"/>
        </w:rPr>
        <w:t xml:space="preserve">Referral </w:t>
      </w:r>
      <w:bookmarkEnd w:id="12"/>
      <w:bookmarkEnd w:id="13"/>
      <w:r w:rsidR="002E19B2">
        <w:rPr>
          <w:lang w:val="en-US"/>
        </w:rPr>
        <w:t>p</w:t>
      </w:r>
      <w:r w:rsidRPr="00251985">
        <w:rPr>
          <w:lang w:val="en-US"/>
        </w:rPr>
        <w:t>athways</w:t>
      </w:r>
    </w:p>
    <w:p w14:paraId="0E045918" w14:textId="77777777" w:rsidR="00251985" w:rsidRDefault="00251985" w:rsidP="00251985">
      <w:pPr>
        <w:rPr>
          <w:i/>
          <w:lang w:val="en-GB"/>
        </w:rPr>
      </w:pPr>
    </w:p>
    <w:p w14:paraId="395360A2" w14:textId="33423552" w:rsidR="00251985" w:rsidRDefault="00251985" w:rsidP="00251985">
      <w:pPr>
        <w:rPr>
          <w:i/>
          <w:lang w:val="en-GB"/>
        </w:rPr>
      </w:pPr>
      <w:r w:rsidRPr="00251985">
        <w:rPr>
          <w:i/>
          <w:lang w:val="en-GB"/>
        </w:rPr>
        <w:t xml:space="preserve">This information provides practice staff access to the relevant information and understand pathways for referral of patients to specialists and allied health staff, as deemed clinically appropriate. </w:t>
      </w:r>
    </w:p>
    <w:p w14:paraId="54C561B5" w14:textId="77777777" w:rsidR="00251985" w:rsidRPr="00251985" w:rsidRDefault="00251985" w:rsidP="00251985">
      <w:pPr>
        <w:rPr>
          <w:i/>
          <w:lang w:val="en-GB"/>
        </w:rPr>
      </w:pPr>
    </w:p>
    <w:p w14:paraId="4EAEFE11" w14:textId="77777777" w:rsidR="00251985" w:rsidRPr="00251985" w:rsidRDefault="00251985" w:rsidP="00251985">
      <w:pPr>
        <w:rPr>
          <w:lang w:val="en-GB"/>
        </w:rPr>
      </w:pPr>
      <w:r w:rsidRPr="00251985">
        <w:rPr>
          <w:lang w:val="en-GB"/>
        </w:rPr>
        <w:t>Engaging other medical services (e.g. diagnostic services; hospitals and consultants; allied health; social, disability, financial, housing, training, supported employment, alcohol and drug treatment and community services) assist the practice to provide optimal care to patients whose health needs require integration with other services.</w:t>
      </w:r>
    </w:p>
    <w:p w14:paraId="2630DC81" w14:textId="77777777" w:rsidR="002E19B2" w:rsidRPr="00251985" w:rsidRDefault="002E19B2" w:rsidP="002E19B2">
      <w:pPr>
        <w:rPr>
          <w:lang w:val="en-GB"/>
        </w:rPr>
      </w:pPr>
    </w:p>
    <w:p w14:paraId="2A55BC80" w14:textId="77777777" w:rsidR="00251985" w:rsidRPr="00251985" w:rsidRDefault="00251985" w:rsidP="00251985">
      <w:pPr>
        <w:rPr>
          <w:lang w:val="en-GB"/>
        </w:rPr>
      </w:pPr>
      <w:r w:rsidRPr="00251985">
        <w:rPr>
          <w:lang w:val="en-GB"/>
        </w:rPr>
        <w:t xml:space="preserve">Multidisciplinary teams convey many benefits to both service users and the mental health professionals working on the team, such as continuity of care, the ability to take a comprehensive, holistic view of the service user’s needs, the availability of a range of skills, and mutual support and education. Refer to </w:t>
      </w:r>
      <w:hyperlink r:id="rId20">
        <w:r w:rsidRPr="00251985">
          <w:rPr>
            <w:rStyle w:val="Hyperlink"/>
            <w:lang w:val="en-GB"/>
          </w:rPr>
          <w:t>interdisciplinary care to enhance mental health and social and emotional wellbeing</w:t>
        </w:r>
      </w:hyperlink>
      <w:r w:rsidRPr="00251985">
        <w:rPr>
          <w:lang w:val="en-GB"/>
        </w:rPr>
        <w:t xml:space="preserve"> to obtain more information about specific roles and responsibilities.</w:t>
      </w:r>
    </w:p>
    <w:p w14:paraId="382C5A3D" w14:textId="77777777" w:rsidR="009D1DDC" w:rsidRDefault="009D1DDC" w:rsidP="00A22891"/>
    <w:p w14:paraId="3198E8FD" w14:textId="57DA9A13" w:rsidR="00251985" w:rsidRDefault="00251985" w:rsidP="002E19B2">
      <w:r>
        <w:br w:type="page"/>
      </w:r>
    </w:p>
    <w:p w14:paraId="5E315014" w14:textId="77777777" w:rsidR="00251985" w:rsidRPr="00251985" w:rsidRDefault="00251985" w:rsidP="00251985">
      <w:pPr>
        <w:pStyle w:val="H2"/>
        <w:rPr>
          <w:lang w:val="en-GB"/>
        </w:rPr>
      </w:pPr>
      <w:bookmarkStart w:id="14" w:name="_Toc229656450"/>
      <w:bookmarkStart w:id="15" w:name="_Toc236229510"/>
      <w:r w:rsidRPr="00251985">
        <w:rPr>
          <w:lang w:val="en-GB"/>
        </w:rPr>
        <w:lastRenderedPageBreak/>
        <w:t>Potential members of a multidisciplinary mental health team</w:t>
      </w:r>
      <w:bookmarkEnd w:id="14"/>
      <w:bookmarkEnd w:id="15"/>
    </w:p>
    <w:p w14:paraId="6EC8C4D2" w14:textId="77777777" w:rsidR="002E19B2" w:rsidRPr="00251985" w:rsidRDefault="002E19B2" w:rsidP="00AA404F">
      <w:pPr>
        <w:pStyle w:val="H2"/>
        <w:rPr>
          <w:lang w:val="en-GB"/>
        </w:rPr>
      </w:pPr>
    </w:p>
    <w:p w14:paraId="24D9EDE7" w14:textId="77777777" w:rsidR="00251985" w:rsidRPr="00251985" w:rsidRDefault="00251985" w:rsidP="00251985">
      <w:pPr>
        <w:rPr>
          <w:b/>
          <w:bCs/>
        </w:rPr>
      </w:pPr>
      <w:r w:rsidRPr="00251985">
        <w:rPr>
          <w:noProof/>
          <w:lang w:val="en-GB"/>
        </w:rPr>
        <w:drawing>
          <wp:inline distT="0" distB="0" distL="0" distR="0" wp14:anchorId="441B525B" wp14:editId="67335103">
            <wp:extent cx="6334125" cy="3667125"/>
            <wp:effectExtent l="0" t="0" r="0" b="47625"/>
            <wp:docPr id="86702233" name="Diagram 8670223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1" r:lo="rId22" r:qs="rId23" r:cs="rId24"/>
              </a:graphicData>
            </a:graphic>
          </wp:inline>
        </w:drawing>
      </w:r>
    </w:p>
    <w:p w14:paraId="57887A34" w14:textId="77777777" w:rsidR="00251985" w:rsidRPr="00251985" w:rsidRDefault="00251985" w:rsidP="00251985">
      <w:r w:rsidRPr="00251985">
        <w:t>Also consider:</w:t>
      </w:r>
    </w:p>
    <w:p w14:paraId="29C4FB14" w14:textId="77777777" w:rsidR="00251985" w:rsidRPr="00251985" w:rsidRDefault="00251985" w:rsidP="002E19B2">
      <w:pPr>
        <w:pStyle w:val="ListT1"/>
      </w:pPr>
      <w:r w:rsidRPr="00251985">
        <w:t xml:space="preserve">Do all Nurses and GPs have access to a </w:t>
      </w:r>
      <w:hyperlink r:id="rId26" w:anchor="AustraliaHealthPathways" w:history="1">
        <w:r w:rsidRPr="00251985">
          <w:rPr>
            <w:rStyle w:val="Hyperlink"/>
            <w:lang w:val="en-GB"/>
          </w:rPr>
          <w:t>HealthPathways</w:t>
        </w:r>
      </w:hyperlink>
      <w:r w:rsidRPr="00251985">
        <w:t xml:space="preserve"> log in? If not,</w:t>
      </w:r>
      <w:r w:rsidRPr="00251985" w:rsidDel="003121D6">
        <w:t xml:space="preserve"> </w:t>
      </w:r>
      <w:r w:rsidRPr="00251985">
        <w:t xml:space="preserve">registration can be completed quickly for </w:t>
      </w:r>
      <w:hyperlink r:id="rId27" w:history="1">
        <w:r w:rsidRPr="00251985">
          <w:rPr>
            <w:rStyle w:val="Hyperlink"/>
          </w:rPr>
          <w:t>Sydney</w:t>
        </w:r>
      </w:hyperlink>
      <w:r w:rsidRPr="00251985">
        <w:t xml:space="preserve"> and </w:t>
      </w:r>
      <w:hyperlink r:id="rId28" w:history="1">
        <w:proofErr w:type="gramStart"/>
        <w:r w:rsidRPr="00251985">
          <w:rPr>
            <w:rStyle w:val="Hyperlink"/>
          </w:rPr>
          <w:t>South Eastern</w:t>
        </w:r>
        <w:proofErr w:type="gramEnd"/>
        <w:r w:rsidRPr="00251985">
          <w:rPr>
            <w:rStyle w:val="Hyperlink"/>
          </w:rPr>
          <w:t xml:space="preserve"> Sydney</w:t>
        </w:r>
      </w:hyperlink>
      <w:r w:rsidRPr="00251985">
        <w:t xml:space="preserve"> sites. </w:t>
      </w:r>
    </w:p>
    <w:p w14:paraId="04E0EE1C" w14:textId="77777777" w:rsidR="00251985" w:rsidRPr="00251985" w:rsidRDefault="00251985" w:rsidP="002E19B2">
      <w:pPr>
        <w:pStyle w:val="ListT1"/>
      </w:pPr>
      <w:r w:rsidRPr="00251985">
        <w:t>How can you communicate referral pathways and/or available services to GP Practice staff?</w:t>
      </w:r>
    </w:p>
    <w:p w14:paraId="7855B91E" w14:textId="77777777" w:rsidR="009D1DDC" w:rsidRDefault="009D1DDC" w:rsidP="00A22891"/>
    <w:p w14:paraId="7EF03B84" w14:textId="77777777" w:rsidR="00251985" w:rsidRPr="00251985" w:rsidRDefault="00251985" w:rsidP="0088049A">
      <w:pPr>
        <w:pStyle w:val="H2"/>
        <w:rPr>
          <w:lang w:val="en-GB"/>
        </w:rPr>
      </w:pPr>
      <w:bookmarkStart w:id="16" w:name="_Toc229656451"/>
      <w:r w:rsidRPr="00251985">
        <w:rPr>
          <w:lang w:val="en-GB"/>
        </w:rPr>
        <w:t>Essential referral information for mental health patients</w:t>
      </w:r>
      <w:bookmarkEnd w:id="16"/>
    </w:p>
    <w:p w14:paraId="3A0D2065" w14:textId="77777777" w:rsidR="002E19B2" w:rsidRDefault="002E19B2" w:rsidP="002E19B2">
      <w:pPr>
        <w:rPr>
          <w:lang w:val="en-GB"/>
        </w:rPr>
      </w:pPr>
      <w:bookmarkStart w:id="17" w:name="_Hlk87265060"/>
    </w:p>
    <w:p w14:paraId="61283B5A" w14:textId="573C2966" w:rsidR="00251985" w:rsidRPr="00251985" w:rsidRDefault="00251985" w:rsidP="002E19B2">
      <w:pPr>
        <w:pStyle w:val="ListT1"/>
        <w:rPr>
          <w:lang w:val="en-GB"/>
        </w:rPr>
      </w:pPr>
      <w:r w:rsidRPr="00251985">
        <w:rPr>
          <w:lang w:val="en-GB"/>
        </w:rPr>
        <w:t xml:space="preserve">GP Psychiatry Support Line – </w:t>
      </w:r>
      <w:hyperlink r:id="rId29" w:history="1">
        <w:r w:rsidRPr="00251985">
          <w:rPr>
            <w:rStyle w:val="Hyperlink"/>
            <w:lang w:val="en-GB"/>
          </w:rPr>
          <w:t>1800</w:t>
        </w:r>
      </w:hyperlink>
      <w:bookmarkEnd w:id="17"/>
      <w:r w:rsidRPr="00251985">
        <w:rPr>
          <w:lang w:val="en-GB"/>
        </w:rPr>
        <w:t xml:space="preserve"> 16 17 18</w:t>
      </w:r>
    </w:p>
    <w:p w14:paraId="5F79C409" w14:textId="77777777" w:rsidR="00251985" w:rsidRPr="00251985" w:rsidRDefault="00251985" w:rsidP="002E19B2">
      <w:pPr>
        <w:pStyle w:val="ListT1"/>
        <w:rPr>
          <w:lang w:val="en-GB"/>
        </w:rPr>
      </w:pPr>
      <w:r w:rsidRPr="00251985">
        <w:rPr>
          <w:lang w:val="en-GB"/>
        </w:rPr>
        <w:t xml:space="preserve">HealthPathways - </w:t>
      </w:r>
      <w:hyperlink r:id="rId30" w:history="1">
        <w:r w:rsidRPr="00251985">
          <w:rPr>
            <w:rStyle w:val="Hyperlink"/>
            <w:lang w:val="en-GB"/>
          </w:rPr>
          <w:t>https://communityhealthpathways.org/</w:t>
        </w:r>
      </w:hyperlink>
    </w:p>
    <w:p w14:paraId="5D626D07" w14:textId="77777777" w:rsidR="00251985" w:rsidRPr="00251985" w:rsidRDefault="00251985" w:rsidP="002E19B2">
      <w:pPr>
        <w:pStyle w:val="ListT1"/>
        <w:rPr>
          <w:lang w:val="en-GB"/>
        </w:rPr>
      </w:pPr>
      <w:r w:rsidRPr="00251985">
        <w:rPr>
          <w:lang w:val="en-GB"/>
        </w:rPr>
        <w:t>Mental Health Line – 1800 011 511</w:t>
      </w:r>
    </w:p>
    <w:p w14:paraId="23FD84A1" w14:textId="77777777" w:rsidR="00251985" w:rsidRPr="00251985" w:rsidRDefault="00251985" w:rsidP="002E19B2">
      <w:pPr>
        <w:pStyle w:val="ListT1"/>
        <w:rPr>
          <w:lang w:val="en-GB"/>
        </w:rPr>
      </w:pPr>
      <w:r w:rsidRPr="00251985">
        <w:rPr>
          <w:lang w:val="en-GB"/>
        </w:rPr>
        <w:t xml:space="preserve">Medicare Mental Health – 1800 595 212, </w:t>
      </w:r>
      <w:hyperlink r:id="rId31" w:history="1">
        <w:r w:rsidRPr="00251985">
          <w:rPr>
            <w:rStyle w:val="Hyperlink"/>
            <w:lang w:val="en-GB"/>
          </w:rPr>
          <w:t>https://www.medicarementalhealth.gov.au/</w:t>
        </w:r>
      </w:hyperlink>
      <w:r w:rsidRPr="00251985">
        <w:rPr>
          <w:lang w:val="en-GB"/>
        </w:rPr>
        <w:t xml:space="preserve"> </w:t>
      </w:r>
    </w:p>
    <w:p w14:paraId="4FD5DB38" w14:textId="77777777" w:rsidR="00251985" w:rsidRPr="00251985" w:rsidRDefault="00251985" w:rsidP="002E19B2">
      <w:pPr>
        <w:pStyle w:val="ListT1"/>
        <w:rPr>
          <w:lang w:val="en-GB"/>
        </w:rPr>
      </w:pPr>
      <w:r w:rsidRPr="00251985">
        <w:rPr>
          <w:lang w:val="en-GB"/>
        </w:rPr>
        <w:t xml:space="preserve">Central Eastern Sydney PHN Mental Health Services Directory - </w:t>
      </w:r>
      <w:hyperlink r:id="rId32" w:history="1">
        <w:r w:rsidRPr="00251985">
          <w:rPr>
            <w:rStyle w:val="Hyperlink"/>
            <w:lang w:val="en-GB"/>
          </w:rPr>
          <w:t>https://mhdirectory.cesphn.org.au/services/</w:t>
        </w:r>
      </w:hyperlink>
    </w:p>
    <w:p w14:paraId="5A47DF2A" w14:textId="77777777" w:rsidR="00251985" w:rsidRPr="00251985" w:rsidRDefault="00251985" w:rsidP="002E19B2">
      <w:pPr>
        <w:pStyle w:val="ListT1"/>
        <w:rPr>
          <w:lang w:val="en-GB"/>
        </w:rPr>
      </w:pPr>
      <w:r w:rsidRPr="00251985">
        <w:rPr>
          <w:lang w:val="en-GB"/>
        </w:rPr>
        <w:t xml:space="preserve">Central Eastern Sydney PHN Community Services Directory - </w:t>
      </w:r>
      <w:hyperlink r:id="rId33" w:history="1">
        <w:r w:rsidRPr="00251985">
          <w:rPr>
            <w:rStyle w:val="Hyperlink"/>
            <w:lang w:val="en-GB"/>
          </w:rPr>
          <w:t>https://servicedirectory.cesphn.org.au/</w:t>
        </w:r>
      </w:hyperlink>
    </w:p>
    <w:p w14:paraId="7D060B39" w14:textId="77777777" w:rsidR="00301CBE" w:rsidRDefault="00301CBE" w:rsidP="00301CBE">
      <w:pPr>
        <w:pStyle w:val="H3"/>
        <w:rPr>
          <w:lang w:val="en-GB"/>
        </w:rPr>
      </w:pPr>
    </w:p>
    <w:p w14:paraId="124936B6" w14:textId="2F961648" w:rsidR="00251985" w:rsidRPr="00251985" w:rsidRDefault="00251985" w:rsidP="00301CBE">
      <w:pPr>
        <w:pStyle w:val="H3"/>
        <w:rPr>
          <w:lang w:val="en-GB"/>
        </w:rPr>
      </w:pPr>
      <w:r w:rsidRPr="00251985">
        <w:rPr>
          <w:lang w:val="en-GB"/>
        </w:rPr>
        <w:t>Other services</w:t>
      </w:r>
    </w:p>
    <w:p w14:paraId="1DC49F8A" w14:textId="77777777" w:rsidR="00251985" w:rsidRPr="00251985" w:rsidRDefault="00251985" w:rsidP="002E19B2">
      <w:r w:rsidRPr="00251985">
        <w:t>If you can’t find a service that suits your needs, these may help:</w:t>
      </w:r>
    </w:p>
    <w:p w14:paraId="446B66E8" w14:textId="453C1D8A" w:rsidR="00251985" w:rsidRPr="00251985" w:rsidRDefault="00251985" w:rsidP="002E19B2">
      <w:pPr>
        <w:pStyle w:val="ListT1"/>
        <w:rPr>
          <w:u w:val="single"/>
          <w:lang w:val="en-GB"/>
        </w:rPr>
      </w:pPr>
      <w:r w:rsidRPr="00251985">
        <w:rPr>
          <w:lang w:val="en-GB"/>
        </w:rPr>
        <w:t>Alcohol and Drug Information Service</w:t>
      </w:r>
      <w:r w:rsidR="003E00BF">
        <w:rPr>
          <w:lang w:val="en-GB"/>
        </w:rPr>
        <w:t xml:space="preserve">, </w:t>
      </w:r>
      <w:r w:rsidRPr="00251985">
        <w:rPr>
          <w:lang w:val="en-GB"/>
        </w:rPr>
        <w:t>1800 250 015</w:t>
      </w:r>
      <w:r w:rsidR="002E19B2">
        <w:rPr>
          <w:lang w:val="en-GB"/>
        </w:rPr>
        <w:t xml:space="preserve">, </w:t>
      </w:r>
      <w:hyperlink r:id="rId34" w:history="1">
        <w:r w:rsidRPr="00251985">
          <w:rPr>
            <w:rStyle w:val="Hyperlink"/>
            <w:lang w:val="en-GB"/>
          </w:rPr>
          <w:t>https://yourroom.health.nsw.gov.au/Pages/home.aspx</w:t>
        </w:r>
      </w:hyperlink>
    </w:p>
    <w:p w14:paraId="27C3C656" w14:textId="1CE37259" w:rsidR="00251985" w:rsidRPr="00251985" w:rsidRDefault="00251985" w:rsidP="002E19B2">
      <w:pPr>
        <w:pStyle w:val="ListT1"/>
        <w:rPr>
          <w:u w:val="single"/>
          <w:lang w:val="en-GB"/>
        </w:rPr>
      </w:pPr>
      <w:r w:rsidRPr="00251985">
        <w:rPr>
          <w:lang w:val="en-GB"/>
        </w:rPr>
        <w:t>Ask Izzy</w:t>
      </w:r>
      <w:r w:rsidR="002E19B2">
        <w:rPr>
          <w:u w:val="single"/>
          <w:lang w:val="en-GB"/>
        </w:rPr>
        <w:t xml:space="preserve">, </w:t>
      </w:r>
      <w:hyperlink r:id="rId35" w:history="1">
        <w:r w:rsidRPr="00251985">
          <w:rPr>
            <w:rStyle w:val="Hyperlink"/>
            <w:lang w:val="en-GB"/>
          </w:rPr>
          <w:t>https://askizzy.org.au/</w:t>
        </w:r>
      </w:hyperlink>
    </w:p>
    <w:p w14:paraId="5E4A1BA8" w14:textId="6C90E82F" w:rsidR="00251985" w:rsidRPr="00371FBF" w:rsidRDefault="00251985" w:rsidP="002E19B2">
      <w:pPr>
        <w:pStyle w:val="ListT1"/>
        <w:rPr>
          <w:lang w:val="en-GB"/>
        </w:rPr>
      </w:pPr>
      <w:r w:rsidRPr="00251985">
        <w:rPr>
          <w:lang w:val="en-GB"/>
        </w:rPr>
        <w:t>Lifeline</w:t>
      </w:r>
      <w:r w:rsidR="002E19B2" w:rsidRPr="00371FBF">
        <w:rPr>
          <w:lang w:val="en-GB"/>
        </w:rPr>
        <w:t xml:space="preserve">, </w:t>
      </w:r>
      <w:r w:rsidRPr="00371FBF">
        <w:rPr>
          <w:lang w:val="en-GB"/>
        </w:rPr>
        <w:t>13 11 14</w:t>
      </w:r>
      <w:r w:rsidR="002E19B2" w:rsidRPr="00371FBF">
        <w:rPr>
          <w:lang w:val="en-GB"/>
        </w:rPr>
        <w:t xml:space="preserve">, </w:t>
      </w:r>
      <w:hyperlink r:id="rId36" w:history="1">
        <w:r w:rsidR="002E19B2" w:rsidRPr="00371FBF">
          <w:rPr>
            <w:rStyle w:val="Hyperlink"/>
            <w:u w:val="none"/>
            <w:lang w:val="en-GB"/>
          </w:rPr>
          <w:t>https://www.lifeline.org.au/</w:t>
        </w:r>
      </w:hyperlink>
    </w:p>
    <w:p w14:paraId="6D8F8A7B" w14:textId="55D4EB5E" w:rsidR="00251985" w:rsidRPr="002E19B2" w:rsidRDefault="00251985" w:rsidP="002E19B2">
      <w:pPr>
        <w:pStyle w:val="ListT1"/>
        <w:rPr>
          <w:u w:val="single"/>
          <w:lang w:val="en-GB"/>
        </w:rPr>
      </w:pPr>
      <w:r w:rsidRPr="00371FBF">
        <w:rPr>
          <w:lang w:val="en-GB"/>
        </w:rPr>
        <w:t>Suicide Call Back Service</w:t>
      </w:r>
      <w:r w:rsidR="002E19B2" w:rsidRPr="00371FBF">
        <w:rPr>
          <w:lang w:val="en-GB"/>
        </w:rPr>
        <w:t xml:space="preserve">, </w:t>
      </w:r>
      <w:r w:rsidRPr="00371FBF">
        <w:t xml:space="preserve">1300 659 </w:t>
      </w:r>
      <w:r w:rsidRPr="009523E7">
        <w:t>467</w:t>
      </w:r>
      <w:r w:rsidR="002E19B2" w:rsidRPr="009523E7">
        <w:rPr>
          <w:lang w:val="en-GB"/>
        </w:rPr>
        <w:t xml:space="preserve">, </w:t>
      </w:r>
      <w:hyperlink r:id="rId37" w:history="1">
        <w:r w:rsidRPr="00251985">
          <w:rPr>
            <w:rStyle w:val="Hyperlink"/>
            <w:lang w:val="en-GB"/>
          </w:rPr>
          <w:t>https://www.suicidecallbackservice.org.au/</w:t>
        </w:r>
      </w:hyperlink>
    </w:p>
    <w:p w14:paraId="53AD0285" w14:textId="0EB0D1FB" w:rsidR="00251985" w:rsidRDefault="00251985" w:rsidP="002E19B2"/>
    <w:p w14:paraId="301D8F5D" w14:textId="77777777" w:rsidR="002E19B2" w:rsidRDefault="002E19B2">
      <w:pPr>
        <w:spacing w:before="200" w:after="200" w:line="276" w:lineRule="auto"/>
        <w:rPr>
          <w:bCs/>
          <w:color w:val="44546A" w:themeColor="text2"/>
          <w:sz w:val="36"/>
          <w:szCs w:val="56"/>
          <w:shd w:val="clear" w:color="auto" w:fill="FFFFFF"/>
          <w:lang w:eastAsia="en-GB"/>
        </w:rPr>
      </w:pPr>
      <w:bookmarkStart w:id="18" w:name="_Toc229656452"/>
      <w:bookmarkStart w:id="19" w:name="_Toc236229511"/>
      <w:r>
        <w:br w:type="page"/>
      </w:r>
    </w:p>
    <w:p w14:paraId="12B1DCAE" w14:textId="68701D36" w:rsidR="00251985" w:rsidRPr="00251985" w:rsidRDefault="00251985" w:rsidP="00251985">
      <w:pPr>
        <w:pStyle w:val="H1"/>
      </w:pPr>
      <w:r w:rsidRPr="00251985">
        <w:lastRenderedPageBreak/>
        <w:t>Mental illness and cancer screening</w:t>
      </w:r>
      <w:bookmarkEnd w:id="18"/>
      <w:bookmarkEnd w:id="19"/>
    </w:p>
    <w:p w14:paraId="30F00734" w14:textId="77777777" w:rsidR="003E00BF" w:rsidRPr="00251985" w:rsidRDefault="003E00BF" w:rsidP="002E19B2">
      <w:pPr>
        <w:pStyle w:val="H1"/>
      </w:pPr>
    </w:p>
    <w:p w14:paraId="4C6BB1A3" w14:textId="77777777" w:rsidR="00251985" w:rsidRDefault="00251985" w:rsidP="00251985">
      <w:pPr>
        <w:rPr>
          <w:lang w:val="en-GB"/>
        </w:rPr>
      </w:pPr>
      <w:r w:rsidRPr="00251985">
        <w:rPr>
          <w:lang w:val="en-GB"/>
        </w:rPr>
        <w:t>Much of the premature death and physical illness associated with mental illness is preventable, and this includes cancer.</w:t>
      </w:r>
      <w:r w:rsidRPr="00251985">
        <w:rPr>
          <w:vertAlign w:val="superscript"/>
          <w:lang w:val="en-GB"/>
        </w:rPr>
        <w:footnoteReference w:id="11"/>
      </w:r>
      <w:r w:rsidRPr="00251985">
        <w:rPr>
          <w:lang w:val="en-GB"/>
        </w:rPr>
        <w:t xml:space="preserve"> While cancer is one of the leading causes of death among people with a mental illness, people living with a mental illness are less likely to participate in cancer screening.</w:t>
      </w:r>
      <w:bookmarkStart w:id="20" w:name="_Ref216771591"/>
      <w:r w:rsidRPr="00251985">
        <w:rPr>
          <w:vertAlign w:val="superscript"/>
          <w:lang w:val="en-GB"/>
        </w:rPr>
        <w:footnoteReference w:id="12"/>
      </w:r>
      <w:bookmarkEnd w:id="20"/>
      <w:r w:rsidRPr="00251985">
        <w:rPr>
          <w:lang w:val="en-GB"/>
        </w:rPr>
        <w:t xml:space="preserve">  They are also more likely to die from cancer, which highlights the importance of ensuring regular screening.</w:t>
      </w:r>
      <w:r w:rsidRPr="00251985">
        <w:rPr>
          <w:vertAlign w:val="superscript"/>
          <w:lang w:val="en-GB"/>
        </w:rPr>
        <w:footnoteReference w:id="13"/>
      </w:r>
    </w:p>
    <w:p w14:paraId="706BAEF1" w14:textId="77777777" w:rsidR="00251985" w:rsidRPr="00251985" w:rsidRDefault="00251985" w:rsidP="00251985">
      <w:pPr>
        <w:rPr>
          <w:lang w:val="en-GB"/>
        </w:rPr>
      </w:pPr>
    </w:p>
    <w:p w14:paraId="5A8A9D6B" w14:textId="77777777" w:rsidR="00251985" w:rsidRDefault="00251985" w:rsidP="00251985">
      <w:r w:rsidRPr="00251985">
        <w:rPr>
          <w:lang w:val="en-GB"/>
        </w:rPr>
        <w:t xml:space="preserve">For example, </w:t>
      </w:r>
      <w:r w:rsidRPr="00251985">
        <w:t>of all cancer deaths in Australia (ages 15–74) in 2016, more than three in five occurred in people who accessed mental health-related treatments, and 8,608 of these were potentially preventable. This equates to 24 potentially preventable cancer deaths per day among people with mental illness.</w:t>
      </w:r>
      <w:r w:rsidRPr="00251985">
        <w:rPr>
          <w:vertAlign w:val="superscript"/>
        </w:rPr>
        <w:footnoteReference w:id="14"/>
      </w:r>
    </w:p>
    <w:p w14:paraId="599F03E6" w14:textId="77777777" w:rsidR="00251985" w:rsidRPr="00251985" w:rsidRDefault="00251985" w:rsidP="00251985"/>
    <w:p w14:paraId="12C5FE98" w14:textId="77777777" w:rsidR="00251985" w:rsidRDefault="00251985" w:rsidP="00251985">
      <w:pPr>
        <w:rPr>
          <w:lang w:val="en-GB"/>
        </w:rPr>
      </w:pPr>
      <w:r w:rsidRPr="00251985">
        <w:rPr>
          <w:lang w:val="en-GB"/>
        </w:rPr>
        <w:t>Ways of improving cancer mortality outcomes for people with a mental illness should include improving access to preventative health care, including cancer screening.</w:t>
      </w:r>
      <w:r w:rsidRPr="00251985">
        <w:rPr>
          <w:lang w:val="en-GB"/>
        </w:rPr>
        <w:fldChar w:fldCharType="begin"/>
      </w:r>
      <w:r w:rsidRPr="00251985">
        <w:rPr>
          <w:lang w:val="en-GB"/>
        </w:rPr>
        <w:instrText xml:space="preserve"> NOTEREF _Ref216771591 \f \h </w:instrText>
      </w:r>
      <w:r w:rsidRPr="00251985">
        <w:rPr>
          <w:lang w:val="en-GB"/>
        </w:rPr>
      </w:r>
      <w:r w:rsidRPr="00251985">
        <w:rPr>
          <w:lang w:val="en-GB"/>
        </w:rPr>
        <w:fldChar w:fldCharType="separate"/>
      </w:r>
      <w:r w:rsidRPr="00251985">
        <w:rPr>
          <w:vertAlign w:val="superscript"/>
          <w:lang w:val="en-GB"/>
        </w:rPr>
        <w:t>12</w:t>
      </w:r>
      <w:r w:rsidRPr="00251985">
        <w:fldChar w:fldCharType="end"/>
      </w:r>
      <w:r w:rsidRPr="00251985">
        <w:rPr>
          <w:lang w:val="en-GB"/>
        </w:rPr>
        <w:t xml:space="preserve"> With a simple increase in screening for this population, cancer-causing mortality can be greatly reduced. GPs can play a lead role in screening their patients for cancer to lead to early detection and reduce premature mortality. </w:t>
      </w:r>
    </w:p>
    <w:p w14:paraId="011DBF79" w14:textId="77777777" w:rsidR="00251985" w:rsidRPr="00251985" w:rsidRDefault="00251985" w:rsidP="00251985">
      <w:pPr>
        <w:rPr>
          <w:lang w:val="en-GB"/>
        </w:rPr>
      </w:pPr>
    </w:p>
    <w:p w14:paraId="50C4D633" w14:textId="77777777" w:rsidR="00251985" w:rsidRPr="00251985" w:rsidRDefault="00251985" w:rsidP="00251985">
      <w:pPr>
        <w:pStyle w:val="H2"/>
        <w:rPr>
          <w:lang w:val="en-GB"/>
        </w:rPr>
      </w:pPr>
      <w:bookmarkStart w:id="21" w:name="_Toc229656453"/>
      <w:bookmarkStart w:id="22" w:name="_Toc236229512"/>
      <w:r w:rsidRPr="00251985">
        <w:rPr>
          <w:lang w:val="en-GB"/>
        </w:rPr>
        <w:t>Barriers to cancer screening for people with a mental illness</w:t>
      </w:r>
      <w:bookmarkEnd w:id="21"/>
      <w:bookmarkEnd w:id="22"/>
    </w:p>
    <w:p w14:paraId="2A5A3939" w14:textId="77777777" w:rsidR="00251985" w:rsidRDefault="00251985" w:rsidP="00251985">
      <w:r w:rsidRPr="00251985">
        <w:rPr>
          <w:lang w:val="en-GB"/>
        </w:rPr>
        <w:t xml:space="preserve">There are identified barriers for people with a mental illness in accessing cancer screening. These include </w:t>
      </w:r>
      <w:r w:rsidRPr="00251985">
        <w:t>stigma, fragmented care between psychiatric and oncology services, and lower screening participation rates.</w:t>
      </w:r>
      <w:r w:rsidRPr="00251985">
        <w:rPr>
          <w:vertAlign w:val="superscript"/>
        </w:rPr>
        <w:footnoteReference w:id="15"/>
      </w:r>
    </w:p>
    <w:p w14:paraId="5DCEA8B5" w14:textId="77777777" w:rsidR="00251985" w:rsidRPr="00251985" w:rsidRDefault="00251985" w:rsidP="00251985"/>
    <w:p w14:paraId="6251F940" w14:textId="77777777" w:rsidR="00251985" w:rsidRPr="00251985" w:rsidRDefault="00251985" w:rsidP="00251985">
      <w:pPr>
        <w:rPr>
          <w:lang w:val="en-GB"/>
        </w:rPr>
      </w:pPr>
      <w:r w:rsidRPr="00251985">
        <w:rPr>
          <w:lang w:val="en-GB"/>
        </w:rPr>
        <w:t>The Cancer Institute of NSW have recommendations to improve cancer screening in your under-screened patients:</w:t>
      </w:r>
    </w:p>
    <w:p w14:paraId="7DD3F944" w14:textId="77777777" w:rsidR="00251985" w:rsidRPr="00251985" w:rsidRDefault="00251985" w:rsidP="002E19B2">
      <w:pPr>
        <w:pStyle w:val="ListT1"/>
      </w:pPr>
      <w:r w:rsidRPr="00251985">
        <w:t>Understand your under-screened patient population by cleaning up your practice data and seeking support from your PHN. This will help you decide which population group/s your practice will prioritise.</w:t>
      </w:r>
    </w:p>
    <w:p w14:paraId="480EB0EB" w14:textId="77777777" w:rsidR="00251985" w:rsidRPr="00251985" w:rsidRDefault="00251985" w:rsidP="002E19B2">
      <w:pPr>
        <w:pStyle w:val="ListT1"/>
      </w:pPr>
      <w:r w:rsidRPr="00251985">
        <w:t>Seek patient feedback to understand what prevents patients with a mental illness from screening and the actions your practice can take to promote screening as being safe, comfortable and accessible. The </w:t>
      </w:r>
      <w:hyperlink r:id="rId38" w:tgtFrame="_blank" w:history="1">
        <w:r w:rsidRPr="00251985">
          <w:rPr>
            <w:rStyle w:val="Hyperlink"/>
            <w:b/>
            <w:bCs/>
          </w:rPr>
          <w:t>RACGP Patient feedback guide</w:t>
        </w:r>
      </w:hyperlink>
      <w:r w:rsidRPr="00251985">
        <w:t> provides a comprehensive guide on methods for collecting and acting on patient feedback.</w:t>
      </w:r>
    </w:p>
    <w:p w14:paraId="5594A5D5" w14:textId="77777777" w:rsidR="00251985" w:rsidRDefault="00251985" w:rsidP="00A22891"/>
    <w:p w14:paraId="29B2FD7F" w14:textId="77777777" w:rsidR="00251985" w:rsidRDefault="00251985" w:rsidP="002E19B2">
      <w:pPr>
        <w:autoSpaceDE w:val="0"/>
        <w:autoSpaceDN w:val="0"/>
        <w:adjustRightInd w:val="0"/>
      </w:pPr>
      <w:r w:rsidRPr="000E2EA3">
        <w:t xml:space="preserve">Some </w:t>
      </w:r>
      <w:r>
        <w:t>patients</w:t>
      </w:r>
      <w:r w:rsidRPr="000E2EA3">
        <w:t xml:space="preserve"> are apprehensive about </w:t>
      </w:r>
      <w:r>
        <w:t>having to undergo certain cancer screening tests</w:t>
      </w:r>
      <w:r w:rsidRPr="000E2EA3">
        <w:t xml:space="preserve">. They may </w:t>
      </w:r>
      <w:r>
        <w:t xml:space="preserve">have experienced trauma in the past, be </w:t>
      </w:r>
      <w:r w:rsidRPr="000E2EA3">
        <w:t>embarrassed about the </w:t>
      </w:r>
      <w:r w:rsidRPr="009073DE">
        <w:t xml:space="preserve">nature of the </w:t>
      </w:r>
      <w:r w:rsidRPr="008B0F37">
        <w:t>procedure</w:t>
      </w:r>
      <w:r w:rsidRPr="000E2EA3">
        <w:t xml:space="preserve"> or feel anxious about pain or discomfort. The following statements </w:t>
      </w:r>
      <w:r>
        <w:t xml:space="preserve">and recommendations </w:t>
      </w:r>
      <w:r w:rsidRPr="000E2EA3">
        <w:t xml:space="preserve">from you may help </w:t>
      </w:r>
      <w:r>
        <w:t>patients</w:t>
      </w:r>
      <w:r w:rsidRPr="000E2EA3">
        <w:t xml:space="preserve"> prepare for their appointment, and may reduce their level of concern:</w:t>
      </w:r>
    </w:p>
    <w:p w14:paraId="52B3BC5D" w14:textId="77777777" w:rsidR="00251985" w:rsidRDefault="00251985" w:rsidP="002E19B2">
      <w:pPr>
        <w:pStyle w:val="ListT1"/>
      </w:pPr>
      <w:r>
        <w:t>Explain what the screening involves and why it is important.</w:t>
      </w:r>
    </w:p>
    <w:p w14:paraId="544E23B6" w14:textId="77777777" w:rsidR="00251985" w:rsidRPr="000E2EA3" w:rsidRDefault="00251985" w:rsidP="002E19B2">
      <w:pPr>
        <w:pStyle w:val="ListT1"/>
      </w:pPr>
      <w:r>
        <w:t>Let them know they can bring a support person to their screening.</w:t>
      </w:r>
    </w:p>
    <w:p w14:paraId="54BCD47C" w14:textId="77777777" w:rsidR="00251985" w:rsidRDefault="00251985" w:rsidP="002E19B2">
      <w:pPr>
        <w:pStyle w:val="ListT1"/>
      </w:pPr>
      <w:r>
        <w:t>Provide gentle, repeated invitations rather than one-off recommendations.</w:t>
      </w:r>
    </w:p>
    <w:p w14:paraId="6B306AF1" w14:textId="77777777" w:rsidR="00251985" w:rsidRDefault="00251985" w:rsidP="002E19B2">
      <w:pPr>
        <w:pStyle w:val="ListT1"/>
      </w:pPr>
      <w:r>
        <w:t>Use trust, repetition and choice</w:t>
      </w:r>
    </w:p>
    <w:p w14:paraId="3B838DD9" w14:textId="77777777" w:rsidR="00251985" w:rsidRDefault="00251985" w:rsidP="002E19B2">
      <w:pPr>
        <w:pStyle w:val="ListT1"/>
      </w:pPr>
      <w:r w:rsidRPr="000E2EA3">
        <w:t xml:space="preserve">“The appointment will take </w:t>
      </w:r>
      <w:r>
        <w:t>X</w:t>
      </w:r>
      <w:r w:rsidRPr="000E2EA3">
        <w:t xml:space="preserve"> minutes.”</w:t>
      </w:r>
    </w:p>
    <w:p w14:paraId="40E57FB2" w14:textId="77777777" w:rsidR="00251985" w:rsidRDefault="00251985" w:rsidP="002E19B2">
      <w:pPr>
        <w:pStyle w:val="ListT2"/>
      </w:pPr>
      <w:r w:rsidRPr="000E2EA3">
        <w:t>“</w:t>
      </w:r>
      <w:r>
        <w:t>For mammograms, y</w:t>
      </w:r>
      <w:r w:rsidRPr="000E2EA3">
        <w:t>ou can talk to your radiographer about any discomfort or sensitivity. You can also ask them to stop the procedure at any time.”</w:t>
      </w:r>
      <w:r>
        <w:rPr>
          <w:rStyle w:val="FootnoteReference"/>
        </w:rPr>
        <w:footnoteReference w:id="16"/>
      </w:r>
    </w:p>
    <w:p w14:paraId="3F609C8A" w14:textId="77777777" w:rsidR="00251985" w:rsidRPr="00787E91" w:rsidRDefault="00251985" w:rsidP="002E19B2">
      <w:pPr>
        <w:pStyle w:val="ListT2"/>
      </w:pPr>
      <w:r>
        <w:lastRenderedPageBreak/>
        <w:t>“Self-collection is an option for cervical screening if this would make you feel more comfortable”</w:t>
      </w:r>
      <w:r>
        <w:rPr>
          <w:rStyle w:val="FootnoteReference"/>
        </w:rPr>
        <w:footnoteReference w:id="17"/>
      </w:r>
    </w:p>
    <w:p w14:paraId="0C5B9A85" w14:textId="77777777" w:rsidR="003E00BF" w:rsidRPr="00787E91" w:rsidRDefault="003E00BF" w:rsidP="002E19B2">
      <w:pPr>
        <w:autoSpaceDE w:val="0"/>
        <w:autoSpaceDN w:val="0"/>
        <w:adjustRightInd w:val="0"/>
        <w:ind w:left="1440"/>
      </w:pPr>
    </w:p>
    <w:p w14:paraId="786241E8" w14:textId="77777777" w:rsidR="00251985" w:rsidRPr="009073DE" w:rsidRDefault="00251985" w:rsidP="002E19B2">
      <w:pPr>
        <w:autoSpaceDE w:val="0"/>
        <w:autoSpaceDN w:val="0"/>
        <w:adjustRightInd w:val="0"/>
      </w:pPr>
      <w:r w:rsidRPr="009073DE">
        <w:t>When supporting cancer screening for patients with a mental health concern—particularly those living with severe mental illness—developing an understanding of trauma</w:t>
      </w:r>
      <w:r w:rsidRPr="009073DE">
        <w:noBreakHyphen/>
        <w:t>informed care can help address barriers related to stigma, fear, and avoidance. There are a range of accessible training opportunities and resources available for GPs and practice staff.</w:t>
      </w:r>
    </w:p>
    <w:p w14:paraId="5B161320" w14:textId="77777777" w:rsidR="003E00BF" w:rsidRPr="009073DE" w:rsidRDefault="003E00BF" w:rsidP="002E19B2">
      <w:pPr>
        <w:autoSpaceDE w:val="0"/>
        <w:autoSpaceDN w:val="0"/>
        <w:adjustRightInd w:val="0"/>
      </w:pPr>
    </w:p>
    <w:p w14:paraId="6C875112" w14:textId="77777777" w:rsidR="00251985" w:rsidRDefault="00251985" w:rsidP="002E19B2">
      <w:pPr>
        <w:autoSpaceDE w:val="0"/>
        <w:autoSpaceDN w:val="0"/>
        <w:adjustRightInd w:val="0"/>
      </w:pPr>
      <w:r>
        <w:t xml:space="preserve">For example, NSW Health provides a concise and practical overview of </w:t>
      </w:r>
      <w:hyperlink r:id="rId39" w:history="1">
        <w:r w:rsidRPr="00646DCF">
          <w:rPr>
            <w:rStyle w:val="Hyperlink"/>
          </w:rPr>
          <w:t>What is trauma-informed care?</w:t>
        </w:r>
      </w:hyperlink>
      <w:r>
        <w:t xml:space="preserve">, and the Agency for Clinical Innovation </w:t>
      </w:r>
      <w:r w:rsidRPr="00303F5D">
        <w:t>hosts a suite of approachable, evidence</w:t>
      </w:r>
      <w:r w:rsidRPr="00303F5D">
        <w:noBreakHyphen/>
        <w:t>based trauma</w:t>
      </w:r>
      <w:r w:rsidRPr="00303F5D">
        <w:noBreakHyphen/>
        <w:t>informed care resources</w:t>
      </w:r>
      <w:r>
        <w:t xml:space="preserve">: </w:t>
      </w:r>
      <w:hyperlink r:id="rId40" w:history="1">
        <w:r w:rsidRPr="009261CF">
          <w:rPr>
            <w:rStyle w:val="Hyperlink"/>
          </w:rPr>
          <w:t>Trauma-informed care resources | Agency for Clinical Innovation</w:t>
        </w:r>
      </w:hyperlink>
      <w:r>
        <w:t xml:space="preserve">. In addition, the General Practice Mental Health Standards Collaboration (GPMHSC) have a </w:t>
      </w:r>
      <w:hyperlink r:id="rId41" w:history="1">
        <w:r>
          <w:rPr>
            <w:rStyle w:val="Hyperlink"/>
          </w:rPr>
          <w:t>Trauma-informed care resource hub</w:t>
        </w:r>
      </w:hyperlink>
      <w:r>
        <w:t xml:space="preserve"> with resources and short videos specifically for GPs. </w:t>
      </w:r>
    </w:p>
    <w:p w14:paraId="53D75DEC" w14:textId="77777777" w:rsidR="003E00BF" w:rsidRDefault="003E00BF" w:rsidP="002E19B2">
      <w:pPr>
        <w:autoSpaceDE w:val="0"/>
        <w:autoSpaceDN w:val="0"/>
        <w:adjustRightInd w:val="0"/>
      </w:pPr>
    </w:p>
    <w:p w14:paraId="1E3E200B" w14:textId="77777777" w:rsidR="00251985" w:rsidRPr="00E90559" w:rsidRDefault="00251985" w:rsidP="002E19B2">
      <w:pPr>
        <w:autoSpaceDE w:val="0"/>
        <w:autoSpaceDN w:val="0"/>
        <w:adjustRightInd w:val="0"/>
      </w:pPr>
      <w:r>
        <w:t xml:space="preserve">People living with severe mental health concerns are likely to experience difficulties in their day-to-day functioning. This can impact many areas of life, including their ability and likelihood to proactively seek out health treatments. </w:t>
      </w:r>
      <w:r>
        <w:rPr>
          <w:rStyle w:val="FootnoteReference"/>
        </w:rPr>
        <w:footnoteReference w:id="18"/>
      </w:r>
      <w:r>
        <w:t xml:space="preserve"> When looking at your patient data, you may want to consider looking at those with specific diagnoses, including psychotic disorders, bipolar disorder, and major depression.</w:t>
      </w:r>
    </w:p>
    <w:p w14:paraId="1CC70555" w14:textId="77777777" w:rsidR="00251985" w:rsidRDefault="00251985" w:rsidP="00A22891"/>
    <w:p w14:paraId="033E5025" w14:textId="7D8B5DD9" w:rsidR="00251985" w:rsidRDefault="00251985" w:rsidP="00251985">
      <w:pPr>
        <w:pStyle w:val="H1"/>
      </w:pPr>
      <w:bookmarkStart w:id="23" w:name="_Toc229656454"/>
      <w:bookmarkStart w:id="24" w:name="_Toc236229513"/>
      <w:r>
        <w:t>Guidance on cancer screening</w:t>
      </w:r>
      <w:bookmarkEnd w:id="23"/>
      <w:bookmarkEnd w:id="24"/>
    </w:p>
    <w:p w14:paraId="06535DE6" w14:textId="77777777" w:rsidR="003E00BF" w:rsidRDefault="003E00BF" w:rsidP="002E19B2">
      <w:pPr>
        <w:pStyle w:val="H1"/>
      </w:pPr>
    </w:p>
    <w:p w14:paraId="36205409" w14:textId="77777777" w:rsidR="00251985" w:rsidRPr="0026386A" w:rsidRDefault="00251985" w:rsidP="00251985">
      <w:pPr>
        <w:pStyle w:val="H2"/>
      </w:pPr>
      <w:bookmarkStart w:id="25" w:name="_Toc229656455"/>
      <w:bookmarkStart w:id="26" w:name="_Toc236229514"/>
      <w:r w:rsidRPr="0026386A">
        <w:t>Encouraging patients to be aware of their body</w:t>
      </w:r>
      <w:bookmarkEnd w:id="25"/>
      <w:bookmarkEnd w:id="26"/>
      <w:r w:rsidRPr="0026386A">
        <w:t xml:space="preserve"> </w:t>
      </w:r>
    </w:p>
    <w:p w14:paraId="48E34EEA" w14:textId="77777777" w:rsidR="002E19B2" w:rsidRPr="0026386A" w:rsidRDefault="002E19B2" w:rsidP="00AA404F">
      <w:pPr>
        <w:pStyle w:val="H2"/>
      </w:pPr>
    </w:p>
    <w:p w14:paraId="1144A7C0" w14:textId="77777777" w:rsidR="00251985" w:rsidRDefault="00251985" w:rsidP="002E19B2">
      <w:pPr>
        <w:autoSpaceDE w:val="0"/>
        <w:autoSpaceDN w:val="0"/>
        <w:adjustRightInd w:val="0"/>
      </w:pPr>
      <w:r>
        <w:t xml:space="preserve">Treatment can be more effective when cancer is found early. If patients are not eligible for the cancer screening programs or are in between screening, encourage them to look for signs such as: </w:t>
      </w:r>
    </w:p>
    <w:p w14:paraId="11E4395C" w14:textId="77777777" w:rsidR="00251985" w:rsidRDefault="00251985" w:rsidP="002E19B2">
      <w:pPr>
        <w:pStyle w:val="ListT1"/>
      </w:pPr>
      <w:r>
        <w:t xml:space="preserve">lumpiness or a thickened area in their breasts, any changes in the shape or colour of their breasts, unusual </w:t>
      </w:r>
    </w:p>
    <w:p w14:paraId="7B793245" w14:textId="77777777" w:rsidR="00251985" w:rsidRDefault="00251985" w:rsidP="002E19B2">
      <w:pPr>
        <w:pStyle w:val="ListT1"/>
      </w:pPr>
      <w:r>
        <w:t xml:space="preserve">nipple discharge, a nipple that turns inwards (if it hasn't always been that way) or any unusual pain </w:t>
      </w:r>
    </w:p>
    <w:p w14:paraId="738A7594" w14:textId="77777777" w:rsidR="00251985" w:rsidRDefault="00251985" w:rsidP="002E19B2">
      <w:pPr>
        <w:pStyle w:val="ListT1"/>
      </w:pPr>
      <w:r>
        <w:t xml:space="preserve">a lump in the neck, armpit or anywhere else in the body </w:t>
      </w:r>
    </w:p>
    <w:p w14:paraId="21CD99FD" w14:textId="77777777" w:rsidR="00251985" w:rsidRDefault="00251985" w:rsidP="002E19B2">
      <w:pPr>
        <w:pStyle w:val="ListT1"/>
      </w:pPr>
      <w:r>
        <w:t xml:space="preserve">changes in toilet habits that last more than two weeks, blood in a bowel motion </w:t>
      </w:r>
    </w:p>
    <w:p w14:paraId="6799560D" w14:textId="77777777" w:rsidR="00251985" w:rsidRDefault="00251985" w:rsidP="002E19B2">
      <w:pPr>
        <w:pStyle w:val="ListT1"/>
      </w:pPr>
      <w:r>
        <w:t xml:space="preserve">unusual vaginal discharge or bleeding especially after menopause </w:t>
      </w:r>
    </w:p>
    <w:p w14:paraId="00871415" w14:textId="77777777" w:rsidR="00251985" w:rsidRDefault="00251985" w:rsidP="002E19B2">
      <w:pPr>
        <w:pStyle w:val="ListT1"/>
      </w:pPr>
      <w:r>
        <w:t>unexplained weight loss.</w:t>
      </w:r>
      <w:r>
        <w:rPr>
          <w:rStyle w:val="FootnoteReference"/>
        </w:rPr>
        <w:footnoteReference w:id="19"/>
      </w:r>
    </w:p>
    <w:p w14:paraId="232DBEB7" w14:textId="77777777" w:rsidR="00251985" w:rsidRPr="0026386A" w:rsidRDefault="00251985" w:rsidP="002E19B2">
      <w:pPr>
        <w:autoSpaceDE w:val="0"/>
        <w:autoSpaceDN w:val="0"/>
        <w:adjustRightInd w:val="0"/>
      </w:pPr>
    </w:p>
    <w:p w14:paraId="591A178F" w14:textId="77777777" w:rsidR="00251985" w:rsidRPr="001E4F99" w:rsidRDefault="00251985" w:rsidP="00251985">
      <w:pPr>
        <w:pStyle w:val="H2"/>
      </w:pPr>
      <w:bookmarkStart w:id="27" w:name="_Toc229656456"/>
      <w:bookmarkStart w:id="28" w:name="_Toc236229515"/>
      <w:r w:rsidRPr="001E4F99">
        <w:t>Australian cancer screening programs</w:t>
      </w:r>
      <w:bookmarkEnd w:id="27"/>
      <w:bookmarkEnd w:id="28"/>
      <w:r w:rsidRPr="001E4F99">
        <w:t xml:space="preserve"> </w:t>
      </w:r>
    </w:p>
    <w:p w14:paraId="545E8813" w14:textId="77777777" w:rsidR="002E19B2" w:rsidRPr="001E4F99" w:rsidRDefault="002E19B2" w:rsidP="00AA404F">
      <w:pPr>
        <w:pStyle w:val="H2"/>
      </w:pPr>
    </w:p>
    <w:p w14:paraId="5906B00D" w14:textId="77777777" w:rsidR="00251985" w:rsidRDefault="00251985" w:rsidP="002E19B2">
      <w:pPr>
        <w:autoSpaceDE w:val="0"/>
        <w:autoSpaceDN w:val="0"/>
        <w:adjustRightInd w:val="0"/>
      </w:pPr>
      <w:r>
        <w:t>Cancer screening programs aim to reduce cancer causing illnesses and deaths through a public health approach of early detection of cancer and precancerous abnormalities and follow-up treatment. Australia has</w:t>
      </w:r>
      <w:r w:rsidDel="006F53F8">
        <w:t xml:space="preserve"> </w:t>
      </w:r>
      <w:r>
        <w:t xml:space="preserve">four cancer screening programs:  </w:t>
      </w:r>
    </w:p>
    <w:p w14:paraId="709CC5A0" w14:textId="77777777" w:rsidR="00251985" w:rsidRPr="002D204C" w:rsidRDefault="00251985" w:rsidP="002E19B2">
      <w:pPr>
        <w:pStyle w:val="ListT1"/>
      </w:pPr>
      <w:hyperlink r:id="rId42" w:history="1">
        <w:r>
          <w:rPr>
            <w:rStyle w:val="Hyperlink"/>
          </w:rPr>
          <w:t>National Cervical Screening Program</w:t>
        </w:r>
      </w:hyperlink>
      <w:r w:rsidRPr="007A7155">
        <w:t xml:space="preserve"> </w:t>
      </w:r>
      <w:r w:rsidRPr="002D204C">
        <w:t xml:space="preserve">(NCSP) </w:t>
      </w:r>
    </w:p>
    <w:p w14:paraId="49568256" w14:textId="77777777" w:rsidR="00251985" w:rsidRPr="002D204C" w:rsidRDefault="00251985" w:rsidP="002E19B2">
      <w:pPr>
        <w:pStyle w:val="ListT1"/>
      </w:pPr>
      <w:hyperlink r:id="rId43" w:history="1">
        <w:proofErr w:type="spellStart"/>
        <w:r>
          <w:rPr>
            <w:rStyle w:val="Hyperlink"/>
          </w:rPr>
          <w:t>BreastScreen</w:t>
        </w:r>
        <w:proofErr w:type="spellEnd"/>
        <w:r>
          <w:rPr>
            <w:rStyle w:val="Hyperlink"/>
          </w:rPr>
          <w:t xml:space="preserve"> Australia Program</w:t>
        </w:r>
      </w:hyperlink>
      <w:r>
        <w:t xml:space="preserve"> </w:t>
      </w:r>
    </w:p>
    <w:p w14:paraId="16D2F6C9" w14:textId="77777777" w:rsidR="00251985" w:rsidRPr="001E4F99" w:rsidRDefault="00251985" w:rsidP="002E19B2">
      <w:pPr>
        <w:pStyle w:val="ListT1"/>
      </w:pPr>
      <w:hyperlink r:id="rId44" w:history="1">
        <w:r>
          <w:rPr>
            <w:rStyle w:val="Hyperlink"/>
          </w:rPr>
          <w:t>National Bowel Cancer Screening Program</w:t>
        </w:r>
      </w:hyperlink>
      <w:r w:rsidRPr="002D204C">
        <w:t xml:space="preserve"> (NBCSP)</w:t>
      </w:r>
    </w:p>
    <w:p w14:paraId="365232D2" w14:textId="77777777" w:rsidR="00251985" w:rsidRDefault="00251985" w:rsidP="002E19B2">
      <w:pPr>
        <w:pStyle w:val="ListT1"/>
      </w:pPr>
      <w:hyperlink r:id="rId45" w:history="1">
        <w:r>
          <w:rPr>
            <w:rStyle w:val="Hyperlink"/>
          </w:rPr>
          <w:t>National Lung Cancer Screening Program</w:t>
        </w:r>
      </w:hyperlink>
      <w:r>
        <w:t xml:space="preserve"> (NLCSP) </w:t>
      </w:r>
    </w:p>
    <w:p w14:paraId="3CF4580D" w14:textId="77777777" w:rsidR="003E00BF" w:rsidRDefault="003E00BF" w:rsidP="002E19B2">
      <w:pPr>
        <w:pStyle w:val="ListParagraph"/>
        <w:autoSpaceDE w:val="0"/>
        <w:autoSpaceDN w:val="0"/>
        <w:adjustRightInd w:val="0"/>
      </w:pPr>
    </w:p>
    <w:p w14:paraId="24C1B47F" w14:textId="091764DD" w:rsidR="00251985" w:rsidRDefault="00251985" w:rsidP="002E19B2">
      <w:pPr>
        <w:autoSpaceDE w:val="0"/>
        <w:autoSpaceDN w:val="0"/>
        <w:adjustRightInd w:val="0"/>
      </w:pPr>
      <w:r>
        <w:t xml:space="preserve">This toolkit and its activities focus on cervical, breast and bowel cancer screening. </w:t>
      </w:r>
    </w:p>
    <w:p w14:paraId="49D314DC" w14:textId="77777777" w:rsidR="002E19B2" w:rsidRDefault="002E19B2" w:rsidP="002E19B2">
      <w:pPr>
        <w:autoSpaceDE w:val="0"/>
        <w:autoSpaceDN w:val="0"/>
        <w:adjustRightInd w:val="0"/>
      </w:pPr>
    </w:p>
    <w:p w14:paraId="6A6CFDB3" w14:textId="77777777" w:rsidR="00251985" w:rsidRPr="002D204C" w:rsidRDefault="00251985" w:rsidP="002E19B2">
      <w:pPr>
        <w:autoSpaceDE w:val="0"/>
        <w:autoSpaceDN w:val="0"/>
        <w:adjustRightInd w:val="0"/>
      </w:pPr>
    </w:p>
    <w:p w14:paraId="2E723633" w14:textId="651D0124" w:rsidR="00251985" w:rsidRPr="00E95417" w:rsidRDefault="00251985" w:rsidP="00251985">
      <w:pPr>
        <w:pStyle w:val="H2"/>
      </w:pPr>
      <w:bookmarkStart w:id="29" w:name="_Toc229656457"/>
      <w:bookmarkStart w:id="30" w:name="_Toc236229516"/>
      <w:r w:rsidRPr="00E95417">
        <w:lastRenderedPageBreak/>
        <w:t>Frequency of conducting cervical screening</w:t>
      </w:r>
      <w:bookmarkEnd w:id="29"/>
      <w:bookmarkEnd w:id="30"/>
    </w:p>
    <w:p w14:paraId="55261917" w14:textId="77777777" w:rsidR="002E19B2" w:rsidRPr="00E95417" w:rsidRDefault="002E19B2" w:rsidP="00AA404F">
      <w:pPr>
        <w:pStyle w:val="H2"/>
      </w:pPr>
    </w:p>
    <w:p w14:paraId="6E961C5D" w14:textId="77777777" w:rsidR="00251985" w:rsidRDefault="00251985" w:rsidP="002E19B2">
      <w:pPr>
        <w:autoSpaceDE w:val="0"/>
        <w:autoSpaceDN w:val="0"/>
        <w:adjustRightInd w:val="0"/>
      </w:pPr>
      <w:r w:rsidRPr="00403082">
        <w:t xml:space="preserve">If </w:t>
      </w:r>
      <w:r>
        <w:t>patients</w:t>
      </w:r>
      <w:r w:rsidRPr="00403082">
        <w:t xml:space="preserve"> are aged 25 to 74, have a cervix and have ever been sexually active, it is recommended that </w:t>
      </w:r>
      <w:r>
        <w:t>they</w:t>
      </w:r>
      <w:r w:rsidRPr="00403082">
        <w:t xml:space="preserve"> have a Cervical Screening Test every five years—even if </w:t>
      </w:r>
      <w:r>
        <w:t>they</w:t>
      </w:r>
      <w:r w:rsidRPr="00403082">
        <w:t xml:space="preserve"> have had the HPV vaccination.</w:t>
      </w:r>
      <w:r>
        <w:rPr>
          <w:rStyle w:val="FootnoteReference"/>
        </w:rPr>
        <w:footnoteReference w:id="20"/>
      </w:r>
    </w:p>
    <w:p w14:paraId="0CA67FCD" w14:textId="77777777" w:rsidR="003E00BF" w:rsidRDefault="003E00BF" w:rsidP="002E19B2">
      <w:pPr>
        <w:autoSpaceDE w:val="0"/>
        <w:autoSpaceDN w:val="0"/>
        <w:adjustRightInd w:val="0"/>
      </w:pPr>
    </w:p>
    <w:p w14:paraId="0FCB13D3" w14:textId="77777777" w:rsidR="00251985" w:rsidRDefault="00251985" w:rsidP="002E19B2">
      <w:pPr>
        <w:autoSpaceDE w:val="0"/>
        <w:autoSpaceDN w:val="0"/>
        <w:adjustRightInd w:val="0"/>
      </w:pPr>
      <w:r>
        <w:t xml:space="preserve">On 1 December 2017, the NCSP changed from two yearly cervical cytology testing to five yearly HPV testing for women aged 25–74 years. An HPV test every five years is more effective, just as safe, and is expected to result in a significant reduction (24%-36%) in incidence and mortality from cervical cancer in Australian women, compared with the program it replaces, which is based on two yearly pap smears.  </w:t>
      </w:r>
    </w:p>
    <w:p w14:paraId="503782EA" w14:textId="77777777" w:rsidR="00251985" w:rsidRDefault="00251985" w:rsidP="002E19B2">
      <w:pPr>
        <w:autoSpaceDE w:val="0"/>
        <w:autoSpaceDN w:val="0"/>
        <w:adjustRightInd w:val="0"/>
      </w:pPr>
    </w:p>
    <w:p w14:paraId="7CC438D3" w14:textId="77777777" w:rsidR="00251985" w:rsidRPr="00E95417" w:rsidRDefault="00251985" w:rsidP="00251985">
      <w:pPr>
        <w:pStyle w:val="H2"/>
      </w:pPr>
      <w:bookmarkStart w:id="31" w:name="_Toc229656458"/>
      <w:bookmarkStart w:id="32" w:name="_Toc236229517"/>
      <w:r w:rsidRPr="00E95417">
        <w:t>Frequency of conducting mammogram</w:t>
      </w:r>
      <w:bookmarkEnd w:id="31"/>
      <w:bookmarkEnd w:id="32"/>
    </w:p>
    <w:p w14:paraId="7E6FC3C8" w14:textId="77777777" w:rsidR="002E19B2" w:rsidRPr="00E95417" w:rsidRDefault="002E19B2" w:rsidP="00AA404F">
      <w:pPr>
        <w:pStyle w:val="H2"/>
      </w:pPr>
    </w:p>
    <w:p w14:paraId="0EC4F92E" w14:textId="77777777" w:rsidR="00251985" w:rsidRDefault="00251985" w:rsidP="002E19B2">
      <w:pPr>
        <w:autoSpaceDE w:val="0"/>
        <w:autoSpaceDN w:val="0"/>
        <w:adjustRightInd w:val="0"/>
      </w:pPr>
      <w:proofErr w:type="spellStart"/>
      <w:r>
        <w:t>BreastScreen</w:t>
      </w:r>
      <w:proofErr w:type="spellEnd"/>
      <w:r>
        <w:t xml:space="preserve"> Australia targets women aged 50 to 74 years, as 75 per cent of all breast cancers occur in women over the age of 50 years. </w:t>
      </w:r>
    </w:p>
    <w:p w14:paraId="35981D5F" w14:textId="77777777" w:rsidR="00251985" w:rsidRDefault="00251985" w:rsidP="002E19B2">
      <w:pPr>
        <w:pStyle w:val="ListT1"/>
      </w:pPr>
      <w:r>
        <w:t xml:space="preserve">Screening mammograms are often less reliable for women under 40 years of age. The density of breast tissue in younger women often makes it difficult to detect cancers on mammograms. </w:t>
      </w:r>
    </w:p>
    <w:p w14:paraId="27ABA02D" w14:textId="77777777" w:rsidR="00251985" w:rsidRDefault="00251985" w:rsidP="002E19B2">
      <w:pPr>
        <w:pStyle w:val="ListT1"/>
      </w:pPr>
      <w:r>
        <w:t xml:space="preserve">All women aged 40 to 49 years who have no breast symptoms also have free access to the </w:t>
      </w:r>
      <w:proofErr w:type="spellStart"/>
      <w:r>
        <w:t>BreastScreen</w:t>
      </w:r>
      <w:proofErr w:type="spellEnd"/>
      <w:r>
        <w:t xml:space="preserve"> Australia program should they choose to a have a screening mammogram. </w:t>
      </w:r>
    </w:p>
    <w:p w14:paraId="7E2CAFF1" w14:textId="77777777" w:rsidR="00251985" w:rsidRDefault="00251985" w:rsidP="002E19B2">
      <w:pPr>
        <w:pStyle w:val="ListT1"/>
      </w:pPr>
      <w:r>
        <w:t xml:space="preserve">All women aged 50 to 74 years are encouraged to have a free mammogram every two years through </w:t>
      </w:r>
      <w:proofErr w:type="spellStart"/>
      <w:r>
        <w:t>BreastScreen</w:t>
      </w:r>
      <w:proofErr w:type="spellEnd"/>
      <w:r>
        <w:t xml:space="preserve"> Australia. </w:t>
      </w:r>
    </w:p>
    <w:p w14:paraId="1366A957" w14:textId="77777777" w:rsidR="00251985" w:rsidRDefault="00251985" w:rsidP="002E19B2">
      <w:pPr>
        <w:pStyle w:val="ListT1"/>
      </w:pPr>
      <w:r>
        <w:t xml:space="preserve">Women aged 75 and over who have no breast symptoms also have free access to the </w:t>
      </w:r>
      <w:proofErr w:type="spellStart"/>
      <w:r>
        <w:t>BreastScreen</w:t>
      </w:r>
      <w:proofErr w:type="spellEnd"/>
      <w:r>
        <w:t xml:space="preserve"> Australia program. They should discuss whether to have a mammogram with their doctor. </w:t>
      </w:r>
    </w:p>
    <w:p w14:paraId="0F308FDE" w14:textId="77777777" w:rsidR="00251985" w:rsidRDefault="00251985" w:rsidP="002E19B2">
      <w:pPr>
        <w:autoSpaceDE w:val="0"/>
        <w:autoSpaceDN w:val="0"/>
        <w:adjustRightInd w:val="0"/>
      </w:pPr>
    </w:p>
    <w:p w14:paraId="647B1A96" w14:textId="77777777" w:rsidR="00251985" w:rsidRPr="0026386A" w:rsidRDefault="00251985" w:rsidP="00251985">
      <w:pPr>
        <w:pStyle w:val="H2"/>
      </w:pPr>
      <w:bookmarkStart w:id="33" w:name="_Toc229656459"/>
      <w:bookmarkStart w:id="34" w:name="_Toc236229518"/>
      <w:r w:rsidRPr="0026386A">
        <w:t>Frequency of conducting bowel screening</w:t>
      </w:r>
      <w:bookmarkEnd w:id="33"/>
      <w:bookmarkEnd w:id="34"/>
      <w:r w:rsidRPr="0026386A">
        <w:t xml:space="preserve">  </w:t>
      </w:r>
    </w:p>
    <w:p w14:paraId="1D431FD9" w14:textId="77777777" w:rsidR="002E19B2" w:rsidRPr="0026386A" w:rsidRDefault="002E19B2" w:rsidP="00AA404F">
      <w:pPr>
        <w:pStyle w:val="H2"/>
      </w:pPr>
    </w:p>
    <w:p w14:paraId="61B7DE3B" w14:textId="77777777" w:rsidR="00251985" w:rsidRDefault="00251985" w:rsidP="002E19B2">
      <w:pPr>
        <w:autoSpaceDE w:val="0"/>
        <w:autoSpaceDN w:val="0"/>
        <w:adjustRightInd w:val="0"/>
      </w:pPr>
      <w:r>
        <w:t xml:space="preserve">It is recommended that patients complete FOBT testing every 2 years from 45-74. People aged 50-74 years are sent a free home test kit (an FOBT) by mail to complete at home and send back to a laboratory for analysis. Test results are sent directly to the participant and their nominated doctor.  Australians aged 45-49 can also opt in by requesting a free test kit. </w:t>
      </w:r>
      <w:r>
        <w:rPr>
          <w:rStyle w:val="FootnoteReference"/>
        </w:rPr>
        <w:footnoteReference w:id="21"/>
      </w:r>
    </w:p>
    <w:p w14:paraId="2ADDB14A" w14:textId="77777777" w:rsidR="00251985" w:rsidRDefault="00251985" w:rsidP="002E19B2">
      <w:pPr>
        <w:autoSpaceDE w:val="0"/>
        <w:autoSpaceDN w:val="0"/>
        <w:adjustRightInd w:val="0"/>
      </w:pPr>
    </w:p>
    <w:p w14:paraId="65D5734B" w14:textId="77777777" w:rsidR="00251985" w:rsidRPr="0026386A" w:rsidRDefault="00251985" w:rsidP="00251985">
      <w:pPr>
        <w:pStyle w:val="H2"/>
      </w:pPr>
      <w:bookmarkStart w:id="35" w:name="_Toc229656460"/>
      <w:bookmarkStart w:id="36" w:name="_Toc236229519"/>
      <w:r w:rsidRPr="0026386A">
        <w:t>Utilising the National Cancer Screening Register (NCSR) directly from your clinical software</w:t>
      </w:r>
      <w:bookmarkEnd w:id="35"/>
      <w:bookmarkEnd w:id="36"/>
    </w:p>
    <w:p w14:paraId="5BA85DA2" w14:textId="77777777" w:rsidR="002E19B2" w:rsidRPr="0026386A" w:rsidRDefault="002E19B2" w:rsidP="00AA404F">
      <w:pPr>
        <w:pStyle w:val="H2"/>
      </w:pPr>
    </w:p>
    <w:p w14:paraId="48B4F9BC" w14:textId="77777777" w:rsidR="00251985" w:rsidRDefault="00251985" w:rsidP="00251985">
      <w:r w:rsidRPr="0036688D">
        <w:t xml:space="preserve">The </w:t>
      </w:r>
      <w:r>
        <w:t>NCSR</w:t>
      </w:r>
      <w:r w:rsidRPr="0036688D">
        <w:t xml:space="preserve"> integrates seamlessly with primary care and specialist patient management software, allowing healthcare providers to access and report screening information directly from within a patient record. </w:t>
      </w:r>
    </w:p>
    <w:p w14:paraId="1042ED1D" w14:textId="77777777" w:rsidR="003E00BF" w:rsidRDefault="003E00BF" w:rsidP="002E19B2"/>
    <w:p w14:paraId="61DD73F1" w14:textId="77777777" w:rsidR="00251985" w:rsidRPr="00C11FF4" w:rsidRDefault="00251985" w:rsidP="00251985">
      <w:r w:rsidRPr="00C11FF4">
        <w:t>Integration of the NCSR with practice software allows healthcare provides to have access to screening information for people participating in cervical, bowel and lung cancer screening.</w:t>
      </w:r>
    </w:p>
    <w:p w14:paraId="776682F3" w14:textId="77777777" w:rsidR="003E00BF" w:rsidRPr="00C11FF4" w:rsidRDefault="003E00BF" w:rsidP="002E19B2"/>
    <w:p w14:paraId="07B5CBCE" w14:textId="77777777" w:rsidR="00251985" w:rsidRPr="006F7CCF" w:rsidRDefault="00251985" w:rsidP="00251985">
      <w:r w:rsidRPr="000B3BD4">
        <w:t xml:space="preserve">If not already done so, you can </w:t>
      </w:r>
      <w:r w:rsidRPr="006F7CCF">
        <w:t>learn</w:t>
      </w:r>
      <w:r w:rsidRPr="000B3BD4">
        <w:t xml:space="preserve"> how to </w:t>
      </w:r>
      <w:r w:rsidRPr="006F7CCF">
        <w:t>integrate via</w:t>
      </w:r>
      <w:r w:rsidRPr="000B3BD4">
        <w:t xml:space="preserve"> </w:t>
      </w:r>
      <w:r w:rsidRPr="006F7CCF">
        <w:t>Best Practice</w:t>
      </w:r>
      <w:r w:rsidRPr="000B3BD4">
        <w:t xml:space="preserve"> or Medical</w:t>
      </w:r>
      <w:r w:rsidRPr="006F7CCF">
        <w:t xml:space="preserve"> </w:t>
      </w:r>
      <w:r w:rsidRPr="000B3BD4">
        <w:t xml:space="preserve">Director </w:t>
      </w:r>
      <w:r w:rsidRPr="006F7CCF">
        <w:t>using</w:t>
      </w:r>
      <w:r w:rsidRPr="000B3BD4">
        <w:t xml:space="preserve"> these videos:</w:t>
      </w:r>
    </w:p>
    <w:p w14:paraId="64585CD9" w14:textId="77777777" w:rsidR="00251985" w:rsidRPr="00A040AB" w:rsidRDefault="00251985" w:rsidP="002E19B2">
      <w:pPr>
        <w:pStyle w:val="ListT1"/>
      </w:pPr>
      <w:hyperlink r:id="rId46" w:anchor="video" w:history="1">
        <w:r w:rsidRPr="001D210C">
          <w:rPr>
            <w:rStyle w:val="Hyperlink"/>
          </w:rPr>
          <w:t>https://ncsr.gov.au/integrations/bppremier#video</w:t>
        </w:r>
      </w:hyperlink>
      <w:r w:rsidRPr="00A040AB">
        <w:t xml:space="preserve"> </w:t>
      </w:r>
    </w:p>
    <w:p w14:paraId="2CEEE7D2" w14:textId="77777777" w:rsidR="00251985" w:rsidRPr="00A040AB" w:rsidRDefault="00251985" w:rsidP="002E19B2">
      <w:pPr>
        <w:pStyle w:val="ListT1"/>
      </w:pPr>
      <w:hyperlink r:id="rId47" w:anchor="video" w:history="1">
        <w:r w:rsidRPr="006F7CCF">
          <w:rPr>
            <w:rStyle w:val="Hyperlink"/>
          </w:rPr>
          <w:t>https://ncsr.gov.au/integrations/medicaldirector#video</w:t>
        </w:r>
      </w:hyperlink>
      <w:r>
        <w:t xml:space="preserve"> </w:t>
      </w:r>
    </w:p>
    <w:p w14:paraId="5D6DF081" w14:textId="77777777" w:rsidR="003E00BF" w:rsidRDefault="003E00BF" w:rsidP="002E19B2"/>
    <w:p w14:paraId="644027D9" w14:textId="2E00529C" w:rsidR="00251985" w:rsidRDefault="00251985" w:rsidP="00251985">
      <w:r w:rsidRPr="003672FC">
        <w:t xml:space="preserve">Integrating the National Cancer Screening Register (NCSR) into clinical software allows GPs and practice staff to view a patient’s bowel and cervical cancer screening status at the point of care. This </w:t>
      </w:r>
      <w:r w:rsidRPr="003672FC">
        <w:lastRenderedPageBreak/>
        <w:t>enables timely reminders and follow</w:t>
      </w:r>
      <w:r w:rsidRPr="003672FC">
        <w:noBreakHyphen/>
        <w:t>up for overdue patients, supports earlier detection of cancer or pre</w:t>
      </w:r>
      <w:r w:rsidRPr="003672FC">
        <w:noBreakHyphen/>
        <w:t xml:space="preserve">cancerous changes, and contributes to improved patient outcomes. Integration also streamlines workflows by allowing practices to access screening histories, check results, and update participant information within existing systems—saving time, reducing duplication, and strengthening recall and reminder processes. </w:t>
      </w:r>
    </w:p>
    <w:p w14:paraId="119451D2" w14:textId="77777777" w:rsidR="00916715" w:rsidRDefault="00916715" w:rsidP="00251985"/>
    <w:p w14:paraId="0C459164" w14:textId="597D3D3C" w:rsidR="00251985" w:rsidRPr="003672FC" w:rsidRDefault="00251985" w:rsidP="00251985">
      <w:r w:rsidRPr="003672FC">
        <w:t>As a single, national source of truth, the NCSR helps ensure screening information remains current and consistent, even when patients move between practices or jurisdictions, supporting continuity of care and reducing the risk of missed or unnecessary screening</w:t>
      </w:r>
      <w:r w:rsidR="00B57E68">
        <w:t>.</w:t>
      </w:r>
    </w:p>
    <w:p w14:paraId="7C1075DF" w14:textId="77777777" w:rsidR="00251985" w:rsidRDefault="00251985" w:rsidP="00A22891"/>
    <w:p w14:paraId="400643D8" w14:textId="77777777" w:rsidR="00251985" w:rsidRDefault="00251985" w:rsidP="00251985">
      <w:pPr>
        <w:pStyle w:val="H1"/>
      </w:pPr>
      <w:bookmarkStart w:id="37" w:name="_Toc229656461"/>
      <w:bookmarkStart w:id="38" w:name="_Toc236229520"/>
      <w:bookmarkStart w:id="39" w:name="_Toc37759594"/>
      <w:bookmarkStart w:id="40" w:name="_Toc89946139"/>
      <w:r>
        <w:t>Understanding your patient’s mental health profile</w:t>
      </w:r>
      <w:bookmarkEnd w:id="37"/>
      <w:bookmarkEnd w:id="38"/>
    </w:p>
    <w:p w14:paraId="36589AC8" w14:textId="77777777" w:rsidR="003E00BF" w:rsidRDefault="003E00BF" w:rsidP="002E19B2">
      <w:pPr>
        <w:pStyle w:val="H1"/>
      </w:pPr>
    </w:p>
    <w:p w14:paraId="4B658BDC" w14:textId="77777777" w:rsidR="00251985" w:rsidRPr="00745080" w:rsidRDefault="00251985" w:rsidP="00251985">
      <w:pPr>
        <w:pStyle w:val="H2"/>
      </w:pPr>
      <w:bookmarkStart w:id="41" w:name="_Toc229656462"/>
      <w:bookmarkStart w:id="42" w:name="_Toc236229521"/>
      <w:r w:rsidRPr="002307FC">
        <w:rPr>
          <w:bCs/>
          <w:u w:val="single"/>
        </w:rPr>
        <w:t>Activity:</w:t>
      </w:r>
      <w:r>
        <w:t xml:space="preserve"> Patient Data Collection - Understanding your patient population using your </w:t>
      </w:r>
      <w:r>
        <w:rPr>
          <w:lang w:val="en-US"/>
        </w:rPr>
        <w:t>quarterly Practice Progress Report provided by CESPHN</w:t>
      </w:r>
      <w:bookmarkEnd w:id="41"/>
      <w:bookmarkEnd w:id="42"/>
    </w:p>
    <w:p w14:paraId="11B36153" w14:textId="77777777" w:rsidR="00251985" w:rsidRDefault="00251985" w:rsidP="002E19B2">
      <w:pPr>
        <w:pStyle w:val="Normalitalic"/>
        <w:spacing w:before="0" w:after="0"/>
        <w:rPr>
          <w:rFonts w:asciiTheme="minorHAnsi" w:hAnsiTheme="minorHAnsi"/>
        </w:rPr>
      </w:pPr>
      <w:r w:rsidRPr="006F17AA">
        <w:rPr>
          <w:noProof/>
          <w:lang w:val="en-NZ" w:eastAsia="zh-CN"/>
        </w:rPr>
        <w:drawing>
          <wp:anchor distT="71755" distB="0" distL="71755" distR="107950" simplePos="0" relativeHeight="251658240" behindDoc="1" locked="0" layoutInCell="1" allowOverlap="1" wp14:anchorId="15798D21" wp14:editId="2B9338CD">
            <wp:simplePos x="0" y="0"/>
            <wp:positionH relativeFrom="margin">
              <wp:posOffset>-24564</wp:posOffset>
            </wp:positionH>
            <wp:positionV relativeFrom="paragraph">
              <wp:posOffset>183878</wp:posOffset>
            </wp:positionV>
            <wp:extent cx="368300" cy="423141"/>
            <wp:effectExtent l="0" t="0" r="0" b="0"/>
            <wp:wrapTight wrapText="right">
              <wp:wrapPolygon edited="0">
                <wp:start x="0" y="0"/>
                <wp:lineTo x="0" y="20432"/>
                <wp:lineTo x="20110" y="20432"/>
                <wp:lineTo x="20110" y="0"/>
                <wp:lineTo x="0" y="0"/>
              </wp:wrapPolygon>
            </wp:wrapTight>
            <wp:docPr id="457107984" name="Picture 4571079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Small icon ACTIVITY V1.jpg"/>
                    <pic:cNvPicPr/>
                  </pic:nvPicPr>
                  <pic:blipFill>
                    <a:blip r:embed="rId48" cstate="print">
                      <a:extLst>
                        <a:ext uri="{BEBA8EAE-BF5A-486C-A8C5-ECC9F3942E4B}">
                          <a14:imgProps xmlns:a14="http://schemas.microsoft.com/office/drawing/2010/main">
                            <a14:imgLayer r:embed="rId49">
                              <a14:imgEffect>
                                <a14:saturation sat="0"/>
                              </a14:imgEffect>
                            </a14:imgLayer>
                          </a14:imgProps>
                        </a:ext>
                        <a:ext uri="{28A0092B-C50C-407E-A947-70E740481C1C}">
                          <a14:useLocalDpi xmlns:a14="http://schemas.microsoft.com/office/drawing/2010/main" val="0"/>
                        </a:ext>
                      </a:extLst>
                    </a:blip>
                    <a:stretch>
                      <a:fillRect/>
                    </a:stretch>
                  </pic:blipFill>
                  <pic:spPr>
                    <a:xfrm>
                      <a:off x="0" y="0"/>
                      <a:ext cx="368300" cy="423141"/>
                    </a:xfrm>
                    <a:prstGeom prst="rect">
                      <a:avLst/>
                    </a:prstGeom>
                  </pic:spPr>
                </pic:pic>
              </a:graphicData>
            </a:graphic>
            <wp14:sizeRelH relativeFrom="margin">
              <wp14:pctWidth>0</wp14:pctWidth>
            </wp14:sizeRelH>
            <wp14:sizeRelV relativeFrom="margin">
              <wp14:pctHeight>0</wp14:pctHeight>
            </wp14:sizeRelV>
          </wp:anchor>
        </w:drawing>
      </w:r>
    </w:p>
    <w:p w14:paraId="29A95DEF" w14:textId="77777777" w:rsidR="00251985" w:rsidRPr="004B4D5F" w:rsidRDefault="00251985" w:rsidP="002E19B2">
      <w:pPr>
        <w:pStyle w:val="Normalitalic"/>
        <w:spacing w:before="0" w:after="0"/>
        <w:rPr>
          <w:rFonts w:asciiTheme="minorHAnsi" w:hAnsiTheme="minorHAnsi" w:cstheme="minorHAnsi"/>
        </w:rPr>
      </w:pPr>
      <w:r w:rsidRPr="50B1FEF8">
        <w:rPr>
          <w:rFonts w:asciiTheme="minorHAnsi" w:hAnsiTheme="minorHAnsi"/>
        </w:rPr>
        <w:t xml:space="preserve">The aim of this activity is to collect data to identify patients </w:t>
      </w:r>
      <w:r>
        <w:rPr>
          <w:rFonts w:asciiTheme="minorHAnsi" w:hAnsiTheme="minorHAnsi"/>
        </w:rPr>
        <w:t xml:space="preserve">diagnosed or indicated as living </w:t>
      </w:r>
      <w:r w:rsidRPr="50B1FEF8">
        <w:rPr>
          <w:rFonts w:asciiTheme="minorHAnsi" w:hAnsiTheme="minorHAnsi"/>
        </w:rPr>
        <w:t xml:space="preserve">with a </w:t>
      </w:r>
      <w:r>
        <w:rPr>
          <w:rFonts w:asciiTheme="minorHAnsi" w:hAnsiTheme="minorHAnsi"/>
        </w:rPr>
        <w:t>mental illness from your practice</w:t>
      </w:r>
      <w:r w:rsidRPr="50B1FEF8">
        <w:rPr>
          <w:rFonts w:asciiTheme="minorHAnsi" w:hAnsiTheme="minorHAnsi"/>
        </w:rPr>
        <w:t xml:space="preserve"> to facilitate subsequent activities</w:t>
      </w:r>
      <w:r>
        <w:rPr>
          <w:rFonts w:asciiTheme="minorHAnsi" w:hAnsiTheme="minorHAnsi"/>
        </w:rPr>
        <w:t>.</w:t>
      </w:r>
      <w:r w:rsidRPr="50B1FEF8">
        <w:rPr>
          <w:rFonts w:asciiTheme="minorHAnsi" w:hAnsiTheme="minorHAnsi"/>
        </w:rPr>
        <w:t xml:space="preserve"> </w:t>
      </w:r>
    </w:p>
    <w:p w14:paraId="618556D0" w14:textId="77777777" w:rsidR="00251985" w:rsidRPr="00B9555B" w:rsidRDefault="00251985" w:rsidP="00251985">
      <w:r w:rsidRPr="00401B24">
        <w:rPr>
          <w:rFonts w:cs="Calibri"/>
        </w:rPr>
        <w:t xml:space="preserve">Complete the below table by collecting data from your </w:t>
      </w:r>
      <w:r w:rsidRPr="004B4D5F">
        <w:rPr>
          <w:rFonts w:cs="Calibri"/>
        </w:rPr>
        <w:t>POLAR Data Extraction Tool.</w:t>
      </w:r>
      <w:r>
        <w:rPr>
          <w:rFonts w:cs="Calibri"/>
        </w:rPr>
        <w:t xml:space="preserve"> You can refer to the </w:t>
      </w:r>
      <w:hyperlink r:id="rId50" w:history="1">
        <w:r w:rsidRPr="00252FE3">
          <w:rPr>
            <w:rStyle w:val="Hyperlink"/>
            <w:rFonts w:cs="Calibri"/>
          </w:rPr>
          <w:t>video</w:t>
        </w:r>
      </w:hyperlink>
      <w:r w:rsidRPr="00B9555B">
        <w:rPr>
          <w:rFonts w:cstheme="minorHAnsi"/>
        </w:rPr>
        <w:t xml:space="preserve"> demonstration for guidance.</w:t>
      </w:r>
    </w:p>
    <w:p w14:paraId="53606438" w14:textId="77777777" w:rsidR="00251985" w:rsidRPr="00745080" w:rsidRDefault="00251985" w:rsidP="002E19B2">
      <w:pPr>
        <w:autoSpaceDE w:val="0"/>
        <w:autoSpaceDN w:val="0"/>
        <w:adjustRightInd w:val="0"/>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15"/>
        <w:gridCol w:w="2694"/>
        <w:gridCol w:w="3507"/>
      </w:tblGrid>
      <w:tr w:rsidR="00251985" w:rsidRPr="00A2002C" w14:paraId="0C9A4269" w14:textId="77777777" w:rsidTr="00152BB0">
        <w:trPr>
          <w:trHeight w:val="397"/>
          <w:tblHeader/>
        </w:trPr>
        <w:tc>
          <w:tcPr>
            <w:tcW w:w="1561" w:type="pct"/>
            <w:shd w:val="clear" w:color="auto" w:fill="59CAEF"/>
          </w:tcPr>
          <w:p w14:paraId="33F19F72" w14:textId="77777777" w:rsidR="00251985" w:rsidRPr="00A27872" w:rsidRDefault="00251985" w:rsidP="00152BB0">
            <w:pPr>
              <w:rPr>
                <w:rFonts w:cstheme="minorHAnsi"/>
                <w:b/>
                <w:color w:val="FFFFFF" w:themeColor="background1"/>
              </w:rPr>
            </w:pPr>
            <w:r w:rsidRPr="00A27872">
              <w:rPr>
                <w:rFonts w:cstheme="minorHAnsi"/>
                <w:b/>
                <w:color w:val="FFFFFF" w:themeColor="background1"/>
              </w:rPr>
              <w:t>Description</w:t>
            </w:r>
          </w:p>
        </w:tc>
        <w:tc>
          <w:tcPr>
            <w:tcW w:w="1494" w:type="pct"/>
            <w:shd w:val="clear" w:color="auto" w:fill="59CAEF"/>
          </w:tcPr>
          <w:p w14:paraId="577EAFDB" w14:textId="77777777" w:rsidR="00251985" w:rsidRPr="00A27872" w:rsidRDefault="00251985" w:rsidP="00152BB0">
            <w:pPr>
              <w:rPr>
                <w:rFonts w:cstheme="minorHAnsi"/>
                <w:b/>
                <w:color w:val="FFFFFF" w:themeColor="background1"/>
              </w:rPr>
            </w:pPr>
            <w:r w:rsidRPr="00A27872">
              <w:rPr>
                <w:rFonts w:cstheme="minorHAnsi"/>
                <w:b/>
                <w:color w:val="FFFFFF" w:themeColor="background1"/>
              </w:rPr>
              <w:t>Status</w:t>
            </w:r>
          </w:p>
        </w:tc>
        <w:tc>
          <w:tcPr>
            <w:tcW w:w="1945" w:type="pct"/>
            <w:shd w:val="clear" w:color="auto" w:fill="59CAEF"/>
          </w:tcPr>
          <w:p w14:paraId="322D3D6D" w14:textId="77777777" w:rsidR="00251985" w:rsidRPr="00A27872" w:rsidRDefault="00251985" w:rsidP="00152BB0">
            <w:pPr>
              <w:rPr>
                <w:rFonts w:cstheme="minorHAnsi"/>
                <w:b/>
                <w:color w:val="FFFFFF" w:themeColor="background1"/>
              </w:rPr>
            </w:pPr>
            <w:r>
              <w:rPr>
                <w:rFonts w:cstheme="minorHAnsi"/>
                <w:b/>
                <w:color w:val="FFFFFF" w:themeColor="background1"/>
              </w:rPr>
              <w:t>Reflections &amp; Resources</w:t>
            </w:r>
          </w:p>
        </w:tc>
      </w:tr>
      <w:tr w:rsidR="00251985" w:rsidRPr="00A2002C" w14:paraId="77E36733" w14:textId="77777777" w:rsidTr="00152BB0">
        <w:trPr>
          <w:trHeight w:hRule="exact" w:val="2973"/>
        </w:trPr>
        <w:tc>
          <w:tcPr>
            <w:tcW w:w="1561" w:type="pct"/>
            <w:shd w:val="clear" w:color="auto" w:fill="D5F2FB"/>
          </w:tcPr>
          <w:p w14:paraId="14F27862" w14:textId="77777777" w:rsidR="00251985" w:rsidRDefault="00251985" w:rsidP="00152BB0">
            <w:pPr>
              <w:rPr>
                <w:rFonts w:cstheme="minorHAnsi"/>
              </w:rPr>
            </w:pPr>
            <w:r>
              <w:rPr>
                <w:rFonts w:cstheme="minorHAnsi"/>
              </w:rPr>
              <w:t>Identify:</w:t>
            </w:r>
          </w:p>
          <w:p w14:paraId="350110F5" w14:textId="77777777" w:rsidR="00251985" w:rsidRPr="003D5CC3" w:rsidRDefault="00251985" w:rsidP="00152BB0">
            <w:pPr>
              <w:pStyle w:val="ListParagraph"/>
              <w:numPr>
                <w:ilvl w:val="0"/>
                <w:numId w:val="22"/>
              </w:numPr>
              <w:ind w:left="172" w:hanging="142"/>
              <w:contextualSpacing w:val="0"/>
              <w:rPr>
                <w:rFonts w:cstheme="minorHAnsi"/>
              </w:rPr>
            </w:pPr>
            <w:r w:rsidRPr="00B87DFD">
              <w:rPr>
                <w:rFonts w:cstheme="minorHAnsi"/>
              </w:rPr>
              <w:t>Number of active</w:t>
            </w:r>
            <w:r>
              <w:rPr>
                <w:rFonts w:cstheme="minorHAnsi"/>
              </w:rPr>
              <w:t>*</w:t>
            </w:r>
            <w:r w:rsidRPr="00B87DFD">
              <w:rPr>
                <w:rFonts w:cstheme="minorHAnsi"/>
              </w:rPr>
              <w:t xml:space="preserve"> patient population</w:t>
            </w:r>
          </w:p>
          <w:p w14:paraId="04F45A2E" w14:textId="77777777" w:rsidR="00251985" w:rsidRDefault="00251985" w:rsidP="00152BB0">
            <w:pPr>
              <w:pStyle w:val="ListParagraph"/>
              <w:numPr>
                <w:ilvl w:val="0"/>
                <w:numId w:val="22"/>
              </w:numPr>
              <w:ind w:left="172" w:hanging="142"/>
              <w:contextualSpacing w:val="0"/>
              <w:rPr>
                <w:rFonts w:cstheme="minorHAnsi"/>
              </w:rPr>
            </w:pPr>
            <w:r w:rsidRPr="00B87DFD">
              <w:rPr>
                <w:rFonts w:cstheme="minorHAnsi"/>
              </w:rPr>
              <w:t xml:space="preserve">Number of </w:t>
            </w:r>
            <w:r>
              <w:rPr>
                <w:rFonts w:cstheme="minorHAnsi"/>
              </w:rPr>
              <w:t xml:space="preserve">active* </w:t>
            </w:r>
            <w:r w:rsidRPr="00B87DFD">
              <w:rPr>
                <w:rFonts w:cstheme="minorHAnsi"/>
              </w:rPr>
              <w:t>patients with a mental illness</w:t>
            </w:r>
          </w:p>
          <w:p w14:paraId="2D343BA7" w14:textId="3E2FFCA7" w:rsidR="00251985" w:rsidRPr="004B4D5F" w:rsidRDefault="00222F98" w:rsidP="00152BB0">
            <w:pPr>
              <w:pStyle w:val="ListParagraph"/>
              <w:ind w:left="0"/>
              <w:contextualSpacing w:val="0"/>
              <w:rPr>
                <w:rFonts w:cstheme="minorHAnsi"/>
                <w:i/>
                <w:iCs/>
              </w:rPr>
            </w:pPr>
            <w:r>
              <w:rPr>
                <w:i/>
                <w:iCs/>
                <w:sz w:val="16"/>
                <w:szCs w:val="16"/>
              </w:rPr>
              <w:br/>
            </w:r>
            <w:r w:rsidR="00152BB0">
              <w:rPr>
                <w:i/>
                <w:iCs/>
                <w:sz w:val="16"/>
                <w:szCs w:val="16"/>
              </w:rPr>
              <w:t>(</w:t>
            </w:r>
            <w:r w:rsidR="00251985" w:rsidRPr="00B95918">
              <w:rPr>
                <w:i/>
                <w:iCs/>
                <w:sz w:val="16"/>
                <w:szCs w:val="16"/>
              </w:rPr>
              <w:t>You may want to consider filtering for specific diagnoses that have significant impact on day-to-day functioning. These include (but are not limited to): schizophrenia, schizoaffective disorder, bipolar disorder, major depression, and complex PTSD.)</w:t>
            </w:r>
          </w:p>
        </w:tc>
        <w:tc>
          <w:tcPr>
            <w:tcW w:w="1494" w:type="pct"/>
            <w:shd w:val="clear" w:color="auto" w:fill="FFFFFF" w:themeFill="background1"/>
          </w:tcPr>
          <w:p w14:paraId="47E13E33" w14:textId="77777777" w:rsidR="00251985" w:rsidRPr="004B4D5F" w:rsidRDefault="00251985" w:rsidP="00152BB0">
            <w:pPr>
              <w:pStyle w:val="tabletextregular"/>
              <w:spacing w:before="0" w:after="0"/>
              <w:rPr>
                <w:rFonts w:eastAsia="Wingdings 2" w:cs="Wingdings 2"/>
                <w:color w:val="auto"/>
                <w:sz w:val="22"/>
              </w:rPr>
            </w:pPr>
            <w:r>
              <w:rPr>
                <w:rFonts w:eastAsia="Wingdings 2" w:cs="Wingdings 2"/>
                <w:color w:val="auto"/>
                <w:sz w:val="22"/>
              </w:rPr>
              <w:t>Type numbers here</w:t>
            </w:r>
          </w:p>
        </w:tc>
        <w:tc>
          <w:tcPr>
            <w:tcW w:w="1945" w:type="pct"/>
            <w:shd w:val="clear" w:color="auto" w:fill="FFFFFF" w:themeFill="background1"/>
          </w:tcPr>
          <w:p w14:paraId="271BFDC6" w14:textId="77777777" w:rsidR="00251985" w:rsidRDefault="00251985" w:rsidP="00152BB0">
            <w:pPr>
              <w:rPr>
                <w:rFonts w:cstheme="minorHAnsi"/>
              </w:rPr>
            </w:pPr>
          </w:p>
        </w:tc>
      </w:tr>
      <w:tr w:rsidR="00251985" w:rsidRPr="00A2002C" w14:paraId="1A7F63DA" w14:textId="77777777" w:rsidTr="00152BB0">
        <w:tc>
          <w:tcPr>
            <w:tcW w:w="1561" w:type="pct"/>
            <w:shd w:val="clear" w:color="auto" w:fill="D5F2FB"/>
          </w:tcPr>
          <w:p w14:paraId="69FAFA4C" w14:textId="77777777" w:rsidR="00251985" w:rsidRPr="00314BC4" w:rsidRDefault="00251985" w:rsidP="00152BB0">
            <w:pPr>
              <w:rPr>
                <w:rFonts w:cstheme="minorHAnsi"/>
              </w:rPr>
            </w:pPr>
            <w:r w:rsidRPr="00D70D65">
              <w:rPr>
                <w:rFonts w:cstheme="minorHAnsi"/>
              </w:rPr>
              <w:t xml:space="preserve">Have you agreed on accepted </w:t>
            </w:r>
            <w:r>
              <w:rPr>
                <w:rFonts w:cstheme="minorHAnsi"/>
              </w:rPr>
              <w:t xml:space="preserve">mental health </w:t>
            </w:r>
            <w:r w:rsidRPr="00D70D65">
              <w:rPr>
                <w:rFonts w:cstheme="minorHAnsi"/>
              </w:rPr>
              <w:t>terminology from the drop-down lists in your practice software?</w:t>
            </w:r>
          </w:p>
        </w:tc>
        <w:tc>
          <w:tcPr>
            <w:tcW w:w="1494" w:type="pct"/>
            <w:shd w:val="clear" w:color="auto" w:fill="FFFFFF" w:themeFill="background1"/>
          </w:tcPr>
          <w:p w14:paraId="5C612FAB" w14:textId="055D8EE6" w:rsidR="00251985" w:rsidRPr="00B70C93" w:rsidRDefault="007775D6" w:rsidP="00152BB0">
            <w:pPr>
              <w:pStyle w:val="tabletextregular"/>
              <w:spacing w:before="0" w:after="0"/>
              <w:rPr>
                <w:color w:val="auto"/>
                <w:sz w:val="22"/>
              </w:rPr>
            </w:pPr>
            <w:sdt>
              <w:sdtPr>
                <w:rPr>
                  <w:rFonts w:ascii="Wingdings 2" w:eastAsia="Wingdings 2" w:hAnsi="Wingdings 2" w:cs="Wingdings 2"/>
                  <w:color w:val="auto"/>
                  <w:sz w:val="22"/>
                </w:rPr>
                <w:id w:val="1269893183"/>
                <w14:checkbox>
                  <w14:checked w14:val="0"/>
                  <w14:checkedState w14:val="2612" w14:font="MS Gothic"/>
                  <w14:uncheckedState w14:val="2610" w14:font="MS Gothic"/>
                </w14:checkbox>
              </w:sdtPr>
              <w:sdtEndPr/>
              <w:sdtContent>
                <w:r w:rsidR="00321272">
                  <w:rPr>
                    <w:rFonts w:ascii="MS Gothic" w:eastAsia="MS Gothic" w:hAnsi="MS Gothic" w:cs="Wingdings 2" w:hint="eastAsia"/>
                    <w:color w:val="auto"/>
                    <w:sz w:val="22"/>
                  </w:rPr>
                  <w:t>☐</w:t>
                </w:r>
              </w:sdtContent>
            </w:sdt>
            <w:r w:rsidR="00251985" w:rsidRPr="00B70C93">
              <w:rPr>
                <w:color w:val="auto"/>
                <w:sz w:val="22"/>
              </w:rPr>
              <w:t xml:space="preserve"> Yes: </w:t>
            </w:r>
            <w:r w:rsidR="00251985">
              <w:rPr>
                <w:color w:val="auto"/>
                <w:sz w:val="22"/>
              </w:rPr>
              <w:t xml:space="preserve">continue with </w:t>
            </w:r>
            <w:r w:rsidR="00251985" w:rsidRPr="00B70C93">
              <w:rPr>
                <w:color w:val="auto"/>
                <w:sz w:val="22"/>
              </w:rPr>
              <w:t>activity</w:t>
            </w:r>
            <w:r w:rsidR="00251985">
              <w:rPr>
                <w:color w:val="auto"/>
                <w:sz w:val="22"/>
              </w:rPr>
              <w:t>.</w:t>
            </w:r>
          </w:p>
          <w:p w14:paraId="176E88D8" w14:textId="77777777" w:rsidR="00251985" w:rsidRPr="00B70C93" w:rsidRDefault="00251985" w:rsidP="00152BB0">
            <w:pPr>
              <w:pStyle w:val="tabletextregular"/>
              <w:spacing w:before="0" w:after="0"/>
              <w:rPr>
                <w:color w:val="auto"/>
                <w:sz w:val="22"/>
              </w:rPr>
            </w:pPr>
          </w:p>
          <w:p w14:paraId="06847228" w14:textId="77777777" w:rsidR="00251985" w:rsidRPr="00B70C93" w:rsidRDefault="00251985" w:rsidP="00152BB0">
            <w:pPr>
              <w:pStyle w:val="tabletextregular"/>
              <w:spacing w:before="0" w:after="0"/>
              <w:rPr>
                <w:color w:val="auto"/>
                <w:sz w:val="22"/>
              </w:rPr>
            </w:pPr>
          </w:p>
          <w:p w14:paraId="221C180A" w14:textId="7A31507C" w:rsidR="00251985" w:rsidRPr="00A2002C" w:rsidRDefault="007775D6" w:rsidP="00152BB0">
            <w:pPr>
              <w:rPr>
                <w:rFonts w:cstheme="minorHAnsi"/>
              </w:rPr>
            </w:pPr>
            <w:sdt>
              <w:sdtPr>
                <w:rPr>
                  <w:rFonts w:ascii="Wingdings 2" w:eastAsia="Wingdings 2" w:hAnsi="Wingdings 2" w:cs="Wingdings 2"/>
                </w:rPr>
                <w:id w:val="365727152"/>
                <w14:checkbox>
                  <w14:checked w14:val="0"/>
                  <w14:checkedState w14:val="2612" w14:font="MS Gothic"/>
                  <w14:uncheckedState w14:val="2610" w14:font="MS Gothic"/>
                </w14:checkbox>
              </w:sdtPr>
              <w:sdtEndPr/>
              <w:sdtContent>
                <w:r w:rsidR="00321272">
                  <w:rPr>
                    <w:rFonts w:ascii="MS Gothic" w:eastAsia="MS Gothic" w:hAnsi="MS Gothic" w:cs="Wingdings 2" w:hint="eastAsia"/>
                  </w:rPr>
                  <w:t>☐</w:t>
                </w:r>
              </w:sdtContent>
            </w:sdt>
            <w:r w:rsidR="00251985" w:rsidRPr="00B70C93">
              <w:t xml:space="preserve"> </w:t>
            </w:r>
            <w:r w:rsidR="00251985" w:rsidRPr="004B4D5F">
              <w:rPr>
                <w:sz w:val="22"/>
                <w:szCs w:val="22"/>
              </w:rPr>
              <w:t>No, see Reflections &amp; Resources</w:t>
            </w:r>
          </w:p>
        </w:tc>
        <w:tc>
          <w:tcPr>
            <w:tcW w:w="1945" w:type="pct"/>
            <w:shd w:val="clear" w:color="auto" w:fill="FFFFFF" w:themeFill="background1"/>
          </w:tcPr>
          <w:p w14:paraId="2AD2F141" w14:textId="77777777" w:rsidR="00251985" w:rsidRDefault="00251985" w:rsidP="00152BB0">
            <w:pPr>
              <w:rPr>
                <w:sz w:val="22"/>
                <w:szCs w:val="22"/>
              </w:rPr>
            </w:pPr>
            <w:r w:rsidRPr="00E86E60">
              <w:rPr>
                <w:sz w:val="22"/>
                <w:szCs w:val="22"/>
              </w:rPr>
              <w:t>According to the RACGP,</w:t>
            </w:r>
            <w:r>
              <w:rPr>
                <w:sz w:val="22"/>
                <w:szCs w:val="22"/>
              </w:rPr>
              <w:t xml:space="preserve"> all Practices should use a nationally recognised medical vocabulary when it comes to diagnosis and coding. </w:t>
            </w:r>
          </w:p>
          <w:p w14:paraId="797E183C" w14:textId="77777777" w:rsidR="00251985" w:rsidRPr="00943ADE" w:rsidRDefault="00251985" w:rsidP="00152BB0">
            <w:pPr>
              <w:rPr>
                <w:sz w:val="22"/>
                <w:szCs w:val="22"/>
              </w:rPr>
            </w:pPr>
            <w:r w:rsidRPr="00D853A8">
              <w:rPr>
                <w:sz w:val="22"/>
                <w:szCs w:val="22"/>
              </w:rPr>
              <w:t>Using a nationally recognised medical vocabulary helps you to collect structured data that can help improve patient care</w:t>
            </w:r>
            <w:r>
              <w:rPr>
                <w:sz w:val="22"/>
                <w:szCs w:val="22"/>
              </w:rPr>
              <w:t xml:space="preserve"> as it can be used when </w:t>
            </w:r>
            <w:r w:rsidRPr="00B946E4">
              <w:rPr>
                <w:sz w:val="22"/>
                <w:szCs w:val="22"/>
              </w:rPr>
              <w:t>carrying out quality improvement activities, such as practice audits and plan, do, study, act (PDSA) cycles</w:t>
            </w:r>
            <w:r>
              <w:rPr>
                <w:sz w:val="22"/>
                <w:szCs w:val="22"/>
              </w:rPr>
              <w:t>.</w:t>
            </w:r>
          </w:p>
          <w:p w14:paraId="7574BCE4" w14:textId="77777777" w:rsidR="00251985" w:rsidRPr="00943ADE" w:rsidRDefault="00251985" w:rsidP="00152BB0">
            <w:pPr>
              <w:rPr>
                <w:rFonts w:cstheme="minorHAnsi"/>
              </w:rPr>
            </w:pPr>
            <w:r w:rsidRPr="00E93CE8">
              <w:rPr>
                <w:sz w:val="22"/>
                <w:szCs w:val="22"/>
              </w:rPr>
              <w:t>For more information, see:</w:t>
            </w:r>
            <w:r>
              <w:rPr>
                <w:sz w:val="22"/>
                <w:szCs w:val="22"/>
              </w:rPr>
              <w:t xml:space="preserve"> </w:t>
            </w:r>
            <w:hyperlink r:id="rId51" w:history="1">
              <w:r w:rsidRPr="008A4585">
                <w:rPr>
                  <w:rStyle w:val="Hyperlink"/>
                  <w:sz w:val="22"/>
                  <w:szCs w:val="22"/>
                </w:rPr>
                <w:t>RACGP - Criterion QI1.3 – Improving clinical care</w:t>
              </w:r>
            </w:hyperlink>
          </w:p>
        </w:tc>
      </w:tr>
      <w:tr w:rsidR="00251985" w:rsidRPr="00A2002C" w14:paraId="16D48D1C" w14:textId="77777777" w:rsidTr="00152BB0">
        <w:trPr>
          <w:trHeight w:hRule="exact" w:val="1434"/>
        </w:trPr>
        <w:tc>
          <w:tcPr>
            <w:tcW w:w="1561" w:type="pct"/>
            <w:shd w:val="clear" w:color="auto" w:fill="D5F2FB"/>
          </w:tcPr>
          <w:p w14:paraId="242660C3" w14:textId="77777777" w:rsidR="00251985" w:rsidRPr="00336071" w:rsidRDefault="00251985" w:rsidP="00152BB0">
            <w:pPr>
              <w:rPr>
                <w:rFonts w:cstheme="minorHAnsi"/>
              </w:rPr>
            </w:pPr>
            <w:r w:rsidRPr="00A87824">
              <w:lastRenderedPageBreak/>
              <w:t xml:space="preserve">Are practice team members aware of how to enter diagnosis in clinical software using agreed </w:t>
            </w:r>
            <w:r>
              <w:t>conditions</w:t>
            </w:r>
            <w:r w:rsidRPr="00A87824">
              <w:t>?</w:t>
            </w:r>
          </w:p>
        </w:tc>
        <w:tc>
          <w:tcPr>
            <w:tcW w:w="1494" w:type="pct"/>
            <w:shd w:val="clear" w:color="auto" w:fill="FFFFFF" w:themeFill="background1"/>
          </w:tcPr>
          <w:p w14:paraId="6F5AE603" w14:textId="33F2CD93" w:rsidR="00251985" w:rsidRPr="00B70C93" w:rsidRDefault="007775D6" w:rsidP="00152BB0">
            <w:pPr>
              <w:pStyle w:val="tabletextregular"/>
              <w:spacing w:before="0" w:after="0"/>
              <w:rPr>
                <w:color w:val="auto"/>
                <w:sz w:val="22"/>
              </w:rPr>
            </w:pPr>
            <w:sdt>
              <w:sdtPr>
                <w:rPr>
                  <w:rFonts w:ascii="Wingdings 2" w:eastAsia="Wingdings 2" w:hAnsi="Wingdings 2" w:cs="Wingdings 2"/>
                  <w:color w:val="auto"/>
                  <w:sz w:val="22"/>
                </w:rPr>
                <w:id w:val="300661508"/>
                <w14:checkbox>
                  <w14:checked w14:val="0"/>
                  <w14:checkedState w14:val="2612" w14:font="MS Gothic"/>
                  <w14:uncheckedState w14:val="2610" w14:font="MS Gothic"/>
                </w14:checkbox>
              </w:sdtPr>
              <w:sdtEndPr/>
              <w:sdtContent>
                <w:r w:rsidR="00321272">
                  <w:rPr>
                    <w:rFonts w:ascii="MS Gothic" w:eastAsia="MS Gothic" w:hAnsi="MS Gothic" w:cs="Wingdings 2" w:hint="eastAsia"/>
                    <w:color w:val="auto"/>
                    <w:sz w:val="22"/>
                  </w:rPr>
                  <w:t>☐</w:t>
                </w:r>
              </w:sdtContent>
            </w:sdt>
            <w:r w:rsidR="00251985" w:rsidRPr="00B70C93">
              <w:rPr>
                <w:color w:val="auto"/>
                <w:sz w:val="22"/>
              </w:rPr>
              <w:t xml:space="preserve"> Yes: </w:t>
            </w:r>
            <w:r w:rsidR="00251985">
              <w:rPr>
                <w:color w:val="auto"/>
                <w:sz w:val="22"/>
              </w:rPr>
              <w:t xml:space="preserve">continue with </w:t>
            </w:r>
            <w:r w:rsidR="00251985" w:rsidRPr="00B70C93">
              <w:rPr>
                <w:color w:val="auto"/>
                <w:sz w:val="22"/>
              </w:rPr>
              <w:t>activity</w:t>
            </w:r>
            <w:r w:rsidR="00251985">
              <w:rPr>
                <w:color w:val="auto"/>
                <w:sz w:val="22"/>
              </w:rPr>
              <w:t>.</w:t>
            </w:r>
          </w:p>
          <w:p w14:paraId="0D3704BE" w14:textId="77777777" w:rsidR="00251985" w:rsidRPr="00B70C93" w:rsidRDefault="00251985" w:rsidP="00152BB0">
            <w:pPr>
              <w:pStyle w:val="tabletextregular"/>
              <w:spacing w:before="0" w:after="0"/>
              <w:rPr>
                <w:color w:val="auto"/>
                <w:sz w:val="22"/>
              </w:rPr>
            </w:pPr>
          </w:p>
          <w:p w14:paraId="12BDA60C" w14:textId="79123AEB" w:rsidR="00251985" w:rsidRPr="00314BC4" w:rsidRDefault="007775D6" w:rsidP="00152BB0">
            <w:pPr>
              <w:rPr>
                <w:rFonts w:cstheme="minorHAnsi"/>
              </w:rPr>
            </w:pPr>
            <w:sdt>
              <w:sdtPr>
                <w:rPr>
                  <w:rFonts w:ascii="Wingdings 2" w:eastAsia="Wingdings 2" w:hAnsi="Wingdings 2" w:cs="Wingdings 2"/>
                </w:rPr>
                <w:id w:val="-16617934"/>
                <w14:checkbox>
                  <w14:checked w14:val="0"/>
                  <w14:checkedState w14:val="2612" w14:font="MS Gothic"/>
                  <w14:uncheckedState w14:val="2610" w14:font="MS Gothic"/>
                </w14:checkbox>
              </w:sdtPr>
              <w:sdtEndPr/>
              <w:sdtContent>
                <w:r w:rsidR="00321272">
                  <w:rPr>
                    <w:rFonts w:ascii="MS Gothic" w:eastAsia="MS Gothic" w:hAnsi="MS Gothic" w:cs="Wingdings 2" w:hint="eastAsia"/>
                  </w:rPr>
                  <w:t>☐</w:t>
                </w:r>
              </w:sdtContent>
            </w:sdt>
            <w:r w:rsidR="00251985" w:rsidRPr="00B70C93">
              <w:t xml:space="preserve"> </w:t>
            </w:r>
            <w:r w:rsidR="00251985" w:rsidRPr="00943ADE">
              <w:rPr>
                <w:sz w:val="22"/>
                <w:szCs w:val="22"/>
              </w:rPr>
              <w:t>No, see Reflections &amp; Resources</w:t>
            </w:r>
          </w:p>
        </w:tc>
        <w:tc>
          <w:tcPr>
            <w:tcW w:w="1945" w:type="pct"/>
            <w:shd w:val="clear" w:color="auto" w:fill="FFFFFF" w:themeFill="background1"/>
          </w:tcPr>
          <w:p w14:paraId="1097D69B" w14:textId="77777777" w:rsidR="00251985" w:rsidRPr="00252FE3" w:rsidRDefault="00251985" w:rsidP="00152BB0">
            <w:pPr>
              <w:rPr>
                <w:rFonts w:cstheme="minorHAnsi"/>
                <w:sz w:val="22"/>
                <w:szCs w:val="22"/>
              </w:rPr>
            </w:pPr>
            <w:r w:rsidRPr="00252FE3">
              <w:rPr>
                <w:sz w:val="22"/>
                <w:szCs w:val="22"/>
              </w:rPr>
              <w:t xml:space="preserve">BP Premier guide: </w:t>
            </w:r>
            <w:hyperlink r:id="rId52">
              <w:r w:rsidRPr="00252FE3">
                <w:rPr>
                  <w:rStyle w:val="Hyperlink"/>
                  <w:sz w:val="22"/>
                  <w:szCs w:val="22"/>
                </w:rPr>
                <w:t>Diagnosis coding Best Practice</w:t>
              </w:r>
            </w:hyperlink>
          </w:p>
          <w:p w14:paraId="2C10AD49" w14:textId="77777777" w:rsidR="00251985" w:rsidRPr="00943ADE" w:rsidRDefault="00251985" w:rsidP="00152BB0">
            <w:pPr>
              <w:rPr>
                <w:rFonts w:cstheme="minorHAnsi"/>
                <w:sz w:val="22"/>
                <w:szCs w:val="22"/>
              </w:rPr>
            </w:pPr>
            <w:r w:rsidRPr="00252FE3">
              <w:rPr>
                <w:sz w:val="22"/>
                <w:szCs w:val="22"/>
              </w:rPr>
              <w:t>Medical Director guide:</w:t>
            </w:r>
            <w:r w:rsidRPr="3F2B4DCF">
              <w:rPr>
                <w:sz w:val="22"/>
                <w:szCs w:val="22"/>
              </w:rPr>
              <w:t xml:space="preserve"> </w:t>
            </w:r>
            <w:hyperlink r:id="rId53">
              <w:r>
                <w:rPr>
                  <w:rStyle w:val="Hyperlink"/>
                  <w:sz w:val="22"/>
                  <w:szCs w:val="22"/>
                </w:rPr>
                <w:t xml:space="preserve">Adding a coded diagnosis </w:t>
              </w:r>
              <w:proofErr w:type="spellStart"/>
              <w:r>
                <w:rPr>
                  <w:rStyle w:val="Hyperlink"/>
                  <w:sz w:val="22"/>
                  <w:szCs w:val="22"/>
                </w:rPr>
                <w:t>MedicalDirector</w:t>
              </w:r>
              <w:proofErr w:type="spellEnd"/>
            </w:hyperlink>
          </w:p>
        </w:tc>
      </w:tr>
      <w:tr w:rsidR="00251985" w:rsidRPr="00A2002C" w14:paraId="540D1CE7" w14:textId="77777777" w:rsidTr="00152BB0">
        <w:trPr>
          <w:trHeight w:hRule="exact" w:val="7223"/>
        </w:trPr>
        <w:tc>
          <w:tcPr>
            <w:tcW w:w="1561" w:type="pct"/>
            <w:shd w:val="clear" w:color="auto" w:fill="D5F2FB"/>
          </w:tcPr>
          <w:p w14:paraId="73361880" w14:textId="77777777" w:rsidR="00251985" w:rsidRPr="00A87824" w:rsidRDefault="00251985" w:rsidP="00152BB0">
            <w:r>
              <w:t xml:space="preserve">Do you have </w:t>
            </w:r>
            <w:r w:rsidRPr="000C73F0">
              <w:t xml:space="preserve">a </w:t>
            </w:r>
            <w:r w:rsidRPr="00943ADE">
              <w:t>reminder system</w:t>
            </w:r>
            <w:r>
              <w:t xml:space="preserve"> that is set up and working to ensure patients with a mental illness receive continuity of care?</w:t>
            </w:r>
          </w:p>
        </w:tc>
        <w:tc>
          <w:tcPr>
            <w:tcW w:w="1494" w:type="pct"/>
            <w:shd w:val="clear" w:color="auto" w:fill="FFFFFF" w:themeFill="background1"/>
          </w:tcPr>
          <w:p w14:paraId="7D56E294" w14:textId="614E5808" w:rsidR="00251985" w:rsidRPr="00B70C93" w:rsidRDefault="007775D6" w:rsidP="00152BB0">
            <w:pPr>
              <w:pStyle w:val="tabletextregular"/>
              <w:spacing w:before="0" w:after="0"/>
              <w:rPr>
                <w:color w:val="auto"/>
                <w:sz w:val="22"/>
              </w:rPr>
            </w:pPr>
            <w:sdt>
              <w:sdtPr>
                <w:rPr>
                  <w:rFonts w:ascii="Wingdings 2" w:eastAsia="Wingdings 2" w:hAnsi="Wingdings 2" w:cs="Wingdings 2"/>
                  <w:color w:val="auto"/>
                  <w:sz w:val="22"/>
                </w:rPr>
                <w:id w:val="-2103255882"/>
                <w14:checkbox>
                  <w14:checked w14:val="0"/>
                  <w14:checkedState w14:val="2612" w14:font="MS Gothic"/>
                  <w14:uncheckedState w14:val="2610" w14:font="MS Gothic"/>
                </w14:checkbox>
              </w:sdtPr>
              <w:sdtEndPr/>
              <w:sdtContent>
                <w:r w:rsidR="00321272">
                  <w:rPr>
                    <w:rFonts w:ascii="MS Gothic" w:eastAsia="MS Gothic" w:hAnsi="MS Gothic" w:cs="Wingdings 2" w:hint="eastAsia"/>
                    <w:color w:val="auto"/>
                    <w:sz w:val="22"/>
                  </w:rPr>
                  <w:t>☐</w:t>
                </w:r>
              </w:sdtContent>
            </w:sdt>
            <w:r w:rsidR="00251985" w:rsidRPr="00B70C93">
              <w:rPr>
                <w:color w:val="auto"/>
                <w:sz w:val="22"/>
              </w:rPr>
              <w:t xml:space="preserve"> Yes: </w:t>
            </w:r>
            <w:r w:rsidR="00251985">
              <w:rPr>
                <w:color w:val="auto"/>
                <w:sz w:val="22"/>
              </w:rPr>
              <w:t>you have completed this activity.</w:t>
            </w:r>
          </w:p>
          <w:p w14:paraId="093F402E" w14:textId="77777777" w:rsidR="00251985" w:rsidRPr="00B70C93" w:rsidRDefault="00251985" w:rsidP="00152BB0">
            <w:pPr>
              <w:pStyle w:val="tabletextregular"/>
              <w:spacing w:before="0" w:after="0"/>
              <w:rPr>
                <w:color w:val="auto"/>
                <w:sz w:val="22"/>
              </w:rPr>
            </w:pPr>
          </w:p>
          <w:p w14:paraId="5A8DD44A" w14:textId="5986F15B" w:rsidR="00251985" w:rsidRPr="00B70C93" w:rsidRDefault="007775D6" w:rsidP="00152BB0">
            <w:pPr>
              <w:pStyle w:val="tabletextregular"/>
              <w:spacing w:before="0" w:after="0"/>
              <w:rPr>
                <w:rFonts w:ascii="Wingdings 2" w:eastAsia="Wingdings 2" w:hAnsi="Wingdings 2" w:cs="Wingdings 2"/>
                <w:color w:val="auto"/>
                <w:sz w:val="22"/>
              </w:rPr>
            </w:pPr>
            <w:sdt>
              <w:sdtPr>
                <w:rPr>
                  <w:rFonts w:ascii="Wingdings 2" w:eastAsia="Wingdings 2" w:hAnsi="Wingdings 2" w:cs="Wingdings 2"/>
                  <w:sz w:val="22"/>
                </w:rPr>
                <w:id w:val="157656115"/>
                <w14:checkbox>
                  <w14:checked w14:val="0"/>
                  <w14:checkedState w14:val="2612" w14:font="MS Gothic"/>
                  <w14:uncheckedState w14:val="2610" w14:font="MS Gothic"/>
                </w14:checkbox>
              </w:sdtPr>
              <w:sdtEndPr/>
              <w:sdtContent>
                <w:r w:rsidR="00321272">
                  <w:rPr>
                    <w:rFonts w:ascii="MS Gothic" w:eastAsia="MS Gothic" w:hAnsi="MS Gothic" w:cs="Wingdings 2" w:hint="eastAsia"/>
                    <w:sz w:val="22"/>
                  </w:rPr>
                  <w:t>☐</w:t>
                </w:r>
              </w:sdtContent>
            </w:sdt>
            <w:r w:rsidR="00251985" w:rsidRPr="00BB3CA3">
              <w:rPr>
                <w:sz w:val="22"/>
              </w:rPr>
              <w:t xml:space="preserve"> No, </w:t>
            </w:r>
            <w:r w:rsidR="00251985" w:rsidRPr="009E7273">
              <w:rPr>
                <w:sz w:val="22"/>
              </w:rPr>
              <w:t>see Reflections &amp; Resources</w:t>
            </w:r>
          </w:p>
        </w:tc>
        <w:tc>
          <w:tcPr>
            <w:tcW w:w="1945" w:type="pct"/>
            <w:shd w:val="clear" w:color="auto" w:fill="FFFFFF" w:themeFill="background1"/>
          </w:tcPr>
          <w:p w14:paraId="0E1601D6" w14:textId="77777777" w:rsidR="00251985" w:rsidRDefault="00251985" w:rsidP="00152BB0">
            <w:pPr>
              <w:rPr>
                <w:sz w:val="22"/>
                <w:szCs w:val="22"/>
              </w:rPr>
            </w:pPr>
            <w:r>
              <w:rPr>
                <w:sz w:val="22"/>
                <w:szCs w:val="22"/>
              </w:rPr>
              <w:t xml:space="preserve">For discussion: </w:t>
            </w:r>
            <w:r w:rsidRPr="0039488A">
              <w:rPr>
                <w:sz w:val="22"/>
                <w:szCs w:val="22"/>
              </w:rPr>
              <w:t>Are your current recall and reminder systems effective for patients with mental health concerns, or could a more tailored approach improve cancer screening uptake?</w:t>
            </w:r>
          </w:p>
          <w:p w14:paraId="0866E968" w14:textId="77777777" w:rsidR="00957BE8" w:rsidRPr="0039488A" w:rsidRDefault="00957BE8" w:rsidP="00152BB0">
            <w:pPr>
              <w:rPr>
                <w:sz w:val="22"/>
                <w:szCs w:val="22"/>
              </w:rPr>
            </w:pPr>
          </w:p>
          <w:p w14:paraId="7D51383E" w14:textId="77777777" w:rsidR="00251985" w:rsidRPr="0039488A" w:rsidRDefault="00251985" w:rsidP="00152BB0">
            <w:pPr>
              <w:rPr>
                <w:sz w:val="22"/>
                <w:szCs w:val="22"/>
              </w:rPr>
            </w:pPr>
            <w:r w:rsidRPr="0039488A">
              <w:rPr>
                <w:sz w:val="22"/>
                <w:szCs w:val="22"/>
              </w:rPr>
              <w:t xml:space="preserve">For example, if your practice relies on automated systems (such as </w:t>
            </w:r>
            <w:proofErr w:type="spellStart"/>
            <w:r w:rsidRPr="0039488A">
              <w:rPr>
                <w:sz w:val="22"/>
                <w:szCs w:val="22"/>
              </w:rPr>
              <w:t>HotDoc</w:t>
            </w:r>
            <w:proofErr w:type="spellEnd"/>
            <w:r w:rsidRPr="0039488A">
              <w:rPr>
                <w:sz w:val="22"/>
                <w:szCs w:val="22"/>
              </w:rPr>
              <w:t>), consider whether these are appropriate for all patients in this cohort.</w:t>
            </w:r>
          </w:p>
          <w:p w14:paraId="2FE7A9FF" w14:textId="77777777" w:rsidR="00251985" w:rsidRPr="0039488A" w:rsidRDefault="00251985" w:rsidP="00152BB0">
            <w:pPr>
              <w:rPr>
                <w:sz w:val="22"/>
                <w:szCs w:val="22"/>
              </w:rPr>
            </w:pPr>
            <w:r w:rsidRPr="0039488A">
              <w:rPr>
                <w:sz w:val="22"/>
                <w:szCs w:val="22"/>
              </w:rPr>
              <w:t>Opportunistic approaches may be particularly helpful for cervical screening. Does your practice have self</w:t>
            </w:r>
            <w:r w:rsidRPr="0039488A">
              <w:rPr>
                <w:sz w:val="22"/>
                <w:szCs w:val="22"/>
              </w:rPr>
              <w:noBreakHyphen/>
              <w:t>collection kits available and access to a private space so patients can complete screening during the visit if they choose?</w:t>
            </w:r>
          </w:p>
          <w:p w14:paraId="65715EB2" w14:textId="77777777" w:rsidR="00251985" w:rsidRDefault="00251985" w:rsidP="00152BB0">
            <w:pPr>
              <w:rPr>
                <w:sz w:val="22"/>
                <w:szCs w:val="22"/>
              </w:rPr>
            </w:pPr>
            <w:r w:rsidRPr="0039488A">
              <w:rPr>
                <w:sz w:val="22"/>
                <w:szCs w:val="22"/>
              </w:rPr>
              <w:t>For breast and bowel screening, are there opportunities to provide brief education and practical support at the point of care? This may include directing patients to mammography services, providing bowel screening kits, or offering clear, simple education materials.</w:t>
            </w:r>
          </w:p>
          <w:p w14:paraId="0F645E67" w14:textId="77777777" w:rsidR="00957BE8" w:rsidRPr="0039488A" w:rsidRDefault="00957BE8" w:rsidP="00152BB0">
            <w:pPr>
              <w:rPr>
                <w:sz w:val="22"/>
                <w:szCs w:val="22"/>
              </w:rPr>
            </w:pPr>
          </w:p>
          <w:p w14:paraId="494AC24F" w14:textId="77777777" w:rsidR="00251985" w:rsidRPr="00CD314C" w:rsidRDefault="00251985" w:rsidP="00152BB0">
            <w:pPr>
              <w:rPr>
                <w:highlight w:val="yellow"/>
              </w:rPr>
            </w:pPr>
            <w:r w:rsidRPr="0039488A">
              <w:rPr>
                <w:sz w:val="22"/>
                <w:szCs w:val="22"/>
              </w:rPr>
              <w:t>Ensuring resources and kits are readily available, and staff are supported to offer screening flexibly, can help reduce barriers for patients with mental health concerns.</w:t>
            </w:r>
          </w:p>
        </w:tc>
      </w:tr>
    </w:tbl>
    <w:bookmarkEnd w:id="39"/>
    <w:bookmarkEnd w:id="40"/>
    <w:p w14:paraId="161A9958" w14:textId="77777777" w:rsidR="00251985" w:rsidRDefault="00251985" w:rsidP="00251985">
      <w:pPr>
        <w:rPr>
          <w:i/>
        </w:rPr>
      </w:pPr>
      <w:r w:rsidRPr="00102C81">
        <w:rPr>
          <w:i/>
        </w:rPr>
        <w:t xml:space="preserve">*The RACGP defines </w:t>
      </w:r>
      <w:r>
        <w:rPr>
          <w:i/>
        </w:rPr>
        <w:t xml:space="preserve">an </w:t>
      </w:r>
      <w:r w:rsidRPr="00102C81">
        <w:rPr>
          <w:i/>
        </w:rPr>
        <w:t>active</w:t>
      </w:r>
      <w:r>
        <w:rPr>
          <w:i/>
        </w:rPr>
        <w:t xml:space="preserve"> patient</w:t>
      </w:r>
      <w:r w:rsidRPr="00102C81">
        <w:rPr>
          <w:i/>
        </w:rPr>
        <w:t xml:space="preserve"> as</w:t>
      </w:r>
      <w:r>
        <w:rPr>
          <w:i/>
        </w:rPr>
        <w:t xml:space="preserve"> someone who has had</w:t>
      </w:r>
      <w:r w:rsidRPr="00102C81">
        <w:rPr>
          <w:i/>
        </w:rPr>
        <w:t xml:space="preserve"> 3 </w:t>
      </w:r>
      <w:r>
        <w:rPr>
          <w:i/>
        </w:rPr>
        <w:t>or more</w:t>
      </w:r>
      <w:r w:rsidRPr="00102C81">
        <w:rPr>
          <w:i/>
        </w:rPr>
        <w:t xml:space="preserve"> visits in 2 years. </w:t>
      </w:r>
    </w:p>
    <w:p w14:paraId="751B40DC" w14:textId="77777777" w:rsidR="002E19B2" w:rsidRPr="002B65AA" w:rsidRDefault="002E19B2" w:rsidP="002E19B2">
      <w:pPr>
        <w:rPr>
          <w:rFonts w:cstheme="minorHAnsi"/>
        </w:rPr>
      </w:pPr>
    </w:p>
    <w:p w14:paraId="4C451AAD" w14:textId="77777777" w:rsidR="00152BB0" w:rsidRDefault="00152BB0">
      <w:pPr>
        <w:spacing w:before="200" w:after="200" w:line="276" w:lineRule="auto"/>
        <w:rPr>
          <w:bCs/>
          <w:color w:val="44546A" w:themeColor="text2"/>
          <w:sz w:val="36"/>
          <w:szCs w:val="56"/>
          <w:shd w:val="clear" w:color="auto" w:fill="FFFFFF"/>
          <w:lang w:eastAsia="en-GB"/>
        </w:rPr>
      </w:pPr>
      <w:bookmarkStart w:id="43" w:name="_Toc229656463"/>
      <w:bookmarkStart w:id="44" w:name="_Toc236229522"/>
      <w:r>
        <w:br w:type="page"/>
      </w:r>
    </w:p>
    <w:p w14:paraId="775C2B82" w14:textId="2EDC1602" w:rsidR="006672D4" w:rsidRPr="0084270E" w:rsidRDefault="006672D4" w:rsidP="006672D4">
      <w:pPr>
        <w:pStyle w:val="H1"/>
      </w:pPr>
      <w:r>
        <w:lastRenderedPageBreak/>
        <w:t>Improving cancer screening for patients with mental health diagnoses</w:t>
      </w:r>
      <w:bookmarkEnd w:id="43"/>
      <w:bookmarkEnd w:id="44"/>
    </w:p>
    <w:p w14:paraId="2DE979D6" w14:textId="77777777" w:rsidR="003E00BF" w:rsidRPr="0084270E" w:rsidRDefault="003E00BF" w:rsidP="002E19B2">
      <w:pPr>
        <w:pStyle w:val="H1"/>
      </w:pPr>
    </w:p>
    <w:p w14:paraId="25FE078D" w14:textId="77777777" w:rsidR="006672D4" w:rsidRDefault="006672D4" w:rsidP="006672D4">
      <w:pPr>
        <w:pStyle w:val="H2"/>
      </w:pPr>
      <w:bookmarkStart w:id="45" w:name="_Toc229656464"/>
      <w:bookmarkStart w:id="46" w:name="_Toc236229523"/>
      <w:r w:rsidRPr="0053480D">
        <w:rPr>
          <w:bCs/>
          <w:u w:val="single"/>
        </w:rPr>
        <w:t>Activity</w:t>
      </w:r>
      <w:r w:rsidRPr="00EF07EF">
        <w:rPr>
          <w:bCs/>
        </w:rPr>
        <w:t xml:space="preserve"> -</w:t>
      </w:r>
      <w:r>
        <w:rPr>
          <w:bCs/>
          <w:u w:val="single"/>
        </w:rPr>
        <w:t xml:space="preserve"> </w:t>
      </w:r>
      <w:r>
        <w:t>Data collection: cervical screening for eligible patients with a mental health diagnosis</w:t>
      </w:r>
      <w:bookmarkEnd w:id="45"/>
      <w:bookmarkEnd w:id="46"/>
    </w:p>
    <w:p w14:paraId="2AD099E4" w14:textId="77777777" w:rsidR="002E19B2" w:rsidRDefault="002E19B2" w:rsidP="00AA404F">
      <w:pPr>
        <w:pStyle w:val="H2"/>
      </w:pPr>
    </w:p>
    <w:p w14:paraId="1D74604D" w14:textId="77777777" w:rsidR="006672D4" w:rsidRPr="00152D52" w:rsidRDefault="006672D4" w:rsidP="006672D4">
      <w:pPr>
        <w:rPr>
          <w:i/>
          <w:iCs/>
          <w:sz w:val="22"/>
          <w:szCs w:val="22"/>
        </w:rPr>
      </w:pPr>
      <w:r w:rsidRPr="00152D52">
        <w:rPr>
          <w:rFonts w:ascii="Calibri Light" w:hAnsi="Calibri Light" w:cs="Calibri Light"/>
          <w:i/>
          <w:noProof/>
          <w:sz w:val="22"/>
          <w:szCs w:val="22"/>
          <w:shd w:val="clear" w:color="auto" w:fill="E6E6E6"/>
          <w:lang w:val="en-NZ" w:eastAsia="zh-CN"/>
        </w:rPr>
        <w:drawing>
          <wp:anchor distT="0" distB="107950" distL="71755" distR="107950" simplePos="0" relativeHeight="251658241" behindDoc="1" locked="0" layoutInCell="1" allowOverlap="1" wp14:anchorId="5131C9F6" wp14:editId="7E1DCF3C">
            <wp:simplePos x="0" y="0"/>
            <wp:positionH relativeFrom="margin">
              <wp:align>left</wp:align>
            </wp:positionH>
            <wp:positionV relativeFrom="paragraph">
              <wp:posOffset>106834</wp:posOffset>
            </wp:positionV>
            <wp:extent cx="406400" cy="467995"/>
            <wp:effectExtent l="0" t="0" r="0" b="8255"/>
            <wp:wrapTight wrapText="bothSides">
              <wp:wrapPolygon edited="0">
                <wp:start x="0" y="0"/>
                <wp:lineTo x="0" y="21102"/>
                <wp:lineTo x="20250" y="21102"/>
                <wp:lineTo x="20250" y="0"/>
                <wp:lineTo x="0" y="0"/>
              </wp:wrapPolygon>
            </wp:wrapTight>
            <wp:docPr id="1564173570" name="Picture 15641735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Small icon ACTIVITY V1.jpg"/>
                    <pic:cNvPicPr/>
                  </pic:nvPicPr>
                  <pic:blipFill>
                    <a:blip r:embed="rId54" cstate="print">
                      <a:extLst>
                        <a:ext uri="{BEBA8EAE-BF5A-486C-A8C5-ECC9F3942E4B}">
                          <a14:imgProps xmlns:a14="http://schemas.microsoft.com/office/drawing/2010/main">
                            <a14:imgLayer r:embed="rId55">
                              <a14:imgEffect>
                                <a14:saturation sat="0"/>
                              </a14:imgEffect>
                            </a14:imgLayer>
                          </a14:imgProps>
                        </a:ext>
                        <a:ext uri="{28A0092B-C50C-407E-A947-70E740481C1C}">
                          <a14:useLocalDpi xmlns:a14="http://schemas.microsoft.com/office/drawing/2010/main" val="0"/>
                        </a:ext>
                      </a:extLst>
                    </a:blip>
                    <a:stretch>
                      <a:fillRect/>
                    </a:stretch>
                  </pic:blipFill>
                  <pic:spPr>
                    <a:xfrm>
                      <a:off x="0" y="0"/>
                      <a:ext cx="406400" cy="467995"/>
                    </a:xfrm>
                    <a:prstGeom prst="rect">
                      <a:avLst/>
                    </a:prstGeom>
                  </pic:spPr>
                </pic:pic>
              </a:graphicData>
            </a:graphic>
            <wp14:sizeRelH relativeFrom="margin">
              <wp14:pctWidth>0</wp14:pctWidth>
            </wp14:sizeRelH>
            <wp14:sizeRelV relativeFrom="margin">
              <wp14:pctHeight>0</wp14:pctHeight>
            </wp14:sizeRelV>
          </wp:anchor>
        </w:drawing>
      </w:r>
      <w:r w:rsidRPr="00152D52">
        <w:rPr>
          <w:i/>
          <w:iCs/>
          <w:sz w:val="22"/>
          <w:szCs w:val="22"/>
        </w:rPr>
        <w:t xml:space="preserve">The aim of this activity is to identify people within your practice who have a mental illness and their </w:t>
      </w:r>
      <w:r>
        <w:rPr>
          <w:i/>
          <w:iCs/>
          <w:sz w:val="22"/>
          <w:szCs w:val="22"/>
        </w:rPr>
        <w:t xml:space="preserve">cervical </w:t>
      </w:r>
      <w:r w:rsidRPr="00152D52">
        <w:rPr>
          <w:i/>
          <w:iCs/>
          <w:sz w:val="22"/>
          <w:szCs w:val="22"/>
        </w:rPr>
        <w:t>cancer screening rates, to allow for, if needed, increase in cancer screening for this population.</w:t>
      </w:r>
    </w:p>
    <w:p w14:paraId="37091800" w14:textId="77777777" w:rsidR="002E19B2" w:rsidRPr="00152D52" w:rsidRDefault="002E19B2" w:rsidP="002E19B2">
      <w:pPr>
        <w:rPr>
          <w:i/>
          <w:iCs/>
          <w:sz w:val="22"/>
          <w:szCs w:val="22"/>
        </w:rPr>
      </w:pPr>
    </w:p>
    <w:p w14:paraId="132472C3" w14:textId="77777777" w:rsidR="002E19B2" w:rsidRDefault="006672D4" w:rsidP="002E19B2">
      <w:pPr>
        <w:rPr>
          <w:rFonts w:cs="Calibri"/>
        </w:rPr>
      </w:pPr>
      <w:r w:rsidRPr="00401B24">
        <w:rPr>
          <w:rFonts w:cs="Calibri"/>
        </w:rPr>
        <w:t xml:space="preserve">Complete the below table by collecting data from </w:t>
      </w:r>
      <w:r w:rsidRPr="00EC70B6">
        <w:rPr>
          <w:rFonts w:cs="Calibri"/>
        </w:rPr>
        <w:t xml:space="preserve">your </w:t>
      </w:r>
      <w:r w:rsidRPr="006C05D6">
        <w:rPr>
          <w:rFonts w:cs="Calibri"/>
        </w:rPr>
        <w:t>Polar Extraction Tool.</w:t>
      </w:r>
      <w:r w:rsidR="002E19B2">
        <w:rPr>
          <w:rFonts w:cs="Calibri"/>
        </w:rPr>
        <w:t xml:space="preserve"> </w:t>
      </w:r>
    </w:p>
    <w:p w14:paraId="33AF8A3B" w14:textId="77777777" w:rsidR="002E19B2" w:rsidRDefault="002E19B2" w:rsidP="002E19B2">
      <w:pPr>
        <w:rPr>
          <w:rFonts w:cs="Calibri"/>
        </w:rPr>
      </w:pPr>
    </w:p>
    <w:p w14:paraId="389B268B" w14:textId="78536DFD" w:rsidR="006672D4" w:rsidRPr="002E19B2" w:rsidRDefault="006672D4" w:rsidP="006672D4">
      <w:pPr>
        <w:rPr>
          <w:rFonts w:cs="Calibri"/>
        </w:rPr>
      </w:pPr>
      <w:r w:rsidRPr="00B9555B">
        <w:rPr>
          <w:rFonts w:cstheme="minorHAnsi"/>
        </w:rPr>
        <w:t xml:space="preserve">Refer to </w:t>
      </w:r>
      <w:hyperlink r:id="rId56" w:history="1">
        <w:r w:rsidRPr="00A10777">
          <w:rPr>
            <w:rStyle w:val="Hyperlink"/>
            <w:rFonts w:cstheme="minorHAnsi"/>
          </w:rPr>
          <w:t>video</w:t>
        </w:r>
      </w:hyperlink>
      <w:r w:rsidRPr="00B9555B">
        <w:rPr>
          <w:rFonts w:cstheme="minorHAnsi"/>
        </w:rPr>
        <w:t xml:space="preserve"> demonstration for guidance.</w:t>
      </w:r>
    </w:p>
    <w:p w14:paraId="2B60E998" w14:textId="77777777" w:rsidR="003E00BF" w:rsidRPr="004455A1" w:rsidRDefault="003E00BF" w:rsidP="002E19B2"/>
    <w:tbl>
      <w:tblPr>
        <w:tblW w:w="4904" w:type="pct"/>
        <w:tblBorders>
          <w:top w:val="single" w:sz="6" w:space="0" w:color="auto"/>
          <w:left w:val="single" w:sz="4" w:space="0" w:color="auto"/>
          <w:bottom w:val="single" w:sz="4" w:space="0" w:color="auto"/>
          <w:right w:val="single" w:sz="4" w:space="0" w:color="auto"/>
          <w:insideH w:val="single" w:sz="4" w:space="0" w:color="auto"/>
          <w:insideV w:val="single" w:sz="4" w:space="0" w:color="auto"/>
        </w:tblBorders>
        <w:tblLook w:val="0660" w:firstRow="1" w:lastRow="1" w:firstColumn="0" w:lastColumn="0" w:noHBand="1" w:noVBand="1"/>
      </w:tblPr>
      <w:tblGrid>
        <w:gridCol w:w="458"/>
        <w:gridCol w:w="5306"/>
        <w:gridCol w:w="1220"/>
        <w:gridCol w:w="1859"/>
      </w:tblGrid>
      <w:tr w:rsidR="006672D4" w:rsidRPr="007C6038" w14:paraId="0B01AB7A" w14:textId="77777777" w:rsidTr="00042146">
        <w:trPr>
          <w:trHeight w:hRule="exact" w:val="567"/>
          <w:tblHeader/>
        </w:trPr>
        <w:tc>
          <w:tcPr>
            <w:tcW w:w="259" w:type="pct"/>
            <w:shd w:val="clear" w:color="auto" w:fill="59CAEF"/>
            <w:vAlign w:val="center"/>
          </w:tcPr>
          <w:p w14:paraId="332273B8" w14:textId="77777777" w:rsidR="006672D4" w:rsidRPr="00CD3034" w:rsidRDefault="006672D4" w:rsidP="00042146">
            <w:pPr>
              <w:pStyle w:val="Activitytableheader"/>
              <w:spacing w:before="0" w:after="0"/>
            </w:pPr>
          </w:p>
        </w:tc>
        <w:tc>
          <w:tcPr>
            <w:tcW w:w="3000" w:type="pct"/>
            <w:shd w:val="clear" w:color="auto" w:fill="59CAEF"/>
            <w:vAlign w:val="center"/>
          </w:tcPr>
          <w:p w14:paraId="4BBE2FC9" w14:textId="77777777" w:rsidR="006672D4" w:rsidRPr="00CD3034" w:rsidRDefault="006672D4" w:rsidP="00042146">
            <w:pPr>
              <w:pStyle w:val="Activitytableheader"/>
              <w:spacing w:before="0" w:after="0"/>
            </w:pPr>
            <w:r w:rsidRPr="000B39E5">
              <w:rPr>
                <w:sz w:val="22"/>
              </w:rPr>
              <w:t>Description</w:t>
            </w:r>
          </w:p>
        </w:tc>
        <w:tc>
          <w:tcPr>
            <w:tcW w:w="690" w:type="pct"/>
            <w:shd w:val="clear" w:color="auto" w:fill="59CAEF"/>
            <w:vAlign w:val="center"/>
          </w:tcPr>
          <w:p w14:paraId="5A3C18F8" w14:textId="77777777" w:rsidR="006672D4" w:rsidRPr="00CD3034" w:rsidRDefault="006672D4" w:rsidP="00042146">
            <w:pPr>
              <w:pStyle w:val="Activitytableheader"/>
              <w:spacing w:before="0" w:after="0"/>
            </w:pPr>
            <w:r>
              <w:rPr>
                <w:sz w:val="22"/>
                <w:szCs w:val="22"/>
              </w:rPr>
              <w:t>Patient count</w:t>
            </w:r>
            <w:r w:rsidRPr="00CD3034">
              <w:rPr>
                <w:sz w:val="22"/>
                <w:szCs w:val="22"/>
              </w:rPr>
              <w:t xml:space="preserve"> </w:t>
            </w:r>
          </w:p>
        </w:tc>
        <w:tc>
          <w:tcPr>
            <w:tcW w:w="1051" w:type="pct"/>
            <w:shd w:val="clear" w:color="auto" w:fill="C4E6F1" w:themeFill="accent4" w:themeFillTint="99"/>
            <w:vAlign w:val="center"/>
          </w:tcPr>
          <w:p w14:paraId="4E96D1F6" w14:textId="77777777" w:rsidR="006672D4" w:rsidRPr="00B9555B" w:rsidRDefault="006672D4" w:rsidP="00042146">
            <w:pPr>
              <w:pStyle w:val="Activitytableheader"/>
              <w:spacing w:before="0" w:after="0"/>
              <w:rPr>
                <w:color w:val="auto"/>
                <w:sz w:val="22"/>
                <w:szCs w:val="22"/>
                <w:highlight w:val="yellow"/>
              </w:rPr>
            </w:pPr>
            <w:r w:rsidRPr="00B9555B">
              <w:rPr>
                <w:sz w:val="22"/>
                <w:szCs w:val="22"/>
              </w:rPr>
              <w:t>Patient percentage</w:t>
            </w:r>
          </w:p>
        </w:tc>
      </w:tr>
      <w:tr w:rsidR="006672D4" w:rsidRPr="0020581D" w14:paraId="423D3FFF" w14:textId="77777777" w:rsidTr="00042146">
        <w:trPr>
          <w:trHeight w:hRule="exact" w:val="1134"/>
        </w:trPr>
        <w:tc>
          <w:tcPr>
            <w:tcW w:w="259" w:type="pct"/>
            <w:shd w:val="clear" w:color="auto" w:fill="D5F2FB"/>
            <w:vAlign w:val="center"/>
          </w:tcPr>
          <w:p w14:paraId="5A1C2A61" w14:textId="77777777" w:rsidR="006672D4" w:rsidRPr="00FC6BBB" w:rsidRDefault="006672D4" w:rsidP="00042146">
            <w:pPr>
              <w:pStyle w:val="Activitytablenumberscolumn"/>
              <w:spacing w:before="0"/>
              <w:rPr>
                <w:rFonts w:cstheme="minorHAnsi"/>
                <w:color w:val="auto"/>
              </w:rPr>
            </w:pPr>
          </w:p>
        </w:tc>
        <w:tc>
          <w:tcPr>
            <w:tcW w:w="3000" w:type="pct"/>
            <w:shd w:val="clear" w:color="auto" w:fill="FFFFFF" w:themeFill="background1"/>
            <w:vAlign w:val="center"/>
          </w:tcPr>
          <w:p w14:paraId="0592BAE3" w14:textId="77777777" w:rsidR="006672D4" w:rsidRPr="00414D85" w:rsidRDefault="006672D4" w:rsidP="00042146">
            <w:pPr>
              <w:pStyle w:val="tabletextbold"/>
              <w:spacing w:before="0" w:after="0"/>
              <w:rPr>
                <w:rFonts w:asciiTheme="minorHAnsi" w:hAnsiTheme="minorHAnsi"/>
                <w:b w:val="0"/>
                <w:bCs w:val="0"/>
                <w:color w:val="auto"/>
                <w:sz w:val="22"/>
              </w:rPr>
            </w:pPr>
            <w:r>
              <w:rPr>
                <w:rFonts w:asciiTheme="minorHAnsi" w:hAnsiTheme="minorHAnsi"/>
                <w:b w:val="0"/>
                <w:bCs w:val="0"/>
                <w:color w:val="auto"/>
                <w:sz w:val="22"/>
              </w:rPr>
              <w:t>Number</w:t>
            </w:r>
            <w:r w:rsidRPr="00B9555B">
              <w:rPr>
                <w:rFonts w:asciiTheme="minorHAnsi" w:hAnsiTheme="minorHAnsi"/>
                <w:b w:val="0"/>
                <w:bCs w:val="0"/>
                <w:color w:val="auto"/>
                <w:sz w:val="22"/>
              </w:rPr>
              <w:t xml:space="preserve"> of active female patients aged between 25 and 74 years with a recorded mental health diagnosis</w:t>
            </w:r>
            <w:r w:rsidRPr="00B9555B">
              <w:rPr>
                <w:rFonts w:asciiTheme="minorHAnsi" w:hAnsiTheme="minorHAnsi" w:cstheme="minorHAnsi"/>
                <w:b w:val="0"/>
                <w:color w:val="auto"/>
                <w:sz w:val="22"/>
              </w:rPr>
              <w:t xml:space="preserve"> with HPV </w:t>
            </w:r>
            <w:r>
              <w:rPr>
                <w:rFonts w:asciiTheme="minorHAnsi" w:hAnsiTheme="minorHAnsi" w:cstheme="minorHAnsi"/>
                <w:b w:val="0"/>
                <w:color w:val="auto"/>
                <w:sz w:val="22"/>
              </w:rPr>
              <w:t xml:space="preserve">result </w:t>
            </w:r>
            <w:r w:rsidRPr="00B9555B">
              <w:rPr>
                <w:rFonts w:asciiTheme="minorHAnsi" w:hAnsiTheme="minorHAnsi" w:cstheme="minorHAnsi"/>
                <w:b w:val="0"/>
                <w:color w:val="auto"/>
                <w:sz w:val="22"/>
              </w:rPr>
              <w:t>recorded &gt; 5 years</w:t>
            </w:r>
          </w:p>
        </w:tc>
        <w:tc>
          <w:tcPr>
            <w:tcW w:w="690" w:type="pct"/>
            <w:shd w:val="clear" w:color="auto" w:fill="FFFFFF" w:themeFill="background1"/>
            <w:vAlign w:val="center"/>
          </w:tcPr>
          <w:p w14:paraId="69183C4D" w14:textId="77777777" w:rsidR="006672D4" w:rsidRPr="00CD3034" w:rsidRDefault="006672D4" w:rsidP="00042146">
            <w:pPr>
              <w:pStyle w:val="tabletextregular"/>
              <w:spacing w:before="0" w:after="0"/>
              <w:rPr>
                <w:rFonts w:cstheme="minorHAnsi"/>
                <w:color w:val="auto"/>
                <w:sz w:val="22"/>
              </w:rPr>
            </w:pPr>
          </w:p>
        </w:tc>
        <w:tc>
          <w:tcPr>
            <w:tcW w:w="1051" w:type="pct"/>
            <w:vAlign w:val="center"/>
          </w:tcPr>
          <w:p w14:paraId="61CE4BC2" w14:textId="77777777" w:rsidR="006672D4" w:rsidRPr="00CD3034" w:rsidRDefault="006672D4" w:rsidP="00042146">
            <w:pPr>
              <w:pStyle w:val="tabletextregular"/>
              <w:spacing w:before="0" w:after="0"/>
              <w:rPr>
                <w:rFonts w:cstheme="minorHAnsi"/>
                <w:color w:val="auto"/>
                <w:sz w:val="22"/>
              </w:rPr>
            </w:pPr>
          </w:p>
        </w:tc>
      </w:tr>
      <w:tr w:rsidR="006672D4" w:rsidRPr="0020581D" w14:paraId="2C1AAD3F" w14:textId="77777777" w:rsidTr="00042146">
        <w:trPr>
          <w:trHeight w:hRule="exact" w:val="1134"/>
        </w:trPr>
        <w:tc>
          <w:tcPr>
            <w:tcW w:w="259" w:type="pct"/>
            <w:shd w:val="clear" w:color="auto" w:fill="D5F2FB"/>
            <w:vAlign w:val="center"/>
          </w:tcPr>
          <w:p w14:paraId="42CCF067" w14:textId="77777777" w:rsidR="006672D4" w:rsidRPr="00FC6BBB" w:rsidRDefault="006672D4" w:rsidP="00042146">
            <w:pPr>
              <w:pStyle w:val="Activitytablenumberscolumn"/>
              <w:spacing w:before="0"/>
              <w:rPr>
                <w:rFonts w:cstheme="minorHAnsi"/>
                <w:color w:val="auto"/>
              </w:rPr>
            </w:pPr>
          </w:p>
        </w:tc>
        <w:tc>
          <w:tcPr>
            <w:tcW w:w="3000" w:type="pct"/>
            <w:shd w:val="clear" w:color="auto" w:fill="FFFFFF" w:themeFill="background1"/>
            <w:vAlign w:val="center"/>
          </w:tcPr>
          <w:p w14:paraId="4B2F864B" w14:textId="77777777" w:rsidR="006672D4" w:rsidRPr="002F1095" w:rsidRDefault="006672D4" w:rsidP="00042146">
            <w:pPr>
              <w:pStyle w:val="tabletextbold"/>
              <w:spacing w:before="0" w:after="0"/>
              <w:rPr>
                <w:rFonts w:asciiTheme="minorHAnsi" w:hAnsiTheme="minorHAnsi"/>
                <w:b w:val="0"/>
                <w:bCs w:val="0"/>
                <w:color w:val="auto"/>
                <w:sz w:val="22"/>
                <w:highlight w:val="green"/>
              </w:rPr>
            </w:pPr>
            <w:r w:rsidRPr="00B9555B">
              <w:rPr>
                <w:rFonts w:asciiTheme="minorHAnsi" w:hAnsiTheme="minorHAnsi"/>
                <w:b w:val="0"/>
                <w:bCs w:val="0"/>
                <w:color w:val="auto"/>
                <w:sz w:val="22"/>
              </w:rPr>
              <w:t>Number of active female patients aged between 25 and 74 years with a recorded mental health diagnosis</w:t>
            </w:r>
            <w:r w:rsidRPr="00B9555B">
              <w:rPr>
                <w:rFonts w:asciiTheme="minorHAnsi" w:hAnsiTheme="minorHAnsi" w:cstheme="minorHAnsi"/>
                <w:b w:val="0"/>
                <w:color w:val="auto"/>
                <w:sz w:val="22"/>
              </w:rPr>
              <w:t xml:space="preserve"> with NO HPV result recorded </w:t>
            </w:r>
          </w:p>
        </w:tc>
        <w:tc>
          <w:tcPr>
            <w:tcW w:w="690" w:type="pct"/>
            <w:shd w:val="clear" w:color="auto" w:fill="FFFFFF" w:themeFill="background1"/>
            <w:vAlign w:val="center"/>
          </w:tcPr>
          <w:p w14:paraId="793FD424" w14:textId="77777777" w:rsidR="006672D4" w:rsidRPr="00CD3034" w:rsidRDefault="006672D4" w:rsidP="00042146">
            <w:pPr>
              <w:pStyle w:val="tabletextregular"/>
              <w:spacing w:before="0" w:after="0"/>
              <w:rPr>
                <w:rFonts w:cstheme="minorHAnsi"/>
                <w:color w:val="auto"/>
                <w:sz w:val="22"/>
              </w:rPr>
            </w:pPr>
          </w:p>
        </w:tc>
        <w:tc>
          <w:tcPr>
            <w:tcW w:w="1051" w:type="pct"/>
            <w:vAlign w:val="center"/>
          </w:tcPr>
          <w:p w14:paraId="20BA74AC" w14:textId="77777777" w:rsidR="006672D4" w:rsidRPr="00CD3034" w:rsidRDefault="006672D4" w:rsidP="00042146">
            <w:pPr>
              <w:pStyle w:val="tabletextregular"/>
              <w:spacing w:before="0" w:after="0"/>
              <w:rPr>
                <w:rFonts w:cstheme="minorHAnsi"/>
                <w:color w:val="auto"/>
                <w:sz w:val="22"/>
              </w:rPr>
            </w:pPr>
          </w:p>
        </w:tc>
      </w:tr>
    </w:tbl>
    <w:p w14:paraId="16751DA9" w14:textId="77777777" w:rsidR="006672D4" w:rsidRPr="00B03DC9" w:rsidRDefault="006672D4" w:rsidP="006672D4">
      <w:pPr>
        <w:rPr>
          <w:i/>
        </w:rPr>
      </w:pPr>
    </w:p>
    <w:p w14:paraId="14768B7A" w14:textId="4D12DCAC" w:rsidR="006672D4" w:rsidRDefault="006672D4" w:rsidP="006672D4">
      <w:pPr>
        <w:pStyle w:val="H2"/>
      </w:pPr>
      <w:bookmarkStart w:id="47" w:name="_Toc229656465"/>
      <w:bookmarkStart w:id="48" w:name="_Toc236229524"/>
      <w:r w:rsidRPr="00EF07EF">
        <w:rPr>
          <w:bCs/>
          <w:u w:val="single"/>
        </w:rPr>
        <w:t>Activity</w:t>
      </w:r>
      <w:r w:rsidRPr="00EF07EF">
        <w:rPr>
          <w:bCs/>
        </w:rPr>
        <w:t xml:space="preserve"> –</w:t>
      </w:r>
      <w:r>
        <w:t xml:space="preserve"> Data collection: bowel screening for eligible patients with a mental health diagnosis</w:t>
      </w:r>
      <w:bookmarkEnd w:id="47"/>
      <w:bookmarkEnd w:id="48"/>
    </w:p>
    <w:p w14:paraId="3B5C491F" w14:textId="77777777" w:rsidR="002E19B2" w:rsidRDefault="002E19B2" w:rsidP="00AA404F">
      <w:pPr>
        <w:pStyle w:val="H2"/>
      </w:pPr>
    </w:p>
    <w:p w14:paraId="58AC6AC5" w14:textId="77777777" w:rsidR="006672D4" w:rsidRPr="00152D52" w:rsidRDefault="006672D4" w:rsidP="006672D4">
      <w:pPr>
        <w:rPr>
          <w:i/>
          <w:iCs/>
          <w:sz w:val="22"/>
          <w:szCs w:val="22"/>
        </w:rPr>
      </w:pPr>
      <w:r w:rsidRPr="00152D52">
        <w:rPr>
          <w:rFonts w:ascii="Calibri Light" w:hAnsi="Calibri Light" w:cs="Calibri Light"/>
          <w:i/>
          <w:noProof/>
          <w:sz w:val="22"/>
          <w:szCs w:val="22"/>
          <w:shd w:val="clear" w:color="auto" w:fill="E6E6E6"/>
          <w:lang w:val="en-NZ" w:eastAsia="zh-CN"/>
        </w:rPr>
        <w:drawing>
          <wp:anchor distT="0" distB="107950" distL="71755" distR="107950" simplePos="0" relativeHeight="251658242" behindDoc="1" locked="0" layoutInCell="1" allowOverlap="1" wp14:anchorId="58A42E13" wp14:editId="2D8883B8">
            <wp:simplePos x="0" y="0"/>
            <wp:positionH relativeFrom="margin">
              <wp:align>left</wp:align>
            </wp:positionH>
            <wp:positionV relativeFrom="paragraph">
              <wp:posOffset>106834</wp:posOffset>
            </wp:positionV>
            <wp:extent cx="406400" cy="467995"/>
            <wp:effectExtent l="0" t="0" r="0" b="8255"/>
            <wp:wrapTight wrapText="bothSides">
              <wp:wrapPolygon edited="0">
                <wp:start x="0" y="0"/>
                <wp:lineTo x="0" y="21102"/>
                <wp:lineTo x="20250" y="21102"/>
                <wp:lineTo x="20250" y="0"/>
                <wp:lineTo x="0" y="0"/>
              </wp:wrapPolygon>
            </wp:wrapTight>
            <wp:docPr id="1525566602" name="Picture 15255666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Small icon ACTIVITY V1.jpg"/>
                    <pic:cNvPicPr/>
                  </pic:nvPicPr>
                  <pic:blipFill>
                    <a:blip r:embed="rId54" cstate="print">
                      <a:extLst>
                        <a:ext uri="{BEBA8EAE-BF5A-486C-A8C5-ECC9F3942E4B}">
                          <a14:imgProps xmlns:a14="http://schemas.microsoft.com/office/drawing/2010/main">
                            <a14:imgLayer r:embed="rId55">
                              <a14:imgEffect>
                                <a14:saturation sat="0"/>
                              </a14:imgEffect>
                            </a14:imgLayer>
                          </a14:imgProps>
                        </a:ext>
                        <a:ext uri="{28A0092B-C50C-407E-A947-70E740481C1C}">
                          <a14:useLocalDpi xmlns:a14="http://schemas.microsoft.com/office/drawing/2010/main" val="0"/>
                        </a:ext>
                      </a:extLst>
                    </a:blip>
                    <a:stretch>
                      <a:fillRect/>
                    </a:stretch>
                  </pic:blipFill>
                  <pic:spPr>
                    <a:xfrm>
                      <a:off x="0" y="0"/>
                      <a:ext cx="406400" cy="467995"/>
                    </a:xfrm>
                    <a:prstGeom prst="rect">
                      <a:avLst/>
                    </a:prstGeom>
                  </pic:spPr>
                </pic:pic>
              </a:graphicData>
            </a:graphic>
            <wp14:sizeRelH relativeFrom="margin">
              <wp14:pctWidth>0</wp14:pctWidth>
            </wp14:sizeRelH>
            <wp14:sizeRelV relativeFrom="margin">
              <wp14:pctHeight>0</wp14:pctHeight>
            </wp14:sizeRelV>
          </wp:anchor>
        </w:drawing>
      </w:r>
      <w:r w:rsidRPr="00152D52">
        <w:rPr>
          <w:i/>
          <w:iCs/>
          <w:sz w:val="22"/>
          <w:szCs w:val="22"/>
        </w:rPr>
        <w:t xml:space="preserve">The aim of this activity is to identify </w:t>
      </w:r>
      <w:r>
        <w:rPr>
          <w:i/>
          <w:iCs/>
          <w:sz w:val="22"/>
          <w:szCs w:val="22"/>
        </w:rPr>
        <w:t xml:space="preserve">eligible </w:t>
      </w:r>
      <w:r w:rsidRPr="00152D52">
        <w:rPr>
          <w:i/>
          <w:iCs/>
          <w:sz w:val="22"/>
          <w:szCs w:val="22"/>
        </w:rPr>
        <w:t xml:space="preserve">people within your practice who have a mental illness and their </w:t>
      </w:r>
      <w:r>
        <w:rPr>
          <w:i/>
          <w:iCs/>
          <w:sz w:val="22"/>
          <w:szCs w:val="22"/>
        </w:rPr>
        <w:t xml:space="preserve">bowel </w:t>
      </w:r>
      <w:r w:rsidRPr="00152D52">
        <w:rPr>
          <w:i/>
          <w:iCs/>
          <w:sz w:val="22"/>
          <w:szCs w:val="22"/>
        </w:rPr>
        <w:t>cancer screening rates, to allow for, if needed, increase in cancer screening for this population.</w:t>
      </w:r>
    </w:p>
    <w:p w14:paraId="3D2D304A" w14:textId="77777777" w:rsidR="002E19B2" w:rsidRPr="00152D52" w:rsidRDefault="002E19B2" w:rsidP="002E19B2">
      <w:pPr>
        <w:rPr>
          <w:i/>
          <w:iCs/>
          <w:sz w:val="22"/>
          <w:szCs w:val="22"/>
        </w:rPr>
      </w:pPr>
    </w:p>
    <w:p w14:paraId="6988DDCF" w14:textId="77777777" w:rsidR="006672D4" w:rsidRDefault="006672D4" w:rsidP="006672D4">
      <w:pPr>
        <w:rPr>
          <w:rFonts w:cs="Calibri"/>
        </w:rPr>
      </w:pPr>
      <w:r w:rsidRPr="00401B24">
        <w:rPr>
          <w:rFonts w:cs="Calibri"/>
        </w:rPr>
        <w:t xml:space="preserve">Complete the below table by collecting data from your </w:t>
      </w:r>
      <w:r w:rsidRPr="00EF07EF">
        <w:rPr>
          <w:rFonts w:cs="Calibri"/>
        </w:rPr>
        <w:t>Polar Extraction Tool.</w:t>
      </w:r>
    </w:p>
    <w:p w14:paraId="4E38F2FF" w14:textId="77777777" w:rsidR="002E19B2" w:rsidRDefault="002E19B2" w:rsidP="002E19B2">
      <w:pPr>
        <w:rPr>
          <w:rFonts w:cs="Calibri"/>
        </w:rPr>
      </w:pPr>
    </w:p>
    <w:p w14:paraId="42B22AA9" w14:textId="77777777" w:rsidR="006672D4" w:rsidRDefault="006672D4" w:rsidP="006672D4">
      <w:pPr>
        <w:rPr>
          <w:rFonts w:cstheme="minorHAnsi"/>
        </w:rPr>
      </w:pPr>
      <w:r w:rsidRPr="00B9555B">
        <w:rPr>
          <w:rFonts w:cstheme="minorHAnsi"/>
        </w:rPr>
        <w:t>Refer to</w:t>
      </w:r>
      <w:hyperlink r:id="rId57" w:history="1">
        <w:r w:rsidRPr="00AC0E18">
          <w:rPr>
            <w:rStyle w:val="Hyperlink"/>
            <w:rFonts w:cstheme="minorHAnsi"/>
          </w:rPr>
          <w:t xml:space="preserve"> video</w:t>
        </w:r>
      </w:hyperlink>
      <w:r w:rsidRPr="00B9555B">
        <w:rPr>
          <w:rFonts w:cstheme="minorHAnsi"/>
        </w:rPr>
        <w:t xml:space="preserve"> demonstration for guidance</w:t>
      </w:r>
    </w:p>
    <w:p w14:paraId="4B3B39DF" w14:textId="77777777" w:rsidR="003E00BF" w:rsidRPr="004455A1" w:rsidRDefault="003E00BF" w:rsidP="002E19B2"/>
    <w:tbl>
      <w:tblPr>
        <w:tblW w:w="4904" w:type="pct"/>
        <w:tblBorders>
          <w:top w:val="single" w:sz="6" w:space="0" w:color="auto"/>
          <w:left w:val="single" w:sz="4" w:space="0" w:color="auto"/>
          <w:bottom w:val="single" w:sz="4" w:space="0" w:color="auto"/>
          <w:right w:val="single" w:sz="4" w:space="0" w:color="auto"/>
          <w:insideH w:val="single" w:sz="4" w:space="0" w:color="auto"/>
          <w:insideV w:val="single" w:sz="4" w:space="0" w:color="auto"/>
        </w:tblBorders>
        <w:tblLook w:val="0660" w:firstRow="1" w:lastRow="1" w:firstColumn="0" w:lastColumn="0" w:noHBand="1" w:noVBand="1"/>
      </w:tblPr>
      <w:tblGrid>
        <w:gridCol w:w="524"/>
        <w:gridCol w:w="5369"/>
        <w:gridCol w:w="1284"/>
        <w:gridCol w:w="1666"/>
      </w:tblGrid>
      <w:tr w:rsidR="006672D4" w:rsidRPr="007C6038" w14:paraId="187983FE" w14:textId="77777777" w:rsidTr="00042146">
        <w:trPr>
          <w:trHeight w:hRule="exact" w:val="567"/>
          <w:tblHeader/>
        </w:trPr>
        <w:tc>
          <w:tcPr>
            <w:tcW w:w="296" w:type="pct"/>
            <w:shd w:val="clear" w:color="auto" w:fill="59CAEF"/>
            <w:vAlign w:val="center"/>
          </w:tcPr>
          <w:p w14:paraId="481B74C7" w14:textId="77777777" w:rsidR="006672D4" w:rsidRPr="00CD3034" w:rsidRDefault="006672D4" w:rsidP="00042146">
            <w:pPr>
              <w:pStyle w:val="Activitytableheader"/>
              <w:spacing w:before="0" w:after="0"/>
            </w:pPr>
          </w:p>
        </w:tc>
        <w:tc>
          <w:tcPr>
            <w:tcW w:w="3036" w:type="pct"/>
            <w:shd w:val="clear" w:color="auto" w:fill="59CAEF"/>
            <w:vAlign w:val="center"/>
          </w:tcPr>
          <w:p w14:paraId="605BD8E6" w14:textId="77777777" w:rsidR="006672D4" w:rsidRPr="00CD3034" w:rsidRDefault="006672D4" w:rsidP="00042146">
            <w:pPr>
              <w:pStyle w:val="Activitytableheader"/>
              <w:spacing w:before="0" w:after="0"/>
            </w:pPr>
            <w:r w:rsidRPr="000B39E5">
              <w:rPr>
                <w:sz w:val="22"/>
              </w:rPr>
              <w:t>Description</w:t>
            </w:r>
          </w:p>
        </w:tc>
        <w:tc>
          <w:tcPr>
            <w:tcW w:w="726" w:type="pct"/>
            <w:shd w:val="clear" w:color="auto" w:fill="59CAEF"/>
            <w:vAlign w:val="center"/>
          </w:tcPr>
          <w:p w14:paraId="3E9CCAE5" w14:textId="77777777" w:rsidR="006672D4" w:rsidRPr="00CD3034" w:rsidRDefault="006672D4" w:rsidP="00042146">
            <w:pPr>
              <w:pStyle w:val="Activitytableheader"/>
              <w:spacing w:before="0" w:after="0"/>
            </w:pPr>
            <w:r>
              <w:rPr>
                <w:sz w:val="22"/>
                <w:szCs w:val="22"/>
              </w:rPr>
              <w:t>Patient count</w:t>
            </w:r>
            <w:r w:rsidRPr="00CD3034">
              <w:rPr>
                <w:sz w:val="22"/>
                <w:szCs w:val="22"/>
              </w:rPr>
              <w:t xml:space="preserve"> </w:t>
            </w:r>
          </w:p>
        </w:tc>
        <w:tc>
          <w:tcPr>
            <w:tcW w:w="942" w:type="pct"/>
            <w:shd w:val="clear" w:color="auto" w:fill="C4E6F1" w:themeFill="accent4" w:themeFillTint="99"/>
            <w:vAlign w:val="center"/>
          </w:tcPr>
          <w:p w14:paraId="202076C7" w14:textId="77777777" w:rsidR="006672D4" w:rsidRPr="00CD3034" w:rsidRDefault="006672D4" w:rsidP="00042146">
            <w:pPr>
              <w:pStyle w:val="Activitytableheader"/>
              <w:spacing w:before="0" w:after="0"/>
              <w:rPr>
                <w:sz w:val="22"/>
                <w:szCs w:val="22"/>
              </w:rPr>
            </w:pPr>
            <w:r>
              <w:rPr>
                <w:sz w:val="22"/>
                <w:szCs w:val="22"/>
              </w:rPr>
              <w:t>Patient percentage</w:t>
            </w:r>
          </w:p>
        </w:tc>
      </w:tr>
      <w:tr w:rsidR="006672D4" w:rsidRPr="0020581D" w14:paraId="1BAC6028" w14:textId="77777777" w:rsidTr="00042146">
        <w:trPr>
          <w:trHeight w:hRule="exact" w:val="1134"/>
        </w:trPr>
        <w:tc>
          <w:tcPr>
            <w:tcW w:w="296" w:type="pct"/>
            <w:shd w:val="clear" w:color="auto" w:fill="D5F2FB"/>
            <w:vAlign w:val="center"/>
          </w:tcPr>
          <w:p w14:paraId="08C956A2" w14:textId="77777777" w:rsidR="006672D4" w:rsidRPr="00FC6BBB" w:rsidRDefault="006672D4" w:rsidP="00042146">
            <w:pPr>
              <w:pStyle w:val="Activitytablenumberscolumn"/>
              <w:spacing w:before="0"/>
              <w:rPr>
                <w:rFonts w:cstheme="minorHAnsi"/>
                <w:color w:val="auto"/>
              </w:rPr>
            </w:pPr>
          </w:p>
        </w:tc>
        <w:tc>
          <w:tcPr>
            <w:tcW w:w="3036" w:type="pct"/>
            <w:shd w:val="clear" w:color="auto" w:fill="FFFFFF" w:themeFill="background1"/>
            <w:vAlign w:val="center"/>
          </w:tcPr>
          <w:p w14:paraId="2F0D3089" w14:textId="77777777" w:rsidR="006672D4" w:rsidRPr="00C96284" w:rsidRDefault="006672D4" w:rsidP="00042146">
            <w:pPr>
              <w:pStyle w:val="tabletextbold"/>
              <w:spacing w:before="0" w:after="0"/>
              <w:rPr>
                <w:rFonts w:asciiTheme="minorHAnsi" w:hAnsiTheme="minorHAnsi" w:cstheme="minorHAnsi"/>
                <w:b w:val="0"/>
                <w:color w:val="auto"/>
                <w:sz w:val="22"/>
                <w:lang w:val="en-GB"/>
              </w:rPr>
            </w:pPr>
            <w:r w:rsidRPr="003D3332">
              <w:rPr>
                <w:rFonts w:asciiTheme="minorHAnsi" w:hAnsiTheme="minorHAnsi" w:cstheme="minorHAnsi"/>
                <w:b w:val="0"/>
                <w:color w:val="auto"/>
                <w:sz w:val="22"/>
                <w:lang w:val="en-GB"/>
              </w:rPr>
              <w:t>Number of active patients aged between 50 and 74 years with a recorded mental health diagnosis with NO FOBT recorded</w:t>
            </w:r>
          </w:p>
        </w:tc>
        <w:tc>
          <w:tcPr>
            <w:tcW w:w="726" w:type="pct"/>
            <w:shd w:val="clear" w:color="auto" w:fill="FFFFFF" w:themeFill="background1"/>
            <w:vAlign w:val="center"/>
          </w:tcPr>
          <w:p w14:paraId="280BCDA4" w14:textId="77777777" w:rsidR="006672D4" w:rsidRPr="00CD3034" w:rsidRDefault="006672D4" w:rsidP="00042146">
            <w:pPr>
              <w:pStyle w:val="tabletextregular"/>
              <w:spacing w:before="0" w:after="0"/>
              <w:rPr>
                <w:rFonts w:cstheme="minorHAnsi"/>
                <w:color w:val="auto"/>
                <w:sz w:val="22"/>
              </w:rPr>
            </w:pPr>
          </w:p>
        </w:tc>
        <w:tc>
          <w:tcPr>
            <w:tcW w:w="942" w:type="pct"/>
            <w:vAlign w:val="center"/>
          </w:tcPr>
          <w:p w14:paraId="67DCC632" w14:textId="77777777" w:rsidR="006672D4" w:rsidRPr="00CD3034" w:rsidRDefault="006672D4" w:rsidP="00042146">
            <w:pPr>
              <w:pStyle w:val="tabletextregular"/>
              <w:spacing w:before="0" w:after="0"/>
              <w:rPr>
                <w:rFonts w:cstheme="minorHAnsi"/>
                <w:color w:val="auto"/>
                <w:sz w:val="22"/>
              </w:rPr>
            </w:pPr>
          </w:p>
        </w:tc>
      </w:tr>
      <w:tr w:rsidR="006672D4" w:rsidRPr="0020581D" w14:paraId="0858B648" w14:textId="77777777" w:rsidTr="00042146">
        <w:trPr>
          <w:trHeight w:hRule="exact" w:val="1134"/>
        </w:trPr>
        <w:tc>
          <w:tcPr>
            <w:tcW w:w="296" w:type="pct"/>
            <w:shd w:val="clear" w:color="auto" w:fill="D5F2FB"/>
            <w:vAlign w:val="center"/>
          </w:tcPr>
          <w:p w14:paraId="3EF198E7" w14:textId="77777777" w:rsidR="006672D4" w:rsidRPr="00FC6BBB" w:rsidRDefault="006672D4" w:rsidP="00042146">
            <w:pPr>
              <w:pStyle w:val="Activitytablenumberscolumn"/>
              <w:spacing w:before="0"/>
              <w:rPr>
                <w:rFonts w:cstheme="minorHAnsi"/>
                <w:color w:val="auto"/>
              </w:rPr>
            </w:pPr>
          </w:p>
        </w:tc>
        <w:tc>
          <w:tcPr>
            <w:tcW w:w="3036" w:type="pct"/>
            <w:shd w:val="clear" w:color="auto" w:fill="FFFFFF" w:themeFill="background1"/>
            <w:vAlign w:val="center"/>
          </w:tcPr>
          <w:p w14:paraId="55839C80" w14:textId="77777777" w:rsidR="006672D4" w:rsidRPr="00C96284" w:rsidRDefault="006672D4" w:rsidP="00042146">
            <w:pPr>
              <w:pStyle w:val="tabletextbold"/>
              <w:spacing w:before="0" w:after="0"/>
              <w:rPr>
                <w:rFonts w:asciiTheme="minorHAnsi" w:hAnsiTheme="minorHAnsi" w:cstheme="minorHAnsi"/>
                <w:b w:val="0"/>
                <w:color w:val="auto"/>
                <w:sz w:val="22"/>
                <w:lang w:val="en-GB"/>
              </w:rPr>
            </w:pPr>
            <w:r w:rsidRPr="00C96284">
              <w:rPr>
                <w:rFonts w:asciiTheme="minorHAnsi" w:hAnsiTheme="minorHAnsi" w:cstheme="minorHAnsi"/>
                <w:b w:val="0"/>
                <w:color w:val="auto"/>
                <w:sz w:val="22"/>
                <w:lang w:val="en-GB"/>
              </w:rPr>
              <w:t xml:space="preserve">Number of active patients aged between 50 and 74 years </w:t>
            </w:r>
            <w:r>
              <w:rPr>
                <w:rFonts w:asciiTheme="minorHAnsi" w:hAnsiTheme="minorHAnsi" w:cstheme="minorHAnsi"/>
                <w:b w:val="0"/>
                <w:color w:val="auto"/>
                <w:sz w:val="22"/>
                <w:lang w:val="en-GB"/>
              </w:rPr>
              <w:t xml:space="preserve">with a recorded mental health diagnosis </w:t>
            </w:r>
            <w:r w:rsidRPr="00C96284">
              <w:rPr>
                <w:rFonts w:asciiTheme="minorHAnsi" w:hAnsiTheme="minorHAnsi" w:cstheme="minorHAnsi"/>
                <w:b w:val="0"/>
                <w:color w:val="auto"/>
                <w:sz w:val="22"/>
                <w:lang w:val="en-GB"/>
              </w:rPr>
              <w:t>with FOBT recorded</w:t>
            </w:r>
            <w:r>
              <w:rPr>
                <w:rFonts w:asciiTheme="minorHAnsi" w:hAnsiTheme="minorHAnsi" w:cstheme="minorHAnsi"/>
                <w:b w:val="0"/>
                <w:color w:val="auto"/>
                <w:sz w:val="22"/>
                <w:lang w:val="en-GB"/>
              </w:rPr>
              <w:t xml:space="preserve"> &gt; 2 years ago</w:t>
            </w:r>
          </w:p>
        </w:tc>
        <w:tc>
          <w:tcPr>
            <w:tcW w:w="726" w:type="pct"/>
            <w:shd w:val="clear" w:color="auto" w:fill="FFFFFF" w:themeFill="background1"/>
            <w:vAlign w:val="center"/>
          </w:tcPr>
          <w:p w14:paraId="3517B863" w14:textId="77777777" w:rsidR="006672D4" w:rsidRPr="00CD3034" w:rsidRDefault="006672D4" w:rsidP="00042146">
            <w:pPr>
              <w:pStyle w:val="tabletextregular"/>
              <w:spacing w:before="0" w:after="0"/>
              <w:rPr>
                <w:rFonts w:cstheme="minorHAnsi"/>
                <w:color w:val="auto"/>
                <w:sz w:val="22"/>
              </w:rPr>
            </w:pPr>
          </w:p>
        </w:tc>
        <w:tc>
          <w:tcPr>
            <w:tcW w:w="942" w:type="pct"/>
            <w:vAlign w:val="center"/>
          </w:tcPr>
          <w:p w14:paraId="6A09784B" w14:textId="77777777" w:rsidR="006672D4" w:rsidRPr="00CD3034" w:rsidRDefault="006672D4" w:rsidP="00042146">
            <w:pPr>
              <w:pStyle w:val="tabletextregular"/>
              <w:spacing w:before="0" w:after="0"/>
              <w:rPr>
                <w:rFonts w:cstheme="minorHAnsi"/>
                <w:color w:val="auto"/>
                <w:sz w:val="22"/>
              </w:rPr>
            </w:pPr>
          </w:p>
        </w:tc>
      </w:tr>
    </w:tbl>
    <w:p w14:paraId="4E55A440" w14:textId="5D98F9A2" w:rsidR="006672D4" w:rsidRDefault="006672D4" w:rsidP="006672D4">
      <w:pPr>
        <w:pStyle w:val="H2"/>
      </w:pPr>
      <w:bookmarkStart w:id="49" w:name="_Toc229656466"/>
      <w:bookmarkStart w:id="50" w:name="_Toc236229525"/>
      <w:r w:rsidRPr="00EF07EF">
        <w:rPr>
          <w:bCs/>
          <w:u w:val="single"/>
        </w:rPr>
        <w:lastRenderedPageBreak/>
        <w:t>Activity</w:t>
      </w:r>
      <w:r w:rsidRPr="00EF07EF">
        <w:rPr>
          <w:bCs/>
        </w:rPr>
        <w:t xml:space="preserve"> –</w:t>
      </w:r>
      <w:r>
        <w:t xml:space="preserve"> Data collection: breast screening for eligible patients with a mental health diagnosis</w:t>
      </w:r>
      <w:bookmarkEnd w:id="49"/>
      <w:bookmarkEnd w:id="50"/>
    </w:p>
    <w:p w14:paraId="16CD5094" w14:textId="77777777" w:rsidR="002E19B2" w:rsidRDefault="002E19B2" w:rsidP="00AA404F">
      <w:pPr>
        <w:pStyle w:val="H2"/>
      </w:pPr>
    </w:p>
    <w:p w14:paraId="468AF8A7" w14:textId="77777777" w:rsidR="006672D4" w:rsidRDefault="006672D4" w:rsidP="006672D4">
      <w:pPr>
        <w:rPr>
          <w:i/>
          <w:iCs/>
          <w:sz w:val="22"/>
          <w:szCs w:val="22"/>
        </w:rPr>
      </w:pPr>
      <w:r w:rsidRPr="00152D52">
        <w:rPr>
          <w:rFonts w:ascii="Calibri Light" w:hAnsi="Calibri Light" w:cs="Calibri Light"/>
          <w:i/>
          <w:noProof/>
          <w:sz w:val="22"/>
          <w:szCs w:val="22"/>
          <w:shd w:val="clear" w:color="auto" w:fill="E6E6E6"/>
          <w:lang w:val="en-NZ" w:eastAsia="zh-CN"/>
        </w:rPr>
        <w:drawing>
          <wp:anchor distT="0" distB="107950" distL="71755" distR="107950" simplePos="0" relativeHeight="251658243" behindDoc="1" locked="0" layoutInCell="1" allowOverlap="1" wp14:anchorId="6931E423" wp14:editId="3A09F8B1">
            <wp:simplePos x="0" y="0"/>
            <wp:positionH relativeFrom="margin">
              <wp:align>left</wp:align>
            </wp:positionH>
            <wp:positionV relativeFrom="paragraph">
              <wp:posOffset>106834</wp:posOffset>
            </wp:positionV>
            <wp:extent cx="406400" cy="467995"/>
            <wp:effectExtent l="0" t="0" r="0" b="8255"/>
            <wp:wrapTight wrapText="bothSides">
              <wp:wrapPolygon edited="0">
                <wp:start x="0" y="0"/>
                <wp:lineTo x="0" y="21102"/>
                <wp:lineTo x="20250" y="21102"/>
                <wp:lineTo x="20250" y="0"/>
                <wp:lineTo x="0" y="0"/>
              </wp:wrapPolygon>
            </wp:wrapTight>
            <wp:docPr id="554006287" name="Picture 5540062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Small icon ACTIVITY V1.jpg"/>
                    <pic:cNvPicPr/>
                  </pic:nvPicPr>
                  <pic:blipFill>
                    <a:blip r:embed="rId54" cstate="print">
                      <a:extLst>
                        <a:ext uri="{BEBA8EAE-BF5A-486C-A8C5-ECC9F3942E4B}">
                          <a14:imgProps xmlns:a14="http://schemas.microsoft.com/office/drawing/2010/main">
                            <a14:imgLayer r:embed="rId55">
                              <a14:imgEffect>
                                <a14:saturation sat="0"/>
                              </a14:imgEffect>
                            </a14:imgLayer>
                          </a14:imgProps>
                        </a:ext>
                        <a:ext uri="{28A0092B-C50C-407E-A947-70E740481C1C}">
                          <a14:useLocalDpi xmlns:a14="http://schemas.microsoft.com/office/drawing/2010/main" val="0"/>
                        </a:ext>
                      </a:extLst>
                    </a:blip>
                    <a:stretch>
                      <a:fillRect/>
                    </a:stretch>
                  </pic:blipFill>
                  <pic:spPr>
                    <a:xfrm>
                      <a:off x="0" y="0"/>
                      <a:ext cx="406400" cy="467995"/>
                    </a:xfrm>
                    <a:prstGeom prst="rect">
                      <a:avLst/>
                    </a:prstGeom>
                  </pic:spPr>
                </pic:pic>
              </a:graphicData>
            </a:graphic>
            <wp14:sizeRelH relativeFrom="margin">
              <wp14:pctWidth>0</wp14:pctWidth>
            </wp14:sizeRelH>
            <wp14:sizeRelV relativeFrom="margin">
              <wp14:pctHeight>0</wp14:pctHeight>
            </wp14:sizeRelV>
          </wp:anchor>
        </w:drawing>
      </w:r>
      <w:r w:rsidRPr="00152D52">
        <w:rPr>
          <w:i/>
          <w:iCs/>
          <w:sz w:val="22"/>
          <w:szCs w:val="22"/>
        </w:rPr>
        <w:t xml:space="preserve">The aim of this activity is to identify </w:t>
      </w:r>
      <w:r>
        <w:rPr>
          <w:i/>
          <w:iCs/>
          <w:sz w:val="22"/>
          <w:szCs w:val="22"/>
        </w:rPr>
        <w:t xml:space="preserve">eligible </w:t>
      </w:r>
      <w:r w:rsidRPr="00152D52">
        <w:rPr>
          <w:i/>
          <w:iCs/>
          <w:sz w:val="22"/>
          <w:szCs w:val="22"/>
        </w:rPr>
        <w:t xml:space="preserve">people within your practice who have a mental illness and their </w:t>
      </w:r>
      <w:r>
        <w:rPr>
          <w:i/>
          <w:iCs/>
          <w:sz w:val="22"/>
          <w:szCs w:val="22"/>
        </w:rPr>
        <w:t>breast</w:t>
      </w:r>
      <w:r w:rsidRPr="00152D52">
        <w:rPr>
          <w:i/>
          <w:iCs/>
          <w:sz w:val="22"/>
          <w:szCs w:val="22"/>
        </w:rPr>
        <w:t xml:space="preserve"> screening rates, to allow for, if needed, increase in cancer screening for this population.</w:t>
      </w:r>
    </w:p>
    <w:p w14:paraId="561F7885" w14:textId="77777777" w:rsidR="002E19B2" w:rsidRDefault="002E19B2" w:rsidP="002E19B2">
      <w:pPr>
        <w:rPr>
          <w:i/>
          <w:iCs/>
          <w:sz w:val="22"/>
          <w:szCs w:val="22"/>
        </w:rPr>
      </w:pPr>
    </w:p>
    <w:p w14:paraId="5C71EA7E" w14:textId="77777777" w:rsidR="006672D4" w:rsidRDefault="006672D4" w:rsidP="006672D4">
      <w:pPr>
        <w:rPr>
          <w:rFonts w:cs="Calibri"/>
        </w:rPr>
      </w:pPr>
      <w:r w:rsidRPr="00401B24">
        <w:rPr>
          <w:rFonts w:cs="Calibri"/>
        </w:rPr>
        <w:t xml:space="preserve">Complete the below table by collecting data from your </w:t>
      </w:r>
      <w:r w:rsidRPr="003D3332">
        <w:rPr>
          <w:rFonts w:cs="Calibri"/>
        </w:rPr>
        <w:t>Polar Extraction Tool.</w:t>
      </w:r>
    </w:p>
    <w:p w14:paraId="37FE18ED" w14:textId="77777777" w:rsidR="002E19B2" w:rsidRDefault="002E19B2" w:rsidP="002E19B2">
      <w:pPr>
        <w:rPr>
          <w:rFonts w:cstheme="minorHAnsi"/>
        </w:rPr>
      </w:pPr>
    </w:p>
    <w:p w14:paraId="193DDD16" w14:textId="105F6DA5" w:rsidR="006672D4" w:rsidRDefault="006672D4" w:rsidP="006672D4">
      <w:pPr>
        <w:rPr>
          <w:rFonts w:cstheme="minorHAnsi"/>
        </w:rPr>
      </w:pPr>
      <w:r w:rsidRPr="00B9555B">
        <w:rPr>
          <w:rFonts w:cstheme="minorHAnsi"/>
        </w:rPr>
        <w:t xml:space="preserve">Refer to </w:t>
      </w:r>
      <w:hyperlink r:id="rId58" w:history="1">
        <w:r w:rsidRPr="006E4278">
          <w:rPr>
            <w:rStyle w:val="Hyperlink"/>
            <w:rFonts w:cstheme="minorHAnsi"/>
          </w:rPr>
          <w:t>video</w:t>
        </w:r>
      </w:hyperlink>
      <w:r w:rsidRPr="00B9555B">
        <w:rPr>
          <w:rFonts w:cstheme="minorHAnsi"/>
        </w:rPr>
        <w:t xml:space="preserve"> demonstration for guidance</w:t>
      </w:r>
    </w:p>
    <w:p w14:paraId="066740F5" w14:textId="77777777" w:rsidR="003E00BF" w:rsidRPr="004455A1" w:rsidRDefault="003E00BF" w:rsidP="002E19B2"/>
    <w:tbl>
      <w:tblPr>
        <w:tblW w:w="4904" w:type="pct"/>
        <w:tblBorders>
          <w:top w:val="single" w:sz="6" w:space="0" w:color="auto"/>
          <w:left w:val="single" w:sz="4" w:space="0" w:color="auto"/>
          <w:bottom w:val="single" w:sz="4" w:space="0" w:color="auto"/>
          <w:right w:val="single" w:sz="4" w:space="0" w:color="auto"/>
          <w:insideH w:val="single" w:sz="4" w:space="0" w:color="auto"/>
          <w:insideV w:val="single" w:sz="4" w:space="0" w:color="auto"/>
        </w:tblBorders>
        <w:tblLook w:val="0660" w:firstRow="1" w:lastRow="1" w:firstColumn="0" w:lastColumn="0" w:noHBand="1" w:noVBand="1"/>
      </w:tblPr>
      <w:tblGrid>
        <w:gridCol w:w="458"/>
        <w:gridCol w:w="5306"/>
        <w:gridCol w:w="1220"/>
        <w:gridCol w:w="1859"/>
      </w:tblGrid>
      <w:tr w:rsidR="006672D4" w:rsidRPr="007C6038" w14:paraId="0685F9F4" w14:textId="77777777" w:rsidTr="00042146">
        <w:trPr>
          <w:trHeight w:hRule="exact" w:val="567"/>
          <w:tblHeader/>
        </w:trPr>
        <w:tc>
          <w:tcPr>
            <w:tcW w:w="259" w:type="pct"/>
            <w:shd w:val="clear" w:color="auto" w:fill="59CAEF"/>
            <w:vAlign w:val="center"/>
          </w:tcPr>
          <w:p w14:paraId="75574B63" w14:textId="77777777" w:rsidR="006672D4" w:rsidRPr="00CD3034" w:rsidRDefault="006672D4" w:rsidP="00042146">
            <w:pPr>
              <w:pStyle w:val="Activitytableheader"/>
              <w:spacing w:before="0" w:after="0"/>
            </w:pPr>
          </w:p>
        </w:tc>
        <w:tc>
          <w:tcPr>
            <w:tcW w:w="3000" w:type="pct"/>
            <w:shd w:val="clear" w:color="auto" w:fill="59CAEF"/>
            <w:vAlign w:val="center"/>
          </w:tcPr>
          <w:p w14:paraId="30F41039" w14:textId="77777777" w:rsidR="006672D4" w:rsidRPr="00CD3034" w:rsidRDefault="006672D4" w:rsidP="00042146">
            <w:pPr>
              <w:pStyle w:val="Activitytableheader"/>
              <w:spacing w:before="0" w:after="0"/>
            </w:pPr>
            <w:r w:rsidRPr="000B39E5">
              <w:rPr>
                <w:sz w:val="22"/>
              </w:rPr>
              <w:t>Description</w:t>
            </w:r>
          </w:p>
        </w:tc>
        <w:tc>
          <w:tcPr>
            <w:tcW w:w="690" w:type="pct"/>
            <w:shd w:val="clear" w:color="auto" w:fill="59CAEF"/>
            <w:vAlign w:val="center"/>
          </w:tcPr>
          <w:p w14:paraId="1E1F2CE8" w14:textId="77777777" w:rsidR="006672D4" w:rsidRPr="00CD3034" w:rsidRDefault="006672D4" w:rsidP="00042146">
            <w:pPr>
              <w:pStyle w:val="Activitytableheader"/>
              <w:spacing w:before="0" w:after="0"/>
            </w:pPr>
            <w:r>
              <w:rPr>
                <w:sz w:val="22"/>
                <w:szCs w:val="22"/>
              </w:rPr>
              <w:t>Patient count</w:t>
            </w:r>
            <w:r w:rsidRPr="00CD3034">
              <w:rPr>
                <w:sz w:val="22"/>
                <w:szCs w:val="22"/>
              </w:rPr>
              <w:t xml:space="preserve"> </w:t>
            </w:r>
          </w:p>
        </w:tc>
        <w:tc>
          <w:tcPr>
            <w:tcW w:w="1051" w:type="pct"/>
            <w:shd w:val="clear" w:color="auto" w:fill="C4E6F1" w:themeFill="accent4" w:themeFillTint="99"/>
            <w:vAlign w:val="center"/>
          </w:tcPr>
          <w:p w14:paraId="2D0A7DB9" w14:textId="77777777" w:rsidR="006672D4" w:rsidRPr="0092796F" w:rsidRDefault="006672D4" w:rsidP="00042146">
            <w:pPr>
              <w:pStyle w:val="Activitytableheader"/>
              <w:spacing w:before="0" w:after="0"/>
              <w:rPr>
                <w:sz w:val="22"/>
                <w:szCs w:val="22"/>
                <w:highlight w:val="yellow"/>
              </w:rPr>
            </w:pPr>
            <w:r w:rsidRPr="006A080F">
              <w:rPr>
                <w:sz w:val="22"/>
                <w:szCs w:val="22"/>
              </w:rPr>
              <w:t>Patient percentage</w:t>
            </w:r>
          </w:p>
        </w:tc>
      </w:tr>
      <w:tr w:rsidR="006672D4" w:rsidRPr="0020581D" w14:paraId="3D77CABC" w14:textId="77777777" w:rsidTr="00042146">
        <w:trPr>
          <w:trHeight w:hRule="exact" w:val="1134"/>
        </w:trPr>
        <w:tc>
          <w:tcPr>
            <w:tcW w:w="259" w:type="pct"/>
            <w:shd w:val="clear" w:color="auto" w:fill="D5F2FB"/>
            <w:vAlign w:val="center"/>
          </w:tcPr>
          <w:p w14:paraId="5CD2ADA7" w14:textId="77777777" w:rsidR="006672D4" w:rsidRPr="00FC6BBB" w:rsidRDefault="006672D4" w:rsidP="00042146">
            <w:pPr>
              <w:pStyle w:val="Activitytablenumberscolumn"/>
              <w:spacing w:before="0"/>
              <w:rPr>
                <w:rFonts w:cstheme="minorHAnsi"/>
                <w:color w:val="auto"/>
              </w:rPr>
            </w:pPr>
          </w:p>
        </w:tc>
        <w:tc>
          <w:tcPr>
            <w:tcW w:w="3000" w:type="pct"/>
            <w:shd w:val="clear" w:color="auto" w:fill="FFFFFF" w:themeFill="background1"/>
            <w:vAlign w:val="center"/>
          </w:tcPr>
          <w:p w14:paraId="195CB95C" w14:textId="77777777" w:rsidR="006672D4" w:rsidRPr="00E74308" w:rsidRDefault="006672D4" w:rsidP="00042146">
            <w:pPr>
              <w:pStyle w:val="tabletextbold"/>
              <w:spacing w:before="0" w:after="0"/>
              <w:rPr>
                <w:rFonts w:asciiTheme="minorHAnsi" w:hAnsiTheme="minorHAnsi"/>
                <w:b w:val="0"/>
                <w:bCs w:val="0"/>
                <w:color w:val="auto"/>
                <w:sz w:val="22"/>
              </w:rPr>
            </w:pPr>
            <w:r w:rsidRPr="003D3332">
              <w:rPr>
                <w:rFonts w:asciiTheme="minorHAnsi" w:hAnsiTheme="minorHAnsi"/>
                <w:b w:val="0"/>
                <w:bCs w:val="0"/>
                <w:color w:val="auto"/>
                <w:sz w:val="22"/>
              </w:rPr>
              <w:t>Number of active female patients aged between 50 and 74 years with a recorded mental health diagnosis</w:t>
            </w:r>
            <w:r w:rsidRPr="003D3332">
              <w:rPr>
                <w:rFonts w:asciiTheme="minorHAnsi" w:hAnsiTheme="minorHAnsi" w:cstheme="minorHAnsi"/>
                <w:b w:val="0"/>
                <w:color w:val="auto"/>
                <w:sz w:val="22"/>
              </w:rPr>
              <w:t xml:space="preserve"> with </w:t>
            </w:r>
            <w:r w:rsidRPr="00E74308">
              <w:rPr>
                <w:rFonts w:asciiTheme="minorHAnsi" w:hAnsiTheme="minorHAnsi" w:cstheme="minorHAnsi"/>
                <w:b w:val="0"/>
                <w:color w:val="auto"/>
                <w:sz w:val="22"/>
              </w:rPr>
              <w:t>mammogram result recorded &gt; 2 years ago</w:t>
            </w:r>
          </w:p>
        </w:tc>
        <w:tc>
          <w:tcPr>
            <w:tcW w:w="690" w:type="pct"/>
            <w:shd w:val="clear" w:color="auto" w:fill="FFFFFF" w:themeFill="background1"/>
            <w:vAlign w:val="center"/>
          </w:tcPr>
          <w:p w14:paraId="758734D7" w14:textId="77777777" w:rsidR="006672D4" w:rsidRDefault="006672D4" w:rsidP="00042146">
            <w:pPr>
              <w:pStyle w:val="tabletextregular"/>
              <w:spacing w:before="0" w:after="0"/>
              <w:rPr>
                <w:rFonts w:cstheme="minorHAnsi"/>
                <w:color w:val="auto"/>
                <w:sz w:val="22"/>
              </w:rPr>
            </w:pPr>
          </w:p>
          <w:p w14:paraId="16CC0427" w14:textId="77777777" w:rsidR="00B24ABF" w:rsidRDefault="00B24ABF" w:rsidP="00042146">
            <w:pPr>
              <w:pStyle w:val="tabletextregular"/>
              <w:spacing w:before="0" w:after="0"/>
              <w:rPr>
                <w:rFonts w:cstheme="minorHAnsi"/>
                <w:color w:val="auto"/>
                <w:sz w:val="22"/>
              </w:rPr>
            </w:pPr>
          </w:p>
          <w:p w14:paraId="153FC229" w14:textId="77777777" w:rsidR="00B24ABF" w:rsidRPr="00CD3034" w:rsidRDefault="00B24ABF" w:rsidP="00042146">
            <w:pPr>
              <w:pStyle w:val="tabletextregular"/>
              <w:spacing w:before="0" w:after="0"/>
              <w:rPr>
                <w:rFonts w:cstheme="minorHAnsi"/>
                <w:color w:val="auto"/>
                <w:sz w:val="22"/>
              </w:rPr>
            </w:pPr>
          </w:p>
        </w:tc>
        <w:tc>
          <w:tcPr>
            <w:tcW w:w="1051" w:type="pct"/>
            <w:vAlign w:val="center"/>
          </w:tcPr>
          <w:p w14:paraId="4A085A2A" w14:textId="77777777" w:rsidR="006672D4" w:rsidRPr="00CD3034" w:rsidRDefault="006672D4" w:rsidP="00042146">
            <w:pPr>
              <w:pStyle w:val="tabletextregular"/>
              <w:spacing w:before="0" w:after="0"/>
              <w:rPr>
                <w:rFonts w:cstheme="minorHAnsi"/>
                <w:color w:val="auto"/>
                <w:sz w:val="22"/>
              </w:rPr>
            </w:pPr>
          </w:p>
        </w:tc>
      </w:tr>
      <w:tr w:rsidR="006672D4" w:rsidRPr="0020581D" w14:paraId="295C3389" w14:textId="77777777" w:rsidTr="00042146">
        <w:trPr>
          <w:trHeight w:hRule="exact" w:val="1134"/>
        </w:trPr>
        <w:tc>
          <w:tcPr>
            <w:tcW w:w="259" w:type="pct"/>
            <w:shd w:val="clear" w:color="auto" w:fill="D5F2FB"/>
            <w:vAlign w:val="center"/>
          </w:tcPr>
          <w:p w14:paraId="37A96118" w14:textId="77777777" w:rsidR="006672D4" w:rsidRPr="00FC6BBB" w:rsidRDefault="006672D4" w:rsidP="00042146">
            <w:pPr>
              <w:pStyle w:val="Activitytablenumberscolumn"/>
              <w:spacing w:before="0"/>
              <w:rPr>
                <w:rFonts w:cstheme="minorHAnsi"/>
                <w:color w:val="auto"/>
              </w:rPr>
            </w:pPr>
          </w:p>
        </w:tc>
        <w:tc>
          <w:tcPr>
            <w:tcW w:w="3000" w:type="pct"/>
            <w:shd w:val="clear" w:color="auto" w:fill="FFFFFF" w:themeFill="background1"/>
            <w:vAlign w:val="center"/>
          </w:tcPr>
          <w:p w14:paraId="77FEA48A" w14:textId="77777777" w:rsidR="006672D4" w:rsidRPr="003D3332" w:rsidRDefault="006672D4" w:rsidP="00042146">
            <w:pPr>
              <w:pStyle w:val="tabletextbold"/>
              <w:spacing w:before="0" w:after="0"/>
              <w:rPr>
                <w:rFonts w:asciiTheme="minorHAnsi" w:hAnsiTheme="minorHAnsi"/>
                <w:b w:val="0"/>
                <w:bCs w:val="0"/>
                <w:color w:val="auto"/>
                <w:sz w:val="22"/>
              </w:rPr>
            </w:pPr>
            <w:r w:rsidRPr="003D3332">
              <w:rPr>
                <w:rFonts w:asciiTheme="minorHAnsi" w:hAnsiTheme="minorHAnsi"/>
                <w:b w:val="0"/>
                <w:bCs w:val="0"/>
                <w:color w:val="auto"/>
                <w:sz w:val="22"/>
              </w:rPr>
              <w:t>Number of active female patients aged between 50 and 74 years with a recorded mental health diagnosis</w:t>
            </w:r>
            <w:r w:rsidRPr="003D3332">
              <w:rPr>
                <w:rFonts w:asciiTheme="minorHAnsi" w:hAnsiTheme="minorHAnsi" w:cstheme="minorHAnsi"/>
                <w:b w:val="0"/>
                <w:color w:val="auto"/>
                <w:sz w:val="22"/>
              </w:rPr>
              <w:t xml:space="preserve"> with </w:t>
            </w:r>
            <w:r w:rsidRPr="00E74308">
              <w:rPr>
                <w:rFonts w:asciiTheme="minorHAnsi" w:hAnsiTheme="minorHAnsi" w:cstheme="minorHAnsi"/>
                <w:b w:val="0"/>
                <w:color w:val="auto"/>
                <w:sz w:val="22"/>
              </w:rPr>
              <w:t>no mammogram result recorded</w:t>
            </w:r>
          </w:p>
        </w:tc>
        <w:tc>
          <w:tcPr>
            <w:tcW w:w="690" w:type="pct"/>
            <w:shd w:val="clear" w:color="auto" w:fill="FFFFFF" w:themeFill="background1"/>
            <w:vAlign w:val="center"/>
          </w:tcPr>
          <w:p w14:paraId="7EFB45A1" w14:textId="77777777" w:rsidR="006672D4" w:rsidRPr="00CD3034" w:rsidRDefault="006672D4" w:rsidP="00042146">
            <w:pPr>
              <w:pStyle w:val="tabletextregular"/>
              <w:spacing w:before="0" w:after="0"/>
              <w:rPr>
                <w:rFonts w:cstheme="minorHAnsi"/>
                <w:color w:val="auto"/>
                <w:sz w:val="22"/>
              </w:rPr>
            </w:pPr>
          </w:p>
        </w:tc>
        <w:tc>
          <w:tcPr>
            <w:tcW w:w="1051" w:type="pct"/>
            <w:vAlign w:val="center"/>
          </w:tcPr>
          <w:p w14:paraId="08AB294D" w14:textId="77777777" w:rsidR="006672D4" w:rsidRPr="00CD3034" w:rsidRDefault="006672D4" w:rsidP="00042146">
            <w:pPr>
              <w:pStyle w:val="tabletextregular"/>
              <w:spacing w:before="0" w:after="0"/>
              <w:rPr>
                <w:rFonts w:cstheme="minorHAnsi"/>
                <w:color w:val="auto"/>
                <w:sz w:val="22"/>
              </w:rPr>
            </w:pPr>
          </w:p>
        </w:tc>
      </w:tr>
    </w:tbl>
    <w:p w14:paraId="7B597853" w14:textId="77777777" w:rsidR="00251985" w:rsidRDefault="00251985" w:rsidP="00A22891"/>
    <w:p w14:paraId="1BE04A86" w14:textId="559715D6" w:rsidR="006672D4" w:rsidRDefault="006672D4" w:rsidP="0040192A">
      <w:pPr>
        <w:pStyle w:val="H2"/>
      </w:pPr>
      <w:bookmarkStart w:id="51" w:name="_Toc229656467"/>
      <w:r>
        <w:t xml:space="preserve">Next </w:t>
      </w:r>
      <w:bookmarkEnd w:id="51"/>
      <w:r w:rsidR="003E00BF">
        <w:t>s</w:t>
      </w:r>
      <w:r>
        <w:t>teps</w:t>
      </w:r>
    </w:p>
    <w:p w14:paraId="1DC9C0E2" w14:textId="77777777" w:rsidR="002E19B2" w:rsidRDefault="002E19B2" w:rsidP="00AA404F">
      <w:pPr>
        <w:pStyle w:val="H2"/>
      </w:pPr>
    </w:p>
    <w:p w14:paraId="0697A49D" w14:textId="77777777" w:rsidR="006672D4" w:rsidRDefault="006672D4" w:rsidP="006672D4">
      <w:r w:rsidRPr="005D0594">
        <w:t xml:space="preserve">Now that you’ve gathered this information, consider which quality improvement activities (QIAs) you could undertake—using the data and insights now available to you—to improve cancer screening rates among patients in your practice who have a mental health condition. </w:t>
      </w:r>
    </w:p>
    <w:p w14:paraId="7B5C6531" w14:textId="77777777" w:rsidR="002E19B2" w:rsidRDefault="002E19B2" w:rsidP="002E19B2"/>
    <w:p w14:paraId="0292DBC7" w14:textId="77777777" w:rsidR="006672D4" w:rsidRPr="003D3332" w:rsidRDefault="006672D4" w:rsidP="006672D4">
      <w:r w:rsidRPr="005D0594">
        <w:t>You can use the templates below to guide your QIA process:</w:t>
      </w:r>
    </w:p>
    <w:p w14:paraId="5706125F" w14:textId="108E6A84" w:rsidR="006672D4" w:rsidRPr="00301CBE" w:rsidRDefault="006672D4" w:rsidP="002E19B2">
      <w:pPr>
        <w:pStyle w:val="ListParagraph"/>
        <w:numPr>
          <w:ilvl w:val="0"/>
          <w:numId w:val="25"/>
        </w:numPr>
      </w:pPr>
      <w:hyperlink r:id="rId59" w:history="1">
        <w:r w:rsidRPr="00301CBE">
          <w:rPr>
            <w:rStyle w:val="Hyperlink"/>
          </w:rPr>
          <w:t>Cervical Screening</w:t>
        </w:r>
      </w:hyperlink>
    </w:p>
    <w:p w14:paraId="1EFB9F62" w14:textId="1281D710" w:rsidR="006672D4" w:rsidRPr="00301CBE" w:rsidRDefault="006672D4" w:rsidP="002E19B2">
      <w:pPr>
        <w:pStyle w:val="ListParagraph"/>
        <w:numPr>
          <w:ilvl w:val="0"/>
          <w:numId w:val="25"/>
        </w:numPr>
      </w:pPr>
      <w:hyperlink r:id="rId60" w:history="1">
        <w:r w:rsidRPr="00301CBE">
          <w:rPr>
            <w:rStyle w:val="Hyperlink"/>
          </w:rPr>
          <w:t>Breast Screening</w:t>
        </w:r>
      </w:hyperlink>
    </w:p>
    <w:p w14:paraId="361E270D" w14:textId="05E3239A" w:rsidR="006672D4" w:rsidRPr="00301CBE" w:rsidRDefault="003E30BD" w:rsidP="002E19B2">
      <w:pPr>
        <w:pStyle w:val="ListParagraph"/>
        <w:numPr>
          <w:ilvl w:val="0"/>
          <w:numId w:val="25"/>
        </w:numPr>
      </w:pPr>
      <w:hyperlink r:id="rId61" w:history="1">
        <w:r>
          <w:rPr>
            <w:rStyle w:val="Hyperlink"/>
          </w:rPr>
          <w:t>Bowel Screening</w:t>
        </w:r>
      </w:hyperlink>
    </w:p>
    <w:p w14:paraId="1FE820DF" w14:textId="77777777" w:rsidR="006672D4" w:rsidRDefault="006672D4" w:rsidP="002E19B2">
      <w:pPr>
        <w:rPr>
          <w:highlight w:val="yellow"/>
        </w:rPr>
      </w:pPr>
      <w:r>
        <w:rPr>
          <w:highlight w:val="yellow"/>
        </w:rPr>
        <w:br w:type="page"/>
      </w:r>
    </w:p>
    <w:p w14:paraId="7C1C9727" w14:textId="5A0FC3BB" w:rsidR="006672D4" w:rsidRDefault="006672D4" w:rsidP="006672D4">
      <w:pPr>
        <w:pStyle w:val="H1"/>
      </w:pPr>
      <w:bookmarkStart w:id="52" w:name="_Creating_reminder_category_1"/>
      <w:bookmarkStart w:id="53" w:name="_Toc229656468"/>
      <w:bookmarkStart w:id="54" w:name="_Toc236229526"/>
      <w:bookmarkEnd w:id="52"/>
      <w:r>
        <w:lastRenderedPageBreak/>
        <w:t xml:space="preserve">Further </w:t>
      </w:r>
      <w:bookmarkEnd w:id="53"/>
      <w:bookmarkEnd w:id="54"/>
      <w:r w:rsidR="003E00BF">
        <w:t>r</w:t>
      </w:r>
      <w:r>
        <w:t>esources</w:t>
      </w:r>
    </w:p>
    <w:p w14:paraId="3A21EEE9" w14:textId="77777777" w:rsidR="003E00BF" w:rsidRDefault="003E00BF" w:rsidP="002E19B2">
      <w:pPr>
        <w:pStyle w:val="H1"/>
      </w:pPr>
    </w:p>
    <w:p w14:paraId="6FDFACA0" w14:textId="77777777" w:rsidR="006672D4" w:rsidRDefault="006672D4" w:rsidP="002E19B2">
      <w:pPr>
        <w:pStyle w:val="ListT1"/>
      </w:pPr>
      <w:r>
        <w:t xml:space="preserve">Physical Health Matters Carer Factsheet - </w:t>
      </w:r>
      <w:hyperlink r:id="rId62" w:history="1">
        <w:r>
          <w:rPr>
            <w:rStyle w:val="Hyperlink"/>
          </w:rPr>
          <w:t>Physical Health Matters - Mental Health Carers</w:t>
        </w:r>
      </w:hyperlink>
      <w:r>
        <w:t xml:space="preserve"> </w:t>
      </w:r>
    </w:p>
    <w:p w14:paraId="72EE60E5" w14:textId="77777777" w:rsidR="006672D4" w:rsidRPr="00DD3B93" w:rsidRDefault="006672D4" w:rsidP="002E19B2">
      <w:pPr>
        <w:pStyle w:val="ListT1"/>
      </w:pPr>
      <w:r w:rsidRPr="00DD3B93">
        <w:t xml:space="preserve">CESPHN </w:t>
      </w:r>
      <w:r>
        <w:t xml:space="preserve">Mental Health Services - </w:t>
      </w:r>
      <w:hyperlink r:id="rId63" w:history="1">
        <w:r w:rsidRPr="00E30622">
          <w:rPr>
            <w:rStyle w:val="Hyperlink"/>
          </w:rPr>
          <w:t>Mental Health | CESPHN</w:t>
        </w:r>
      </w:hyperlink>
      <w:r w:rsidRPr="00DD3B93">
        <w:t xml:space="preserve"> </w:t>
      </w:r>
    </w:p>
    <w:p w14:paraId="3E082B40" w14:textId="77777777" w:rsidR="006672D4" w:rsidRPr="006A080F" w:rsidRDefault="006672D4" w:rsidP="002E19B2">
      <w:pPr>
        <w:pStyle w:val="ListT1"/>
        <w:rPr>
          <w:rStyle w:val="Hyperlink"/>
          <w:rFonts w:eastAsiaTheme="minorEastAsia" w:cstheme="minorBidi"/>
          <w:lang w:val="en-GB" w:eastAsia="ja-JP"/>
        </w:rPr>
      </w:pPr>
      <w:r w:rsidRPr="00C24076">
        <w:rPr>
          <w:color w:val="auto"/>
          <w:lang w:val="en-GB" w:eastAsia="ja-JP"/>
        </w:rPr>
        <w:t>Cochrane Library Study -</w:t>
      </w:r>
      <w:r>
        <w:rPr>
          <w:rStyle w:val="Hyperlink"/>
          <w:rFonts w:eastAsiaTheme="minorEastAsia" w:cstheme="minorBidi"/>
          <w:lang w:val="en-GB" w:eastAsia="ja-JP"/>
        </w:rPr>
        <w:t xml:space="preserve"> </w:t>
      </w:r>
      <w:hyperlink r:id="rId64" w:history="1">
        <w:r w:rsidRPr="006A080F">
          <w:rPr>
            <w:rStyle w:val="Hyperlink"/>
            <w:rFonts w:eastAsiaTheme="minorEastAsia" w:cstheme="minorBidi"/>
            <w:lang w:val="en-GB" w:eastAsia="ja-JP"/>
          </w:rPr>
          <w:t>Collaborative handbook recommendation for monitoring people with serious mental illness</w:t>
        </w:r>
      </w:hyperlink>
    </w:p>
    <w:p w14:paraId="5A700C0B" w14:textId="77777777" w:rsidR="006672D4" w:rsidRPr="00AE6371" w:rsidRDefault="006672D4" w:rsidP="002E19B2">
      <w:pPr>
        <w:pStyle w:val="ListT1"/>
        <w:rPr>
          <w:rStyle w:val="Hyperlink"/>
        </w:rPr>
      </w:pPr>
      <w:r>
        <w:t xml:space="preserve">RANZCP – </w:t>
      </w:r>
      <w:hyperlink r:id="rId65" w:history="1">
        <w:r w:rsidRPr="000577D6">
          <w:rPr>
            <w:rStyle w:val="Hyperlink"/>
          </w:rPr>
          <w:t>Physical health and mental illness</w:t>
        </w:r>
      </w:hyperlink>
    </w:p>
    <w:p w14:paraId="178ADB04" w14:textId="77777777" w:rsidR="006672D4" w:rsidRDefault="006672D4" w:rsidP="002E19B2">
      <w:pPr>
        <w:pStyle w:val="ListT1"/>
      </w:pPr>
      <w:r>
        <w:t xml:space="preserve">WHO guidelines – </w:t>
      </w:r>
      <w:hyperlink r:id="rId66" w:history="1">
        <w:r w:rsidRPr="001D1FAC">
          <w:rPr>
            <w:rStyle w:val="Hyperlink"/>
          </w:rPr>
          <w:t>Management of physical health conditions in adults with severe mental disorders</w:t>
        </w:r>
      </w:hyperlink>
    </w:p>
    <w:p w14:paraId="4500D3D6" w14:textId="77777777" w:rsidR="006672D4" w:rsidRDefault="006672D4" w:rsidP="002E19B2">
      <w:pPr>
        <w:pStyle w:val="ListT1"/>
      </w:pPr>
      <w:r>
        <w:t xml:space="preserve">The Lancet – </w:t>
      </w:r>
      <w:hyperlink r:id="rId67" w:history="1">
        <w:r w:rsidRPr="000577D6">
          <w:rPr>
            <w:rStyle w:val="Hyperlink"/>
          </w:rPr>
          <w:t>Physical health in mental illness</w:t>
        </w:r>
      </w:hyperlink>
    </w:p>
    <w:p w14:paraId="4BCB9919" w14:textId="77777777" w:rsidR="006672D4" w:rsidRDefault="006672D4" w:rsidP="002E19B2">
      <w:pPr>
        <w:pStyle w:val="ListT1"/>
      </w:pPr>
      <w:r>
        <w:t xml:space="preserve">RACGP – </w:t>
      </w:r>
      <w:hyperlink r:id="rId68" w:anchor="27" w:history="1">
        <w:r w:rsidRPr="00196F67">
          <w:rPr>
            <w:rStyle w:val="Hyperlink"/>
          </w:rPr>
          <w:t>Chronic schizophrenia and the role of the general practitioner</w:t>
        </w:r>
      </w:hyperlink>
    </w:p>
    <w:p w14:paraId="5CBD448C" w14:textId="77777777" w:rsidR="006672D4" w:rsidRPr="00D52A26" w:rsidRDefault="006672D4" w:rsidP="002E19B2">
      <w:pPr>
        <w:pStyle w:val="ListT1"/>
        <w:rPr>
          <w:rStyle w:val="Hyperlink"/>
        </w:rPr>
      </w:pPr>
      <w:r>
        <w:t xml:space="preserve">Australian Prescriber – </w:t>
      </w:r>
      <w:hyperlink r:id="rId69" w:history="1">
        <w:r w:rsidRPr="006A2FBF">
          <w:rPr>
            <w:rStyle w:val="Hyperlink"/>
          </w:rPr>
          <w:t>Managing the metabolic adverse effects of antipsychotic drugs in patients with psychosis</w:t>
        </w:r>
      </w:hyperlink>
    </w:p>
    <w:p w14:paraId="63FBA159" w14:textId="77777777" w:rsidR="006672D4" w:rsidRPr="00A2494F" w:rsidRDefault="006672D4" w:rsidP="002E19B2">
      <w:pPr>
        <w:pStyle w:val="ListT1"/>
        <w:rPr>
          <w:rFonts w:cstheme="minorHAnsi"/>
          <w:szCs w:val="22"/>
        </w:rPr>
      </w:pPr>
      <w:r>
        <w:t xml:space="preserve">Equally well - </w:t>
      </w:r>
      <w:hyperlink r:id="rId70" w:history="1">
        <w:r w:rsidRPr="00D52A26">
          <w:rPr>
            <w:rStyle w:val="Hyperlink"/>
            <w:rFonts w:cstheme="minorHAnsi"/>
            <w:bCs/>
            <w:szCs w:val="22"/>
            <w:shd w:val="clear" w:color="auto" w:fill="FFFFFF"/>
          </w:rPr>
          <w:t>Improving the physical health and wellbeing of people living</w:t>
        </w:r>
        <w:r w:rsidRPr="00D52A26">
          <w:rPr>
            <w:rStyle w:val="Hyperlink"/>
            <w:rFonts w:cstheme="minorHAnsi"/>
            <w:szCs w:val="22"/>
            <w:shd w:val="clear" w:color="auto" w:fill="FFFFFF"/>
          </w:rPr>
          <w:t> with mental illness in Australia</w:t>
        </w:r>
      </w:hyperlink>
    </w:p>
    <w:p w14:paraId="4769C227" w14:textId="77777777" w:rsidR="006672D4" w:rsidRDefault="006672D4" w:rsidP="002E19B2">
      <w:pPr>
        <w:pStyle w:val="ListT1"/>
        <w:rPr>
          <w:rFonts w:cstheme="minorHAnsi"/>
          <w:szCs w:val="22"/>
        </w:rPr>
      </w:pPr>
      <w:hyperlink r:id="rId71" w:history="1">
        <w:r w:rsidRPr="004D02C0">
          <w:rPr>
            <w:rStyle w:val="Hyperlink"/>
            <w:rFonts w:cstheme="minorHAnsi"/>
            <w:szCs w:val="22"/>
          </w:rPr>
          <w:t>Clinical Guidelines for the Physical Care of Mental Health Consumers</w:t>
        </w:r>
      </w:hyperlink>
    </w:p>
    <w:p w14:paraId="0EDE0764" w14:textId="77777777" w:rsidR="006672D4" w:rsidRDefault="006672D4" w:rsidP="002E19B2">
      <w:pPr>
        <w:pStyle w:val="ListT1"/>
      </w:pPr>
      <w:hyperlink r:id="rId72" w:history="1">
        <w:r w:rsidRPr="00E421A1">
          <w:rPr>
            <w:rStyle w:val="Hyperlink"/>
          </w:rPr>
          <w:t>Screening for cancer | Cancer in Aboriginal and Torres Strait Islander People - Our mob and cancer</w:t>
        </w:r>
      </w:hyperlink>
    </w:p>
    <w:p w14:paraId="58689AC4" w14:textId="52F151DA" w:rsidR="00251985" w:rsidRDefault="006672D4" w:rsidP="002E19B2">
      <w:pPr>
        <w:pStyle w:val="ListT1"/>
      </w:pPr>
      <w:hyperlink r:id="rId73" w:history="1">
        <w:r w:rsidRPr="003F6906">
          <w:rPr>
            <w:rStyle w:val="Hyperlink"/>
          </w:rPr>
          <w:t xml:space="preserve">Prevention and management – Australian Indigenous </w:t>
        </w:r>
        <w:proofErr w:type="spellStart"/>
        <w:r w:rsidRPr="003F6906">
          <w:rPr>
            <w:rStyle w:val="Hyperlink"/>
          </w:rPr>
          <w:t>Health</w:t>
        </w:r>
        <w:r w:rsidRPr="00001959">
          <w:rPr>
            <w:rStyle w:val="Hyperlink"/>
            <w:i/>
            <w:iCs/>
          </w:rPr>
          <w:t>Info</w:t>
        </w:r>
        <w:r w:rsidRPr="003F6906">
          <w:rPr>
            <w:rStyle w:val="Hyperlink"/>
          </w:rPr>
          <w:t>Net</w:t>
        </w:r>
        <w:proofErr w:type="spellEnd"/>
      </w:hyperlink>
    </w:p>
    <w:sectPr w:rsidR="00251985" w:rsidSect="00A45B0A">
      <w:headerReference w:type="default" r:id="rId74"/>
      <w:footerReference w:type="even" r:id="rId75"/>
      <w:footerReference w:type="default" r:id="rId76"/>
      <w:headerReference w:type="first" r:id="rId77"/>
      <w:pgSz w:w="11906" w:h="16838"/>
      <w:pgMar w:top="2524" w:right="1440" w:bottom="1440" w:left="1440" w:header="454"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302081" w14:textId="77777777" w:rsidR="007775D6" w:rsidRDefault="007775D6" w:rsidP="00573500">
      <w:r>
        <w:separator/>
      </w:r>
    </w:p>
    <w:p w14:paraId="485BE70E" w14:textId="77777777" w:rsidR="007775D6" w:rsidRDefault="007775D6"/>
  </w:endnote>
  <w:endnote w:type="continuationSeparator" w:id="0">
    <w:p w14:paraId="29352AAB" w14:textId="77777777" w:rsidR="007775D6" w:rsidRDefault="007775D6" w:rsidP="00573500">
      <w:r>
        <w:continuationSeparator/>
      </w:r>
    </w:p>
    <w:p w14:paraId="77B2B703" w14:textId="77777777" w:rsidR="007775D6" w:rsidRDefault="007775D6"/>
  </w:endnote>
  <w:endnote w:type="continuationNotice" w:id="1">
    <w:p w14:paraId="6251723D" w14:textId="77777777" w:rsidR="007775D6" w:rsidRDefault="007775D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venir">
    <w:altName w:val="Calibri"/>
    <w:charset w:val="4D"/>
    <w:family w:val="swiss"/>
    <w:pitch w:val="variable"/>
    <w:sig w:usb0="800000AF" w:usb1="5000204A" w:usb2="00000000" w:usb3="00000000" w:csb0="0000009B" w:csb1="00000000"/>
  </w:font>
  <w:font w:name="Arial">
    <w:panose1 w:val="020B0604020202020204"/>
    <w:charset w:val="00"/>
    <w:family w:val="swiss"/>
    <w:pitch w:val="variable"/>
    <w:sig w:usb0="E0002EFF" w:usb1="C000785B" w:usb2="00000009" w:usb3="00000000" w:csb0="000001FF" w:csb1="00000000"/>
  </w:font>
  <w:font w:name="Times New Roman (Body CS)">
    <w:altName w:val="Times New Roman"/>
    <w:charset w:val="00"/>
    <w:family w:val="roman"/>
    <w:pitch w:val="default"/>
  </w:font>
  <w:font w:name="Times-Roman">
    <w:altName w:val="Times New Roman"/>
    <w:panose1 w:val="00000000000000000000"/>
    <w:charset w:val="4D"/>
    <w:family w:val="auto"/>
    <w:notTrueType/>
    <w:pitch w:val="default"/>
    <w:sig w:usb0="00000003" w:usb1="00000000" w:usb2="00000000" w:usb3="00000000" w:csb0="00000001" w:csb1="00000000"/>
  </w:font>
  <w:font w:name="Helvetica Neue">
    <w:altName w:val="Arial"/>
    <w:charset w:val="00"/>
    <w:family w:val="auto"/>
    <w:pitch w:val="variable"/>
    <w:sig w:usb0="E50002FF" w:usb1="500079DB" w:usb2="00000010" w:usb3="00000000" w:csb0="00000001" w:csb1="00000000"/>
  </w:font>
  <w:font w:name="Arial Unicode MS">
    <w:panose1 w:val="020B0604020202020204"/>
    <w:charset w:val="00"/>
    <w:family w:val="roman"/>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Wingdings 2">
    <w:panose1 w:val="05020102010507070707"/>
    <w:charset w:val="02"/>
    <w:family w:val="roman"/>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508506955"/>
      <w:docPartObj>
        <w:docPartGallery w:val="Page Numbers (Bottom of Page)"/>
        <w:docPartUnique/>
      </w:docPartObj>
    </w:sdtPr>
    <w:sdtEndPr>
      <w:rPr>
        <w:rStyle w:val="PageNumber"/>
      </w:rPr>
    </w:sdtEndPr>
    <w:sdtContent>
      <w:p w14:paraId="205F79DC" w14:textId="4306168C" w:rsidR="003B422A" w:rsidRDefault="003B422A" w:rsidP="00875A5F">
        <w:pP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sdt>
    <w:sdtPr>
      <w:rPr>
        <w:rStyle w:val="PageNumber"/>
      </w:rPr>
      <w:id w:val="-1793428043"/>
      <w:docPartObj>
        <w:docPartGallery w:val="Page Numbers (Bottom of Page)"/>
        <w:docPartUnique/>
      </w:docPartObj>
    </w:sdtPr>
    <w:sdtEndPr>
      <w:rPr>
        <w:rStyle w:val="PageNumber"/>
      </w:rPr>
    </w:sdtEndPr>
    <w:sdtContent>
      <w:p w14:paraId="09D2A559" w14:textId="77777777" w:rsidR="003B422A" w:rsidRDefault="003B422A" w:rsidP="003B422A">
        <w:pPr>
          <w:framePr w:wrap="none" w:vAnchor="text" w:hAnchor="margin" w:y="1"/>
          <w:ind w:right="360"/>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711DF230" w14:textId="77777777" w:rsidR="003B422A" w:rsidRDefault="003B422A" w:rsidP="003B422A">
    <w:pPr>
      <w:ind w:firstLine="360"/>
    </w:pPr>
  </w:p>
  <w:p w14:paraId="24E117BF" w14:textId="77777777" w:rsidR="00F73532" w:rsidRDefault="00F73532"/>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51599043"/>
      <w:docPartObj>
        <w:docPartGallery w:val="Page Numbers (Bottom of Page)"/>
        <w:docPartUnique/>
      </w:docPartObj>
    </w:sdtPr>
    <w:sdtEndPr>
      <w:rPr>
        <w:noProof/>
      </w:rPr>
    </w:sdtEndPr>
    <w:sdtContent>
      <w:p w14:paraId="3EF2086F" w14:textId="6F6C6529" w:rsidR="00DE0514" w:rsidRDefault="00DE0514">
        <w:pPr>
          <w:pStyle w:val="Footer"/>
          <w:jc w:val="right"/>
        </w:pPr>
        <w:r>
          <w:fldChar w:fldCharType="begin"/>
        </w:r>
        <w:r>
          <w:instrText xml:space="preserve"> PAGE   \* MERGEFORMAT </w:instrText>
        </w:r>
        <w:r>
          <w:fldChar w:fldCharType="separate"/>
        </w:r>
        <w:r>
          <w:rPr>
            <w:noProof/>
          </w:rPr>
          <w:t>2</w:t>
        </w:r>
        <w:r>
          <w:rPr>
            <w:noProof/>
          </w:rPr>
          <w:fldChar w:fldCharType="end"/>
        </w:r>
      </w:p>
    </w:sdtContent>
  </w:sdt>
  <w:p w14:paraId="5F248600" w14:textId="77777777" w:rsidR="00F73532" w:rsidRDefault="00F73532"/>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55FA7E9" w14:textId="77777777" w:rsidR="007775D6" w:rsidRDefault="007775D6" w:rsidP="00573500">
      <w:r>
        <w:separator/>
      </w:r>
    </w:p>
    <w:p w14:paraId="21B98511" w14:textId="77777777" w:rsidR="007775D6" w:rsidRDefault="007775D6"/>
  </w:footnote>
  <w:footnote w:type="continuationSeparator" w:id="0">
    <w:p w14:paraId="6076C1BE" w14:textId="77777777" w:rsidR="007775D6" w:rsidRDefault="007775D6" w:rsidP="00573500">
      <w:r>
        <w:continuationSeparator/>
      </w:r>
    </w:p>
    <w:p w14:paraId="46F3836B" w14:textId="77777777" w:rsidR="007775D6" w:rsidRDefault="007775D6"/>
  </w:footnote>
  <w:footnote w:type="continuationNotice" w:id="1">
    <w:p w14:paraId="793A7FDA" w14:textId="77777777" w:rsidR="007775D6" w:rsidRDefault="007775D6"/>
  </w:footnote>
  <w:footnote w:id="2">
    <w:p w14:paraId="789854FF" w14:textId="7C08C35A" w:rsidR="00DE0514" w:rsidRDefault="00DE0514">
      <w:pPr>
        <w:pStyle w:val="FootnoteText"/>
      </w:pPr>
      <w:r>
        <w:rPr>
          <w:rStyle w:val="FootnoteReference"/>
        </w:rPr>
        <w:footnoteRef/>
      </w:r>
      <w:r>
        <w:t xml:space="preserve"> </w:t>
      </w:r>
      <w:r>
        <w:rPr>
          <w:rStyle w:val="FootnoteReference"/>
        </w:rPr>
        <w:footnoteRef/>
      </w:r>
      <w:r>
        <w:t xml:space="preserve"> </w:t>
      </w:r>
      <w:hyperlink r:id="rId1" w:history="1">
        <w:r w:rsidRPr="005B294E">
          <w:rPr>
            <w:rStyle w:val="Hyperlink"/>
            <w:lang w:val="en-GB"/>
          </w:rPr>
          <w:t>Equally-Well-National-Consensus-Booklet-47537.pdf</w:t>
        </w:r>
      </w:hyperlink>
    </w:p>
  </w:footnote>
  <w:footnote w:id="3">
    <w:p w14:paraId="1ED2ADCE" w14:textId="77777777" w:rsidR="00DE0514" w:rsidRDefault="00DE0514" w:rsidP="00DE0514">
      <w:pPr>
        <w:pStyle w:val="FootnoteText"/>
      </w:pPr>
      <w:r>
        <w:rPr>
          <w:rStyle w:val="FootnoteReference"/>
        </w:rPr>
        <w:footnoteRef/>
      </w:r>
      <w:r>
        <w:t xml:space="preserve"> </w:t>
      </w:r>
      <w:hyperlink r:id="rId2" w:history="1">
        <w:r w:rsidRPr="004830B4">
          <w:rPr>
            <w:rStyle w:val="Hyperlink"/>
            <w:lang w:val="en-GB"/>
          </w:rPr>
          <w:t>Policy brief: Helping people with severe mental disorders live longer and healthier lives</w:t>
        </w:r>
      </w:hyperlink>
    </w:p>
  </w:footnote>
  <w:footnote w:id="4">
    <w:p w14:paraId="13627B20" w14:textId="77777777" w:rsidR="00DE0514" w:rsidRDefault="00DE0514" w:rsidP="00DE0514">
      <w:pPr>
        <w:pStyle w:val="FootnoteText"/>
      </w:pPr>
      <w:r>
        <w:rPr>
          <w:rStyle w:val="FootnoteReference"/>
        </w:rPr>
        <w:footnoteRef/>
      </w:r>
      <w:r>
        <w:t xml:space="preserve"> </w:t>
      </w:r>
      <w:hyperlink r:id="rId3" w:history="1">
        <w:r w:rsidRPr="00817948">
          <w:rPr>
            <w:rStyle w:val="Hyperlink"/>
            <w:lang w:val="en-GB"/>
          </w:rPr>
          <w:t>Physical health - Mental health - AIHW</w:t>
        </w:r>
      </w:hyperlink>
    </w:p>
  </w:footnote>
  <w:footnote w:id="5">
    <w:p w14:paraId="0EE1F688" w14:textId="55D6C0F8" w:rsidR="00DE0514" w:rsidRDefault="00DE0514">
      <w:pPr>
        <w:pStyle w:val="FootnoteText"/>
      </w:pPr>
      <w:r>
        <w:rPr>
          <w:rStyle w:val="FootnoteReference"/>
        </w:rPr>
        <w:footnoteRef/>
      </w:r>
      <w:r>
        <w:t xml:space="preserve"> </w:t>
      </w:r>
      <w:hyperlink r:id="rId4" w:history="1">
        <w:r w:rsidRPr="005B294E">
          <w:rPr>
            <w:rStyle w:val="Hyperlink"/>
            <w:lang w:val="en-GB"/>
          </w:rPr>
          <w:t>Equally-Well-National-Consensus-Booklet-47537.pdf</w:t>
        </w:r>
      </w:hyperlink>
    </w:p>
  </w:footnote>
  <w:footnote w:id="6">
    <w:p w14:paraId="7F485BAA" w14:textId="77777777" w:rsidR="009D1DDC" w:rsidRDefault="009D1DDC" w:rsidP="009D1DDC">
      <w:pPr>
        <w:pStyle w:val="FootnoteText"/>
      </w:pPr>
      <w:r>
        <w:rPr>
          <w:rStyle w:val="FootnoteReference"/>
        </w:rPr>
        <w:footnoteRef/>
      </w:r>
      <w:r>
        <w:t xml:space="preserve"> </w:t>
      </w:r>
      <w:hyperlink r:id="rId5" w:history="1">
        <w:r w:rsidRPr="003E2CE1">
          <w:rPr>
            <w:rStyle w:val="Hyperlink"/>
          </w:rPr>
          <w:t>RACGP Health of the Nation Report 2023</w:t>
        </w:r>
      </w:hyperlink>
    </w:p>
  </w:footnote>
  <w:footnote w:id="7">
    <w:p w14:paraId="15F1812C" w14:textId="77777777" w:rsidR="009D1DDC" w:rsidRDefault="009D1DDC" w:rsidP="009D1DDC">
      <w:pPr>
        <w:pStyle w:val="FootnoteText"/>
      </w:pPr>
      <w:r>
        <w:rPr>
          <w:rStyle w:val="FootnoteReference"/>
        </w:rPr>
        <w:footnoteRef/>
      </w:r>
      <w:r>
        <w:t xml:space="preserve"> </w:t>
      </w:r>
      <w:hyperlink r:id="rId6" w:history="1">
        <w:r w:rsidRPr="0032476E">
          <w:rPr>
            <w:rStyle w:val="Hyperlink"/>
            <w:lang w:val="en-GB"/>
          </w:rPr>
          <w:t>Global action plan for the prevention and control of noncommunicable diseases 2013-2020</w:t>
        </w:r>
      </w:hyperlink>
    </w:p>
  </w:footnote>
  <w:footnote w:id="8">
    <w:p w14:paraId="1333C6DF" w14:textId="77777777" w:rsidR="00251985" w:rsidRDefault="00251985" w:rsidP="00251985">
      <w:pPr>
        <w:pStyle w:val="FootnoteText"/>
      </w:pPr>
      <w:r>
        <w:rPr>
          <w:rStyle w:val="FootnoteReference"/>
        </w:rPr>
        <w:footnoteRef/>
      </w:r>
      <w:r>
        <w:t xml:space="preserve"> </w:t>
      </w:r>
      <w:hyperlink r:id="rId7" w:history="1">
        <w:r w:rsidRPr="00E00EBA">
          <w:rPr>
            <w:rStyle w:val="Hyperlink"/>
            <w:lang w:val="en-GB"/>
          </w:rPr>
          <w:t>Equally-Well-National-Consensus-Booklet-47537.pdf</w:t>
        </w:r>
      </w:hyperlink>
      <w:r>
        <w:t xml:space="preserve"> </w:t>
      </w:r>
    </w:p>
  </w:footnote>
  <w:footnote w:id="9">
    <w:p w14:paraId="04E78039" w14:textId="77777777" w:rsidR="00251985" w:rsidRDefault="00251985" w:rsidP="00251985">
      <w:pPr>
        <w:pStyle w:val="FootnoteText"/>
      </w:pPr>
      <w:r>
        <w:rPr>
          <w:rStyle w:val="FootnoteReference"/>
        </w:rPr>
        <w:footnoteRef/>
      </w:r>
      <w:r>
        <w:t xml:space="preserve">  </w:t>
      </w:r>
      <w:hyperlink r:id="rId8" w:history="1">
        <w:r>
          <w:rPr>
            <w:rStyle w:val="Hyperlink"/>
          </w:rPr>
          <w:t>https://www.nice.org.uk/guidance/qs80/chapter/Quality-statement-6-Assessing-physical-health</w:t>
        </w:r>
      </w:hyperlink>
    </w:p>
  </w:footnote>
  <w:footnote w:id="10">
    <w:p w14:paraId="402EB172" w14:textId="77777777" w:rsidR="00251985" w:rsidRDefault="00251985" w:rsidP="00251985">
      <w:pPr>
        <w:pStyle w:val="FootnoteText"/>
      </w:pPr>
      <w:r>
        <w:rPr>
          <w:rStyle w:val="FootnoteReference"/>
        </w:rPr>
        <w:footnoteRef/>
      </w:r>
      <w:r>
        <w:t xml:space="preserve"> </w:t>
      </w:r>
      <w:hyperlink r:id="rId9" w:anchor="27" w:history="1">
        <w:r>
          <w:rPr>
            <w:rStyle w:val="Hyperlink"/>
          </w:rPr>
          <w:t>https://www.racgp.org.au/afp/2015/november/chronic-schizophrenia-and-the-role-of-the-general-practitioner/#27</w:t>
        </w:r>
      </w:hyperlink>
    </w:p>
  </w:footnote>
  <w:footnote w:id="11">
    <w:p w14:paraId="76A61417" w14:textId="77777777" w:rsidR="00251985" w:rsidRDefault="00251985" w:rsidP="00251985">
      <w:pPr>
        <w:pStyle w:val="FootnoteText"/>
      </w:pPr>
      <w:r>
        <w:rPr>
          <w:rStyle w:val="FootnoteReference"/>
        </w:rPr>
        <w:footnoteRef/>
      </w:r>
      <w:r>
        <w:t xml:space="preserve"> </w:t>
      </w:r>
      <w:hyperlink r:id="rId10" w:history="1">
        <w:r w:rsidRPr="005B294E">
          <w:rPr>
            <w:rStyle w:val="Hyperlink"/>
            <w:lang w:val="en-GB"/>
          </w:rPr>
          <w:t>Equally-Well-National-Consensus-Booklet-47537.pdf</w:t>
        </w:r>
      </w:hyperlink>
    </w:p>
  </w:footnote>
  <w:footnote w:id="12">
    <w:p w14:paraId="5C5DA5B3" w14:textId="77777777" w:rsidR="00251985" w:rsidRDefault="00251985" w:rsidP="00251985">
      <w:pPr>
        <w:pStyle w:val="FootnoteText"/>
      </w:pPr>
      <w:r>
        <w:rPr>
          <w:rStyle w:val="FootnoteReference"/>
        </w:rPr>
        <w:footnoteRef/>
      </w:r>
      <w:r>
        <w:t xml:space="preserve"> </w:t>
      </w:r>
      <w:hyperlink r:id="rId11" w:history="1">
        <w:r w:rsidRPr="00EC2FAA">
          <w:rPr>
            <w:rStyle w:val="Hyperlink"/>
            <w:lang w:val="en-GB"/>
          </w:rPr>
          <w:t>Stroke, cancer and other chronic diseases more likely for those with poor mental health</w:t>
        </w:r>
      </w:hyperlink>
    </w:p>
  </w:footnote>
  <w:footnote w:id="13">
    <w:p w14:paraId="0FAA9ADF" w14:textId="77777777" w:rsidR="00251985" w:rsidRDefault="00251985" w:rsidP="00251985">
      <w:pPr>
        <w:pStyle w:val="FootnoteText"/>
      </w:pPr>
      <w:r>
        <w:rPr>
          <w:rStyle w:val="FootnoteReference"/>
        </w:rPr>
        <w:footnoteRef/>
      </w:r>
      <w:hyperlink r:id="rId12" w:history="1">
        <w:r w:rsidRPr="008608E0">
          <w:rPr>
            <w:rStyle w:val="Hyperlink"/>
          </w:rPr>
          <w:t>https://www.thelancet.com/journals/lanpsy/article/PIIS2215-0366(19)30414-6/fulltext</w:t>
        </w:r>
      </w:hyperlink>
    </w:p>
  </w:footnote>
  <w:footnote w:id="14">
    <w:p w14:paraId="1F04247F" w14:textId="77777777" w:rsidR="00251985" w:rsidRDefault="00251985" w:rsidP="00251985">
      <w:pPr>
        <w:pStyle w:val="FootnoteText"/>
      </w:pPr>
      <w:r>
        <w:rPr>
          <w:rStyle w:val="FootnoteReference"/>
        </w:rPr>
        <w:footnoteRef/>
      </w:r>
      <w:r>
        <w:t xml:space="preserve"> </w:t>
      </w:r>
      <w:hyperlink r:id="rId13" w:history="1">
        <w:r w:rsidRPr="00D10472">
          <w:rPr>
            <w:rStyle w:val="Hyperlink"/>
            <w:lang w:val="en-GB"/>
          </w:rPr>
          <w:t>Unequally-unwell-Summary-Report-Unequally-Unwell-May-2024-1-2.pdf</w:t>
        </w:r>
      </w:hyperlink>
    </w:p>
  </w:footnote>
  <w:footnote w:id="15">
    <w:p w14:paraId="7CF8DA8C" w14:textId="77777777" w:rsidR="00251985" w:rsidRDefault="00251985" w:rsidP="00251985">
      <w:pPr>
        <w:pStyle w:val="FootnoteText"/>
      </w:pPr>
      <w:r>
        <w:rPr>
          <w:rStyle w:val="FootnoteReference"/>
        </w:rPr>
        <w:footnoteRef/>
      </w:r>
      <w:r>
        <w:t xml:space="preserve"> </w:t>
      </w:r>
      <w:hyperlink r:id="rId14" w:history="1">
        <w:r w:rsidRPr="008C07AB">
          <w:rPr>
            <w:rStyle w:val="Hyperlink"/>
            <w:lang w:val="en-GB"/>
          </w:rPr>
          <w:t>Rates of colorectal cancer diagnosis and mortality in people with severe mental illness: results from Australia’s National Bowel Cancer Screening Programme | Epidemiology and Psychiatric Sciences | Cambridge Core</w:t>
        </w:r>
      </w:hyperlink>
    </w:p>
  </w:footnote>
  <w:footnote w:id="16">
    <w:p w14:paraId="50600D41" w14:textId="77777777" w:rsidR="00251985" w:rsidRDefault="00251985" w:rsidP="00251985">
      <w:pPr>
        <w:pStyle w:val="FootnoteText"/>
      </w:pPr>
      <w:r>
        <w:rPr>
          <w:rStyle w:val="FootnoteReference"/>
        </w:rPr>
        <w:footnoteRef/>
      </w:r>
      <w:r>
        <w:t xml:space="preserve"> </w:t>
      </w:r>
      <w:hyperlink r:id="rId15" w:anchor="QuickGuide" w:history="1">
        <w:r w:rsidRPr="00CE5290">
          <w:rPr>
            <w:rStyle w:val="Hyperlink"/>
            <w:lang w:val="en-GB"/>
          </w:rPr>
          <w:t>Breast screening QI module | Cancer Institute NSW</w:t>
        </w:r>
      </w:hyperlink>
    </w:p>
  </w:footnote>
  <w:footnote w:id="17">
    <w:p w14:paraId="0FE9467D" w14:textId="77777777" w:rsidR="00251985" w:rsidRDefault="00251985" w:rsidP="00251985">
      <w:pPr>
        <w:pStyle w:val="FootnoteText"/>
      </w:pPr>
      <w:r>
        <w:rPr>
          <w:rStyle w:val="FootnoteReference"/>
        </w:rPr>
        <w:footnoteRef/>
      </w:r>
      <w:r>
        <w:t xml:space="preserve"> </w:t>
      </w:r>
      <w:hyperlink r:id="rId16" w:history="1">
        <w:r w:rsidRPr="00343886">
          <w:rPr>
            <w:rStyle w:val="Hyperlink"/>
            <w:lang w:val="en-GB"/>
          </w:rPr>
          <w:t>Eight tips to make cervical screening more comfortable | Cancer Institute NSW</w:t>
        </w:r>
      </w:hyperlink>
    </w:p>
  </w:footnote>
  <w:footnote w:id="18">
    <w:p w14:paraId="0341F504" w14:textId="77777777" w:rsidR="00251985" w:rsidRDefault="00251985" w:rsidP="00251985">
      <w:pPr>
        <w:pStyle w:val="FootnoteText"/>
      </w:pPr>
      <w:r>
        <w:rPr>
          <w:rStyle w:val="FootnoteReference"/>
        </w:rPr>
        <w:footnoteRef/>
      </w:r>
      <w:r>
        <w:t xml:space="preserve"> </w:t>
      </w:r>
      <w:hyperlink r:id="rId17" w:history="1">
        <w:r w:rsidRPr="00025E16">
          <w:rPr>
            <w:rStyle w:val="Hyperlink"/>
            <w:lang w:val="en-GB"/>
          </w:rPr>
          <w:t>Commonwealth Psychosocial Support Program Guidance</w:t>
        </w:r>
      </w:hyperlink>
    </w:p>
  </w:footnote>
  <w:footnote w:id="19">
    <w:p w14:paraId="63E76FD5" w14:textId="77777777" w:rsidR="00251985" w:rsidRDefault="00251985" w:rsidP="00251985">
      <w:pPr>
        <w:pStyle w:val="FootnoteText"/>
      </w:pPr>
      <w:r>
        <w:rPr>
          <w:rStyle w:val="FootnoteReference"/>
        </w:rPr>
        <w:footnoteRef/>
      </w:r>
      <w:r>
        <w:t xml:space="preserve"> </w:t>
      </w:r>
      <w:hyperlink r:id="rId18" w:history="1">
        <w:r w:rsidRPr="0038725A">
          <w:rPr>
            <w:rStyle w:val="Hyperlink"/>
            <w:lang w:val="en-GB"/>
          </w:rPr>
          <w:t>Early detection and screening | Cancer Council</w:t>
        </w:r>
      </w:hyperlink>
    </w:p>
    <w:p w14:paraId="40BA3BA9" w14:textId="77777777" w:rsidR="00251985" w:rsidRDefault="00251985" w:rsidP="00251985">
      <w:pPr>
        <w:pStyle w:val="FootnoteText"/>
      </w:pPr>
    </w:p>
  </w:footnote>
  <w:footnote w:id="20">
    <w:p w14:paraId="438F90D8" w14:textId="77777777" w:rsidR="00251985" w:rsidRDefault="00251985" w:rsidP="00251985">
      <w:pPr>
        <w:pStyle w:val="FootnoteText"/>
      </w:pPr>
      <w:r>
        <w:rPr>
          <w:rStyle w:val="FootnoteReference"/>
        </w:rPr>
        <w:footnoteRef/>
      </w:r>
      <w:r>
        <w:t xml:space="preserve"> </w:t>
      </w:r>
      <w:hyperlink r:id="rId19" w:history="1">
        <w:r w:rsidRPr="00403082">
          <w:rPr>
            <w:rStyle w:val="Hyperlink"/>
            <w:lang w:val="en-GB"/>
          </w:rPr>
          <w:t>Cervical screening | Cancer Institute NSW</w:t>
        </w:r>
      </w:hyperlink>
    </w:p>
  </w:footnote>
  <w:footnote w:id="21">
    <w:p w14:paraId="75B48F20" w14:textId="77777777" w:rsidR="00251985" w:rsidRDefault="00251985" w:rsidP="00251985">
      <w:pPr>
        <w:pStyle w:val="FootnoteText"/>
      </w:pPr>
      <w:r>
        <w:rPr>
          <w:rStyle w:val="FootnoteReference"/>
        </w:rPr>
        <w:footnoteRef/>
      </w:r>
      <w:r>
        <w:t xml:space="preserve"> </w:t>
      </w:r>
      <w:hyperlink r:id="rId20" w:history="1">
        <w:r w:rsidRPr="00CD7F2F">
          <w:rPr>
            <w:rStyle w:val="Hyperlink"/>
            <w:lang w:val="en-GB"/>
          </w:rPr>
          <w:t>Am I eligible for bowel cancer screening? | Cancer Institute NSW</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420AF6" w14:textId="4F6DBB77" w:rsidR="00150A34" w:rsidRDefault="005746DB" w:rsidP="003B422A">
    <w:pPr>
      <w:jc w:val="right"/>
    </w:pPr>
    <w:r>
      <w:rPr>
        <w:noProof/>
      </w:rPr>
      <w:drawing>
        <wp:anchor distT="0" distB="0" distL="114300" distR="114300" simplePos="0" relativeHeight="251658240" behindDoc="1" locked="0" layoutInCell="1" allowOverlap="1" wp14:anchorId="62115DD1" wp14:editId="1CB62705">
          <wp:simplePos x="0" y="0"/>
          <wp:positionH relativeFrom="column">
            <wp:posOffset>-914400</wp:posOffset>
          </wp:positionH>
          <wp:positionV relativeFrom="paragraph">
            <wp:posOffset>-296241</wp:posOffset>
          </wp:positionV>
          <wp:extent cx="7556500" cy="1309149"/>
          <wp:effectExtent l="0" t="0" r="0" b="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
                    <a:extLst>
                      <a:ext uri="{28A0092B-C50C-407E-A947-70E740481C1C}">
                        <a14:useLocalDpi xmlns:a14="http://schemas.microsoft.com/office/drawing/2010/main" val="0"/>
                      </a:ext>
                    </a:extLst>
                  </a:blip>
                  <a:stretch>
                    <a:fillRect/>
                  </a:stretch>
                </pic:blipFill>
                <pic:spPr>
                  <a:xfrm>
                    <a:off x="0" y="0"/>
                    <a:ext cx="7565450" cy="1310699"/>
                  </a:xfrm>
                  <a:prstGeom prst="rect">
                    <a:avLst/>
                  </a:prstGeom>
                </pic:spPr>
              </pic:pic>
            </a:graphicData>
          </a:graphic>
          <wp14:sizeRelH relativeFrom="page">
            <wp14:pctWidth>0</wp14:pctWidth>
          </wp14:sizeRelH>
          <wp14:sizeRelV relativeFrom="page">
            <wp14:pctHeight>0</wp14:pctHeight>
          </wp14:sizeRelV>
        </wp:anchor>
      </w:drawing>
    </w:r>
  </w:p>
  <w:p w14:paraId="7EAB3EAE" w14:textId="0A9E5B56" w:rsidR="003B422A" w:rsidRDefault="003B422A" w:rsidP="003B422A">
    <w:pPr>
      <w:jc w:val="right"/>
    </w:pPr>
  </w:p>
  <w:p w14:paraId="0A9085B6" w14:textId="782B3755" w:rsidR="00F73532" w:rsidRDefault="00F73532"/>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BB4171" w14:textId="28F0A091" w:rsidR="00A45B0A" w:rsidRDefault="00DA4739">
    <w:pPr>
      <w:pStyle w:val="Header"/>
    </w:pPr>
    <w:r>
      <w:rPr>
        <w:noProof/>
      </w:rPr>
      <w:drawing>
        <wp:anchor distT="0" distB="0" distL="114300" distR="114300" simplePos="0" relativeHeight="251658241" behindDoc="1" locked="0" layoutInCell="1" allowOverlap="1" wp14:anchorId="4DEBE0B1" wp14:editId="3D0F04B0">
          <wp:simplePos x="0" y="0"/>
          <wp:positionH relativeFrom="column">
            <wp:posOffset>-922020</wp:posOffset>
          </wp:positionH>
          <wp:positionV relativeFrom="paragraph">
            <wp:posOffset>-327660</wp:posOffset>
          </wp:positionV>
          <wp:extent cx="7605395" cy="10749915"/>
          <wp:effectExtent l="0" t="0" r="1905" b="0"/>
          <wp:wrapNone/>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pic:cNvPicPr/>
                </pic:nvPicPr>
                <pic:blipFill>
                  <a:blip r:embed="rId1">
                    <a:extLst>
                      <a:ext uri="{28A0092B-C50C-407E-A947-70E740481C1C}">
                        <a14:useLocalDpi xmlns:a14="http://schemas.microsoft.com/office/drawing/2010/main" val="0"/>
                      </a:ext>
                    </a:extLst>
                  </a:blip>
                  <a:stretch>
                    <a:fillRect/>
                  </a:stretch>
                </pic:blipFill>
                <pic:spPr>
                  <a:xfrm>
                    <a:off x="0" y="0"/>
                    <a:ext cx="7605395" cy="10749915"/>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AF3C2584"/>
    <w:lvl w:ilvl="0">
      <w:start w:val="1"/>
      <w:numFmt w:val="bullet"/>
      <w:pStyle w:val="ListBullet2"/>
      <w:lvlText w:val=""/>
      <w:lvlJc w:val="left"/>
      <w:pPr>
        <w:tabs>
          <w:tab w:val="num" w:pos="643"/>
        </w:tabs>
        <w:ind w:left="643" w:hanging="360"/>
      </w:pPr>
      <w:rPr>
        <w:rFonts w:ascii="Symbol" w:hAnsi="Symbol" w:hint="default"/>
      </w:rPr>
    </w:lvl>
  </w:abstractNum>
  <w:abstractNum w:abstractNumId="1" w15:restartNumberingAfterBreak="0">
    <w:nsid w:val="02F765C6"/>
    <w:multiLevelType w:val="hybridMultilevel"/>
    <w:tmpl w:val="31AAA14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8543787"/>
    <w:multiLevelType w:val="hybridMultilevel"/>
    <w:tmpl w:val="43CE8684"/>
    <w:lvl w:ilvl="0" w:tplc="EF5426E4">
      <w:start w:val="1"/>
      <w:numFmt w:val="bullet"/>
      <w:lvlText w:val=""/>
      <w:lvlJc w:val="left"/>
      <w:pPr>
        <w:ind w:left="720" w:hanging="360"/>
      </w:pPr>
      <w:rPr>
        <w:rFonts w:ascii="Symbol" w:hAnsi="Symbol" w:hint="default"/>
        <w:b/>
        <w:i w:val="0"/>
        <w:color w:val="auto"/>
        <w:sz w:val="20"/>
      </w:rPr>
    </w:lvl>
    <w:lvl w:ilvl="1" w:tplc="9D5AFB28">
      <w:start w:val="1"/>
      <w:numFmt w:val="bullet"/>
      <w:lvlText w:val="o"/>
      <w:lvlJc w:val="left"/>
      <w:pPr>
        <w:ind w:left="1440" w:hanging="360"/>
      </w:pPr>
      <w:rPr>
        <w:rFonts w:ascii="Courier New" w:hAnsi="Courier New" w:hint="default"/>
      </w:rPr>
    </w:lvl>
    <w:lvl w:ilvl="2" w:tplc="DD6C3882">
      <w:start w:val="1"/>
      <w:numFmt w:val="bullet"/>
      <w:lvlText w:val=""/>
      <w:lvlJc w:val="left"/>
      <w:pPr>
        <w:ind w:left="2160" w:hanging="360"/>
      </w:pPr>
      <w:rPr>
        <w:rFonts w:ascii="Wingdings" w:hAnsi="Wingdings" w:hint="default"/>
      </w:rPr>
    </w:lvl>
    <w:lvl w:ilvl="3" w:tplc="234EC996">
      <w:start w:val="1"/>
      <w:numFmt w:val="bullet"/>
      <w:lvlText w:val=""/>
      <w:lvlJc w:val="left"/>
      <w:pPr>
        <w:ind w:left="2880" w:hanging="360"/>
      </w:pPr>
      <w:rPr>
        <w:rFonts w:ascii="Symbol" w:hAnsi="Symbol" w:hint="default"/>
      </w:rPr>
    </w:lvl>
    <w:lvl w:ilvl="4" w:tplc="36E09D7A">
      <w:start w:val="1"/>
      <w:numFmt w:val="bullet"/>
      <w:lvlText w:val="o"/>
      <w:lvlJc w:val="left"/>
      <w:pPr>
        <w:ind w:left="3600" w:hanging="360"/>
      </w:pPr>
      <w:rPr>
        <w:rFonts w:ascii="Courier New" w:hAnsi="Courier New" w:hint="default"/>
      </w:rPr>
    </w:lvl>
    <w:lvl w:ilvl="5" w:tplc="EDA4693A">
      <w:start w:val="1"/>
      <w:numFmt w:val="bullet"/>
      <w:lvlText w:val=""/>
      <w:lvlJc w:val="left"/>
      <w:pPr>
        <w:ind w:left="4320" w:hanging="360"/>
      </w:pPr>
      <w:rPr>
        <w:rFonts w:ascii="Wingdings" w:hAnsi="Wingdings" w:hint="default"/>
      </w:rPr>
    </w:lvl>
    <w:lvl w:ilvl="6" w:tplc="656C4762">
      <w:start w:val="1"/>
      <w:numFmt w:val="bullet"/>
      <w:lvlText w:val=""/>
      <w:lvlJc w:val="left"/>
      <w:pPr>
        <w:ind w:left="5040" w:hanging="360"/>
      </w:pPr>
      <w:rPr>
        <w:rFonts w:ascii="Symbol" w:hAnsi="Symbol" w:hint="default"/>
      </w:rPr>
    </w:lvl>
    <w:lvl w:ilvl="7" w:tplc="E96430BA">
      <w:start w:val="1"/>
      <w:numFmt w:val="bullet"/>
      <w:lvlText w:val="o"/>
      <w:lvlJc w:val="left"/>
      <w:pPr>
        <w:ind w:left="5760" w:hanging="360"/>
      </w:pPr>
      <w:rPr>
        <w:rFonts w:ascii="Courier New" w:hAnsi="Courier New" w:hint="default"/>
      </w:rPr>
    </w:lvl>
    <w:lvl w:ilvl="8" w:tplc="AE7C4982">
      <w:start w:val="1"/>
      <w:numFmt w:val="bullet"/>
      <w:lvlText w:val=""/>
      <w:lvlJc w:val="left"/>
      <w:pPr>
        <w:ind w:left="6480" w:hanging="360"/>
      </w:pPr>
      <w:rPr>
        <w:rFonts w:ascii="Wingdings" w:hAnsi="Wingdings" w:hint="default"/>
      </w:rPr>
    </w:lvl>
  </w:abstractNum>
  <w:abstractNum w:abstractNumId="3" w15:restartNumberingAfterBreak="0">
    <w:nsid w:val="09F937D7"/>
    <w:multiLevelType w:val="multilevel"/>
    <w:tmpl w:val="24645A6C"/>
    <w:lvl w:ilvl="0">
      <w:start w:val="1"/>
      <w:numFmt w:val="bullet"/>
      <w:pStyle w:val="ListT3"/>
      <w:lvlText w:val=""/>
      <w:lvlJc w:val="left"/>
      <w:pPr>
        <w:ind w:left="-230" w:hanging="360"/>
      </w:pPr>
      <w:rPr>
        <w:rFonts w:ascii="Wingdings" w:hAnsi="Wingdings" w:hint="default"/>
        <w:color w:val="000000" w:themeColor="text1"/>
      </w:rPr>
    </w:lvl>
    <w:lvl w:ilvl="1">
      <w:start w:val="1"/>
      <w:numFmt w:val="bullet"/>
      <w:lvlText w:val="Ø"/>
      <w:lvlJc w:val="left"/>
      <w:pPr>
        <w:ind w:left="490" w:hanging="360"/>
      </w:pPr>
      <w:rPr>
        <w:rFonts w:ascii="Wingdings" w:hAnsi="Wingdings" w:hint="default"/>
        <w:color w:val="E5722A" w:themeColor="accent2"/>
        <w:u w:color="FFFFFF" w:themeColor="background1"/>
      </w:rPr>
    </w:lvl>
    <w:lvl w:ilvl="2">
      <w:start w:val="1"/>
      <w:numFmt w:val="bullet"/>
      <w:pStyle w:val="ListT3"/>
      <w:lvlText w:val="Ø"/>
      <w:lvlJc w:val="left"/>
      <w:pPr>
        <w:ind w:left="1210" w:hanging="360"/>
      </w:pPr>
      <w:rPr>
        <w:rFonts w:ascii="Wingdings" w:hAnsi="Wingdings" w:hint="default"/>
        <w:color w:val="009FA0"/>
        <w:u w:color="FFFFFF" w:themeColor="background1"/>
      </w:rPr>
    </w:lvl>
    <w:lvl w:ilvl="3">
      <w:start w:val="1"/>
      <w:numFmt w:val="bullet"/>
      <w:lvlText w:val=""/>
      <w:lvlJc w:val="left"/>
      <w:pPr>
        <w:ind w:left="1930" w:hanging="360"/>
      </w:pPr>
      <w:rPr>
        <w:rFonts w:ascii="Symbol" w:hAnsi="Symbol" w:hint="default"/>
      </w:rPr>
    </w:lvl>
    <w:lvl w:ilvl="4">
      <w:start w:val="1"/>
      <w:numFmt w:val="bullet"/>
      <w:lvlText w:val="o"/>
      <w:lvlJc w:val="left"/>
      <w:pPr>
        <w:ind w:left="2650" w:hanging="360"/>
      </w:pPr>
      <w:rPr>
        <w:rFonts w:ascii="Courier New" w:hAnsi="Courier New" w:cs="Courier New" w:hint="default"/>
      </w:rPr>
    </w:lvl>
    <w:lvl w:ilvl="5">
      <w:start w:val="1"/>
      <w:numFmt w:val="bullet"/>
      <w:lvlText w:val=""/>
      <w:lvlJc w:val="left"/>
      <w:pPr>
        <w:ind w:left="3370" w:hanging="360"/>
      </w:pPr>
      <w:rPr>
        <w:rFonts w:ascii="Wingdings" w:hAnsi="Wingdings" w:hint="default"/>
      </w:rPr>
    </w:lvl>
    <w:lvl w:ilvl="6">
      <w:start w:val="1"/>
      <w:numFmt w:val="bullet"/>
      <w:lvlText w:val=""/>
      <w:lvlJc w:val="left"/>
      <w:pPr>
        <w:ind w:left="4090" w:hanging="360"/>
      </w:pPr>
      <w:rPr>
        <w:rFonts w:ascii="Symbol" w:hAnsi="Symbol" w:hint="default"/>
      </w:rPr>
    </w:lvl>
    <w:lvl w:ilvl="7">
      <w:start w:val="1"/>
      <w:numFmt w:val="bullet"/>
      <w:lvlText w:val="o"/>
      <w:lvlJc w:val="left"/>
      <w:pPr>
        <w:ind w:left="4810" w:hanging="360"/>
      </w:pPr>
      <w:rPr>
        <w:rFonts w:ascii="Courier New" w:hAnsi="Courier New" w:cs="Courier New" w:hint="default"/>
      </w:rPr>
    </w:lvl>
    <w:lvl w:ilvl="8">
      <w:start w:val="1"/>
      <w:numFmt w:val="bullet"/>
      <w:lvlText w:val=""/>
      <w:lvlJc w:val="left"/>
      <w:pPr>
        <w:ind w:left="5530" w:hanging="360"/>
      </w:pPr>
      <w:rPr>
        <w:rFonts w:ascii="Wingdings" w:hAnsi="Wingdings" w:hint="default"/>
      </w:rPr>
    </w:lvl>
  </w:abstractNum>
  <w:abstractNum w:abstractNumId="4" w15:restartNumberingAfterBreak="0">
    <w:nsid w:val="129356C6"/>
    <w:multiLevelType w:val="multilevel"/>
    <w:tmpl w:val="BFEE8E5C"/>
    <w:styleLink w:val="CESPHNBullets"/>
    <w:lvl w:ilvl="0">
      <w:start w:val="1"/>
      <w:numFmt w:val="bullet"/>
      <w:lvlText w:val=""/>
      <w:lvlJc w:val="left"/>
      <w:pPr>
        <w:ind w:left="720" w:hanging="360"/>
      </w:pPr>
      <w:rPr>
        <w:rFonts w:ascii="Wingdings" w:hAnsi="Wingdings" w:hint="default"/>
        <w:color w:val="000000" w:themeColor="text1"/>
      </w:rPr>
    </w:lvl>
    <w:lvl w:ilvl="1">
      <w:start w:val="1"/>
      <w:numFmt w:val="bullet"/>
      <w:lvlText w:val=""/>
      <w:lvlJc w:val="left"/>
      <w:pPr>
        <w:ind w:left="1440" w:hanging="360"/>
      </w:pPr>
      <w:rPr>
        <w:rFonts w:ascii="Symbol" w:hAnsi="Symbol" w:hint="default"/>
        <w:color w:val="auto"/>
      </w:rPr>
    </w:lvl>
    <w:lvl w:ilvl="2">
      <w:start w:val="1"/>
      <w:numFmt w:val="bullet"/>
      <w:lvlText w:val="–"/>
      <w:lvlJc w:val="left"/>
      <w:pPr>
        <w:ind w:left="2160" w:hanging="360"/>
      </w:pPr>
      <w:rPr>
        <w:rFonts w:ascii="Calibri" w:hAnsi="Calibri"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18AC380C"/>
    <w:multiLevelType w:val="hybridMultilevel"/>
    <w:tmpl w:val="D4F0B1DE"/>
    <w:lvl w:ilvl="0" w:tplc="0C090001">
      <w:start w:val="1"/>
      <w:numFmt w:val="bullet"/>
      <w:lvlText w:val=""/>
      <w:lvlJc w:val="left"/>
      <w:pPr>
        <w:ind w:left="6" w:hanging="360"/>
      </w:pPr>
      <w:rPr>
        <w:rFonts w:ascii="Symbol" w:hAnsi="Symbol" w:hint="default"/>
      </w:rPr>
    </w:lvl>
    <w:lvl w:ilvl="1" w:tplc="0C090003" w:tentative="1">
      <w:start w:val="1"/>
      <w:numFmt w:val="bullet"/>
      <w:lvlText w:val="o"/>
      <w:lvlJc w:val="left"/>
      <w:pPr>
        <w:ind w:left="726" w:hanging="360"/>
      </w:pPr>
      <w:rPr>
        <w:rFonts w:ascii="Courier New" w:hAnsi="Courier New" w:cs="Courier New" w:hint="default"/>
      </w:rPr>
    </w:lvl>
    <w:lvl w:ilvl="2" w:tplc="0C090005" w:tentative="1">
      <w:start w:val="1"/>
      <w:numFmt w:val="bullet"/>
      <w:lvlText w:val=""/>
      <w:lvlJc w:val="left"/>
      <w:pPr>
        <w:ind w:left="1446" w:hanging="360"/>
      </w:pPr>
      <w:rPr>
        <w:rFonts w:ascii="Wingdings" w:hAnsi="Wingdings" w:hint="default"/>
      </w:rPr>
    </w:lvl>
    <w:lvl w:ilvl="3" w:tplc="0C090001" w:tentative="1">
      <w:start w:val="1"/>
      <w:numFmt w:val="bullet"/>
      <w:lvlText w:val=""/>
      <w:lvlJc w:val="left"/>
      <w:pPr>
        <w:ind w:left="2166" w:hanging="360"/>
      </w:pPr>
      <w:rPr>
        <w:rFonts w:ascii="Symbol" w:hAnsi="Symbol" w:hint="default"/>
      </w:rPr>
    </w:lvl>
    <w:lvl w:ilvl="4" w:tplc="0C090003" w:tentative="1">
      <w:start w:val="1"/>
      <w:numFmt w:val="bullet"/>
      <w:lvlText w:val="o"/>
      <w:lvlJc w:val="left"/>
      <w:pPr>
        <w:ind w:left="2886" w:hanging="360"/>
      </w:pPr>
      <w:rPr>
        <w:rFonts w:ascii="Courier New" w:hAnsi="Courier New" w:cs="Courier New" w:hint="default"/>
      </w:rPr>
    </w:lvl>
    <w:lvl w:ilvl="5" w:tplc="0C090005" w:tentative="1">
      <w:start w:val="1"/>
      <w:numFmt w:val="bullet"/>
      <w:lvlText w:val=""/>
      <w:lvlJc w:val="left"/>
      <w:pPr>
        <w:ind w:left="3606" w:hanging="360"/>
      </w:pPr>
      <w:rPr>
        <w:rFonts w:ascii="Wingdings" w:hAnsi="Wingdings" w:hint="default"/>
      </w:rPr>
    </w:lvl>
    <w:lvl w:ilvl="6" w:tplc="0C090001" w:tentative="1">
      <w:start w:val="1"/>
      <w:numFmt w:val="bullet"/>
      <w:lvlText w:val=""/>
      <w:lvlJc w:val="left"/>
      <w:pPr>
        <w:ind w:left="4326" w:hanging="360"/>
      </w:pPr>
      <w:rPr>
        <w:rFonts w:ascii="Symbol" w:hAnsi="Symbol" w:hint="default"/>
      </w:rPr>
    </w:lvl>
    <w:lvl w:ilvl="7" w:tplc="0C090003" w:tentative="1">
      <w:start w:val="1"/>
      <w:numFmt w:val="bullet"/>
      <w:lvlText w:val="o"/>
      <w:lvlJc w:val="left"/>
      <w:pPr>
        <w:ind w:left="5046" w:hanging="360"/>
      </w:pPr>
      <w:rPr>
        <w:rFonts w:ascii="Courier New" w:hAnsi="Courier New" w:cs="Courier New" w:hint="default"/>
      </w:rPr>
    </w:lvl>
    <w:lvl w:ilvl="8" w:tplc="0C090005" w:tentative="1">
      <w:start w:val="1"/>
      <w:numFmt w:val="bullet"/>
      <w:lvlText w:val=""/>
      <w:lvlJc w:val="left"/>
      <w:pPr>
        <w:ind w:left="5766" w:hanging="360"/>
      </w:pPr>
      <w:rPr>
        <w:rFonts w:ascii="Wingdings" w:hAnsi="Wingdings" w:hint="default"/>
      </w:rPr>
    </w:lvl>
  </w:abstractNum>
  <w:abstractNum w:abstractNumId="6" w15:restartNumberingAfterBreak="0">
    <w:nsid w:val="195625F0"/>
    <w:multiLevelType w:val="hybridMultilevel"/>
    <w:tmpl w:val="34DC4D68"/>
    <w:lvl w:ilvl="0" w:tplc="991C305A">
      <w:start w:val="1"/>
      <w:numFmt w:val="bullet"/>
      <w:pStyle w:val="ListT2"/>
      <w:lvlText w:val="o"/>
      <w:lvlJc w:val="left"/>
      <w:pPr>
        <w:ind w:left="927" w:hanging="360"/>
      </w:pPr>
      <w:rPr>
        <w:rFonts w:ascii="Courier New" w:hAnsi="Courier New" w:hint="default"/>
        <w:color w:val="1C3655" w:themeColor="accent1"/>
        <w:u w:color="FFFFFF" w:themeColor="background1"/>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7" w15:restartNumberingAfterBreak="0">
    <w:nsid w:val="29F71BC1"/>
    <w:multiLevelType w:val="hybridMultilevel"/>
    <w:tmpl w:val="D6D8D066"/>
    <w:lvl w:ilvl="0" w:tplc="98FC8704">
      <w:numFmt w:val="bullet"/>
      <w:lvlText w:val="-"/>
      <w:lvlJc w:val="left"/>
      <w:pPr>
        <w:ind w:left="720" w:hanging="360"/>
      </w:pPr>
      <w:rPr>
        <w:rFonts w:ascii="Aptos" w:eastAsiaTheme="minorEastAsia" w:hAnsi="Aptos"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2C6C6FA3"/>
    <w:multiLevelType w:val="hybridMultilevel"/>
    <w:tmpl w:val="28328C14"/>
    <w:lvl w:ilvl="0" w:tplc="98FC8704">
      <w:numFmt w:val="bullet"/>
      <w:lvlText w:val="-"/>
      <w:lvlJc w:val="left"/>
      <w:pPr>
        <w:ind w:left="720" w:hanging="360"/>
      </w:pPr>
      <w:rPr>
        <w:rFonts w:ascii="Aptos" w:eastAsiaTheme="minorEastAsia" w:hAnsi="Aptos"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2D073050"/>
    <w:multiLevelType w:val="hybridMultilevel"/>
    <w:tmpl w:val="32A069F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353B51B8"/>
    <w:multiLevelType w:val="hybridMultilevel"/>
    <w:tmpl w:val="4FC6DD62"/>
    <w:lvl w:ilvl="0" w:tplc="0C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 w15:restartNumberingAfterBreak="0">
    <w:nsid w:val="3D4B19AA"/>
    <w:multiLevelType w:val="multilevel"/>
    <w:tmpl w:val="08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2" w15:restartNumberingAfterBreak="0">
    <w:nsid w:val="47A1308D"/>
    <w:multiLevelType w:val="hybridMultilevel"/>
    <w:tmpl w:val="FC06FE5C"/>
    <w:lvl w:ilvl="0" w:tplc="CE0E73D8">
      <w:start w:val="1"/>
      <w:numFmt w:val="bullet"/>
      <w:lvlText w:val=""/>
      <w:lvlJc w:val="left"/>
      <w:pPr>
        <w:ind w:left="720" w:hanging="360"/>
      </w:pPr>
      <w:rPr>
        <w:rFonts w:ascii="Symbol" w:hAnsi="Symbol" w:hint="default"/>
        <w:b/>
        <w:i w:val="0"/>
        <w:color w:val="auto"/>
        <w:sz w:val="16"/>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3" w15:restartNumberingAfterBreak="0">
    <w:nsid w:val="4D532F8B"/>
    <w:multiLevelType w:val="hybridMultilevel"/>
    <w:tmpl w:val="B06A41C8"/>
    <w:lvl w:ilvl="0" w:tplc="19EA674E">
      <w:start w:val="1"/>
      <w:numFmt w:val="bullet"/>
      <w:lvlText w:val="•"/>
      <w:lvlJc w:val="left"/>
      <w:pPr>
        <w:ind w:left="1080" w:hanging="360"/>
      </w:pPr>
      <w:rPr>
        <w:rFonts w:ascii="Avenir" w:hAnsi="Avenir" w:hint="default"/>
        <w:color w:val="E5722A" w:themeColor="accent2"/>
        <w:u w:color="FFFFFF" w:themeColor="background1"/>
      </w:rPr>
    </w:lvl>
    <w:lvl w:ilvl="1" w:tplc="08090003">
      <w:start w:val="1"/>
      <w:numFmt w:val="bullet"/>
      <w:lvlText w:val="o"/>
      <w:lvlJc w:val="left"/>
      <w:pPr>
        <w:ind w:left="1800" w:hanging="360"/>
      </w:pPr>
      <w:rPr>
        <w:rFonts w:ascii="Courier New" w:hAnsi="Courier New" w:cs="Courier New" w:hint="default"/>
      </w:rPr>
    </w:lvl>
    <w:lvl w:ilvl="2" w:tplc="08090005">
      <w:start w:val="1"/>
      <w:numFmt w:val="bullet"/>
      <w:lvlText w:val=""/>
      <w:lvlJc w:val="left"/>
      <w:pPr>
        <w:ind w:left="2520" w:hanging="360"/>
      </w:pPr>
      <w:rPr>
        <w:rFonts w:ascii="Wingdings" w:hAnsi="Wingdings" w:hint="default"/>
      </w:rPr>
    </w:lvl>
    <w:lvl w:ilvl="3" w:tplc="08090001">
      <w:start w:val="1"/>
      <w:numFmt w:val="bullet"/>
      <w:lvlText w:val=""/>
      <w:lvlJc w:val="left"/>
      <w:pPr>
        <w:ind w:left="3240" w:hanging="360"/>
      </w:pPr>
      <w:rPr>
        <w:rFonts w:ascii="Symbol" w:hAnsi="Symbol" w:hint="default"/>
      </w:rPr>
    </w:lvl>
    <w:lvl w:ilvl="4" w:tplc="08090003">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4" w15:restartNumberingAfterBreak="0">
    <w:nsid w:val="52973601"/>
    <w:multiLevelType w:val="hybridMultilevel"/>
    <w:tmpl w:val="F83230EE"/>
    <w:lvl w:ilvl="0" w:tplc="7250E286">
      <w:start w:val="1"/>
      <w:numFmt w:val="bullet"/>
      <w:lvlText w:val=""/>
      <w:lvlJc w:val="left"/>
      <w:pPr>
        <w:ind w:left="720" w:hanging="360"/>
      </w:pPr>
      <w:rPr>
        <w:rFonts w:ascii="Symbol" w:hAnsi="Symbol" w:hint="default"/>
        <w:color w:val="auto"/>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58226451"/>
    <w:multiLevelType w:val="hybridMultilevel"/>
    <w:tmpl w:val="A934BA8C"/>
    <w:lvl w:ilvl="0" w:tplc="0E54F0CE">
      <w:start w:val="1"/>
      <w:numFmt w:val="bullet"/>
      <w:pStyle w:val="ListT1"/>
      <w:lvlText w:val="•"/>
      <w:lvlJc w:val="left"/>
      <w:pPr>
        <w:ind w:left="643" w:hanging="360"/>
      </w:pPr>
      <w:rPr>
        <w:rFonts w:ascii="Avenir" w:hAnsi="Avenir" w:hint="default"/>
        <w:color w:val="009FA0"/>
        <w:u w:color="FFFFFF" w:themeColor="background1"/>
      </w:rPr>
    </w:lvl>
    <w:lvl w:ilvl="1" w:tplc="08090003">
      <w:start w:val="1"/>
      <w:numFmt w:val="bullet"/>
      <w:lvlText w:val="o"/>
      <w:lvlJc w:val="left"/>
      <w:pPr>
        <w:ind w:left="2520" w:hanging="360"/>
      </w:pPr>
      <w:rPr>
        <w:rFonts w:ascii="Courier New" w:hAnsi="Courier New" w:cs="Courier New" w:hint="default"/>
      </w:rPr>
    </w:lvl>
    <w:lvl w:ilvl="2" w:tplc="08090005">
      <w:start w:val="1"/>
      <w:numFmt w:val="bullet"/>
      <w:lvlText w:val=""/>
      <w:lvlJc w:val="left"/>
      <w:pPr>
        <w:ind w:left="3240" w:hanging="360"/>
      </w:pPr>
      <w:rPr>
        <w:rFonts w:ascii="Wingdings" w:hAnsi="Wingdings" w:hint="default"/>
      </w:rPr>
    </w:lvl>
    <w:lvl w:ilvl="3" w:tplc="08090001">
      <w:start w:val="1"/>
      <w:numFmt w:val="bullet"/>
      <w:lvlText w:val=""/>
      <w:lvlJc w:val="left"/>
      <w:pPr>
        <w:ind w:left="3960" w:hanging="360"/>
      </w:pPr>
      <w:rPr>
        <w:rFonts w:ascii="Symbol" w:hAnsi="Symbol" w:hint="default"/>
      </w:rPr>
    </w:lvl>
    <w:lvl w:ilvl="4" w:tplc="08090003">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16" w15:restartNumberingAfterBreak="0">
    <w:nsid w:val="5D1D60A9"/>
    <w:multiLevelType w:val="hybridMultilevel"/>
    <w:tmpl w:val="E602695E"/>
    <w:lvl w:ilvl="0" w:tplc="DCA2B498">
      <w:start w:val="1"/>
      <w:numFmt w:val="bullet"/>
      <w:lvlText w:val=""/>
      <w:lvlJc w:val="left"/>
      <w:pPr>
        <w:ind w:left="720" w:hanging="360"/>
      </w:pPr>
      <w:rPr>
        <w:rFonts w:ascii="Symbol" w:hAnsi="Symbol" w:hint="default"/>
        <w:color w:val="auto"/>
        <w:sz w:val="20"/>
      </w:rPr>
    </w:lvl>
    <w:lvl w:ilvl="1" w:tplc="F67C9B1C">
      <w:numFmt w:val="bullet"/>
      <w:lvlText w:val="•"/>
      <w:lvlJc w:val="left"/>
      <w:pPr>
        <w:ind w:left="1440" w:hanging="360"/>
      </w:pPr>
      <w:rPr>
        <w:rFonts w:ascii="Aptos" w:eastAsiaTheme="minorEastAsia" w:hAnsi="Aptos" w:cstheme="minorBidi"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5E996E23"/>
    <w:multiLevelType w:val="multilevel"/>
    <w:tmpl w:val="ECD0903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63D47FC6"/>
    <w:multiLevelType w:val="hybridMultilevel"/>
    <w:tmpl w:val="612C5EA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640F625F"/>
    <w:multiLevelType w:val="multilevel"/>
    <w:tmpl w:val="08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0" w15:restartNumberingAfterBreak="0">
    <w:nsid w:val="6BF72202"/>
    <w:multiLevelType w:val="hybridMultilevel"/>
    <w:tmpl w:val="39282BBC"/>
    <w:lvl w:ilvl="0" w:tplc="7B5CEDFA">
      <w:numFmt w:val="bullet"/>
      <w:lvlText w:val="-"/>
      <w:lvlJc w:val="left"/>
      <w:pPr>
        <w:ind w:left="720" w:hanging="360"/>
      </w:pPr>
      <w:rPr>
        <w:rFonts w:ascii="Aptos" w:eastAsiaTheme="minorEastAsia" w:hAnsi="Aptos"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721D1FD2"/>
    <w:multiLevelType w:val="multilevel"/>
    <w:tmpl w:val="1A4E99E4"/>
    <w:lvl w:ilvl="0">
      <w:start w:val="1"/>
      <w:numFmt w:val="bullet"/>
      <w:lvlText w:val="•"/>
      <w:lvlJc w:val="left"/>
      <w:pPr>
        <w:ind w:left="1800" w:hanging="360"/>
      </w:pPr>
      <w:rPr>
        <w:rFonts w:ascii="Avenir" w:hAnsi="Avenir" w:hint="default"/>
        <w:color w:val="E5722A" w:themeColor="accent2"/>
        <w:u w:color="FFFFFF" w:themeColor="background1"/>
      </w:rPr>
    </w:lvl>
    <w:lvl w:ilvl="1">
      <w:start w:val="1"/>
      <w:numFmt w:val="bullet"/>
      <w:lvlText w:val="o"/>
      <w:lvlJc w:val="left"/>
      <w:pPr>
        <w:ind w:left="2520" w:hanging="360"/>
      </w:pPr>
      <w:rPr>
        <w:rFonts w:ascii="Courier New" w:hAnsi="Courier New" w:cs="Courier New" w:hint="default"/>
      </w:rPr>
    </w:lvl>
    <w:lvl w:ilvl="2">
      <w:start w:val="1"/>
      <w:numFmt w:val="bullet"/>
      <w:lvlText w:val=""/>
      <w:lvlJc w:val="left"/>
      <w:pPr>
        <w:ind w:left="3240" w:hanging="360"/>
      </w:pPr>
      <w:rPr>
        <w:rFonts w:ascii="Wingdings" w:hAnsi="Wingdings" w:hint="default"/>
      </w:rPr>
    </w:lvl>
    <w:lvl w:ilvl="3">
      <w:start w:val="1"/>
      <w:numFmt w:val="bullet"/>
      <w:lvlText w:val=""/>
      <w:lvlJc w:val="left"/>
      <w:pPr>
        <w:ind w:left="3960" w:hanging="360"/>
      </w:pPr>
      <w:rPr>
        <w:rFonts w:ascii="Symbol" w:hAnsi="Symbol" w:hint="default"/>
      </w:rPr>
    </w:lvl>
    <w:lvl w:ilvl="4">
      <w:start w:val="1"/>
      <w:numFmt w:val="bullet"/>
      <w:lvlText w:val="o"/>
      <w:lvlJc w:val="left"/>
      <w:pPr>
        <w:ind w:left="4680" w:hanging="360"/>
      </w:pPr>
      <w:rPr>
        <w:rFonts w:ascii="Courier New" w:hAnsi="Courier New" w:cs="Courier New" w:hint="default"/>
      </w:rPr>
    </w:lvl>
    <w:lvl w:ilvl="5">
      <w:start w:val="1"/>
      <w:numFmt w:val="bullet"/>
      <w:lvlText w:val=""/>
      <w:lvlJc w:val="left"/>
      <w:pPr>
        <w:ind w:left="5400" w:hanging="360"/>
      </w:pPr>
      <w:rPr>
        <w:rFonts w:ascii="Wingdings" w:hAnsi="Wingdings" w:hint="default"/>
      </w:rPr>
    </w:lvl>
    <w:lvl w:ilvl="6">
      <w:start w:val="1"/>
      <w:numFmt w:val="bullet"/>
      <w:lvlText w:val=""/>
      <w:lvlJc w:val="left"/>
      <w:pPr>
        <w:ind w:left="6120" w:hanging="360"/>
      </w:pPr>
      <w:rPr>
        <w:rFonts w:ascii="Symbol" w:hAnsi="Symbol" w:hint="default"/>
      </w:rPr>
    </w:lvl>
    <w:lvl w:ilvl="7">
      <w:start w:val="1"/>
      <w:numFmt w:val="bullet"/>
      <w:lvlText w:val="o"/>
      <w:lvlJc w:val="left"/>
      <w:pPr>
        <w:ind w:left="6840" w:hanging="360"/>
      </w:pPr>
      <w:rPr>
        <w:rFonts w:ascii="Courier New" w:hAnsi="Courier New" w:cs="Courier New" w:hint="default"/>
      </w:rPr>
    </w:lvl>
    <w:lvl w:ilvl="8">
      <w:start w:val="1"/>
      <w:numFmt w:val="bullet"/>
      <w:lvlText w:val=""/>
      <w:lvlJc w:val="left"/>
      <w:pPr>
        <w:ind w:left="7560" w:hanging="360"/>
      </w:pPr>
      <w:rPr>
        <w:rFonts w:ascii="Wingdings" w:hAnsi="Wingdings" w:hint="default"/>
      </w:rPr>
    </w:lvl>
  </w:abstractNum>
  <w:abstractNum w:abstractNumId="22" w15:restartNumberingAfterBreak="0">
    <w:nsid w:val="7C0E766E"/>
    <w:multiLevelType w:val="hybridMultilevel"/>
    <w:tmpl w:val="1CAAEF24"/>
    <w:lvl w:ilvl="0" w:tplc="72C44B8A">
      <w:start w:val="1"/>
      <w:numFmt w:val="decimal"/>
      <w:lvlText w:val="%1."/>
      <w:lvlJc w:val="left"/>
      <w:pPr>
        <w:ind w:left="720" w:hanging="360"/>
      </w:pPr>
      <w:rPr>
        <w:color w:val="59CAEF"/>
      </w:rPr>
    </w:lvl>
    <w:lvl w:ilvl="1" w:tplc="78F4A666">
      <w:start w:val="1"/>
      <w:numFmt w:val="lowerLetter"/>
      <w:lvlText w:val="%2."/>
      <w:lvlJc w:val="left"/>
      <w:pPr>
        <w:ind w:left="1440" w:hanging="360"/>
      </w:pPr>
    </w:lvl>
    <w:lvl w:ilvl="2" w:tplc="12361956">
      <w:start w:val="1"/>
      <w:numFmt w:val="lowerRoman"/>
      <w:lvlText w:val="%3."/>
      <w:lvlJc w:val="right"/>
      <w:pPr>
        <w:ind w:left="2160" w:hanging="180"/>
      </w:pPr>
    </w:lvl>
    <w:lvl w:ilvl="3" w:tplc="02826CD6">
      <w:start w:val="1"/>
      <w:numFmt w:val="bullet"/>
      <w:lvlText w:val=""/>
      <w:lvlJc w:val="left"/>
      <w:pPr>
        <w:ind w:left="2880" w:hanging="360"/>
      </w:pPr>
      <w:rPr>
        <w:rFonts w:ascii="Symbol" w:hAnsi="Symbol" w:hint="default"/>
        <w:color w:val="auto"/>
        <w:sz w:val="20"/>
      </w:rPr>
    </w:lvl>
    <w:lvl w:ilvl="4" w:tplc="A5789554">
      <w:start w:val="1"/>
      <w:numFmt w:val="lowerLetter"/>
      <w:lvlText w:val="%5."/>
      <w:lvlJc w:val="left"/>
      <w:pPr>
        <w:ind w:left="3600" w:hanging="360"/>
      </w:pPr>
    </w:lvl>
    <w:lvl w:ilvl="5" w:tplc="6524AD96">
      <w:start w:val="1"/>
      <w:numFmt w:val="lowerRoman"/>
      <w:lvlText w:val="%6."/>
      <w:lvlJc w:val="right"/>
      <w:pPr>
        <w:ind w:left="4320" w:hanging="180"/>
      </w:pPr>
    </w:lvl>
    <w:lvl w:ilvl="6" w:tplc="F678E278">
      <w:start w:val="1"/>
      <w:numFmt w:val="decimal"/>
      <w:lvlText w:val="%7."/>
      <w:lvlJc w:val="left"/>
      <w:pPr>
        <w:ind w:left="5040" w:hanging="360"/>
      </w:pPr>
    </w:lvl>
    <w:lvl w:ilvl="7" w:tplc="9AB6D12C">
      <w:start w:val="1"/>
      <w:numFmt w:val="lowerLetter"/>
      <w:lvlText w:val="%8."/>
      <w:lvlJc w:val="left"/>
      <w:pPr>
        <w:ind w:left="5760" w:hanging="360"/>
      </w:pPr>
    </w:lvl>
    <w:lvl w:ilvl="8" w:tplc="14E262A6">
      <w:start w:val="1"/>
      <w:numFmt w:val="lowerRoman"/>
      <w:lvlText w:val="%9."/>
      <w:lvlJc w:val="right"/>
      <w:pPr>
        <w:ind w:left="6480" w:hanging="180"/>
      </w:pPr>
    </w:lvl>
  </w:abstractNum>
  <w:abstractNum w:abstractNumId="23" w15:restartNumberingAfterBreak="0">
    <w:nsid w:val="7E0E3F00"/>
    <w:multiLevelType w:val="multilevel"/>
    <w:tmpl w:val="F05CB290"/>
    <w:lvl w:ilvl="0">
      <w:start w:val="1"/>
      <w:numFmt w:val="bullet"/>
      <w:lvlText w:val=""/>
      <w:lvlJc w:val="left"/>
      <w:pPr>
        <w:ind w:left="720" w:hanging="360"/>
      </w:pPr>
      <w:rPr>
        <w:rFonts w:ascii="Wingdings" w:hAnsi="Wingdings" w:hint="default"/>
        <w:color w:val="000000" w:themeColor="text1"/>
      </w:rPr>
    </w:lvl>
    <w:lvl w:ilvl="1">
      <w:start w:val="1"/>
      <w:numFmt w:val="bullet"/>
      <w:lvlText w:val="Ø"/>
      <w:lvlJc w:val="left"/>
      <w:pPr>
        <w:ind w:left="1440" w:hanging="360"/>
      </w:pPr>
      <w:rPr>
        <w:rFonts w:ascii="Wingdings" w:hAnsi="Wingdings" w:hint="default"/>
        <w:color w:val="E5722A" w:themeColor="accent2"/>
        <w:u w:color="FFFFFF" w:themeColor="background1"/>
      </w:rPr>
    </w:lvl>
    <w:lvl w:ilvl="2">
      <w:start w:val="1"/>
      <w:numFmt w:val="bullet"/>
      <w:lvlText w:val="Ø"/>
      <w:lvlJc w:val="left"/>
      <w:pPr>
        <w:ind w:left="2160" w:hanging="360"/>
      </w:pPr>
      <w:rPr>
        <w:rFonts w:ascii="Wingdings" w:hAnsi="Wingdings" w:hint="default"/>
        <w:color w:val="E5722A" w:themeColor="accent2"/>
        <w:u w:color="FFFFFF" w:themeColor="background1"/>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4" w15:restartNumberingAfterBreak="0">
    <w:nsid w:val="7F2F71EC"/>
    <w:multiLevelType w:val="hybridMultilevel"/>
    <w:tmpl w:val="6CBCE484"/>
    <w:lvl w:ilvl="0" w:tplc="253238E0">
      <w:numFmt w:val="bullet"/>
      <w:lvlText w:val=""/>
      <w:lvlJc w:val="left"/>
      <w:pPr>
        <w:ind w:left="720" w:hanging="360"/>
      </w:pPr>
      <w:rPr>
        <w:rFonts w:ascii="Symbol" w:eastAsiaTheme="minorHAnsi" w:hAnsi="Symbol" w:cstheme="minorBidi" w:hint="default"/>
        <w:color w:val="auto"/>
        <w:sz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1438940306">
    <w:abstractNumId w:val="0"/>
  </w:num>
  <w:num w:numId="2" w16cid:durableId="460078455">
    <w:abstractNumId w:val="4"/>
  </w:num>
  <w:num w:numId="3" w16cid:durableId="1723670131">
    <w:abstractNumId w:val="13"/>
  </w:num>
  <w:num w:numId="4" w16cid:durableId="1886722195">
    <w:abstractNumId w:val="6"/>
  </w:num>
  <w:num w:numId="5" w16cid:durableId="375085620">
    <w:abstractNumId w:val="3"/>
  </w:num>
  <w:num w:numId="6" w16cid:durableId="1602909501">
    <w:abstractNumId w:val="15"/>
  </w:num>
  <w:num w:numId="7" w16cid:durableId="3560147">
    <w:abstractNumId w:val="21"/>
  </w:num>
  <w:num w:numId="8" w16cid:durableId="1598100524">
    <w:abstractNumId w:val="19"/>
  </w:num>
  <w:num w:numId="9" w16cid:durableId="1515537327">
    <w:abstractNumId w:val="11"/>
  </w:num>
  <w:num w:numId="10" w16cid:durableId="1048531261">
    <w:abstractNumId w:val="23"/>
  </w:num>
  <w:num w:numId="11" w16cid:durableId="783689756">
    <w:abstractNumId w:val="14"/>
  </w:num>
  <w:num w:numId="12" w16cid:durableId="90593566">
    <w:abstractNumId w:val="9"/>
  </w:num>
  <w:num w:numId="13" w16cid:durableId="534655080">
    <w:abstractNumId w:val="16"/>
  </w:num>
  <w:num w:numId="14" w16cid:durableId="1257908655">
    <w:abstractNumId w:val="24"/>
  </w:num>
  <w:num w:numId="15" w16cid:durableId="1782870852">
    <w:abstractNumId w:val="2"/>
  </w:num>
  <w:num w:numId="16" w16cid:durableId="63839692">
    <w:abstractNumId w:val="22"/>
  </w:num>
  <w:num w:numId="17" w16cid:durableId="1079403622">
    <w:abstractNumId w:val="18"/>
  </w:num>
  <w:num w:numId="18" w16cid:durableId="1370566487">
    <w:abstractNumId w:val="12"/>
  </w:num>
  <w:num w:numId="19" w16cid:durableId="1582717091">
    <w:abstractNumId w:val="17"/>
  </w:num>
  <w:num w:numId="20" w16cid:durableId="928345555">
    <w:abstractNumId w:val="1"/>
  </w:num>
  <w:num w:numId="21" w16cid:durableId="2019768731">
    <w:abstractNumId w:val="7"/>
  </w:num>
  <w:num w:numId="22" w16cid:durableId="2138528823">
    <w:abstractNumId w:val="5"/>
  </w:num>
  <w:num w:numId="23" w16cid:durableId="1193957706">
    <w:abstractNumId w:val="10"/>
  </w:num>
  <w:num w:numId="24" w16cid:durableId="864564759">
    <w:abstractNumId w:val="8"/>
  </w:num>
  <w:num w:numId="25" w16cid:durableId="186798346">
    <w:abstractNumId w:val="20"/>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attachedTemplate r:id="rId1"/>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E0514"/>
    <w:rsid w:val="00001959"/>
    <w:rsid w:val="00013B2B"/>
    <w:rsid w:val="00013F20"/>
    <w:rsid w:val="00026A94"/>
    <w:rsid w:val="00035B2C"/>
    <w:rsid w:val="00037DAD"/>
    <w:rsid w:val="00042146"/>
    <w:rsid w:val="00043C53"/>
    <w:rsid w:val="00043C9D"/>
    <w:rsid w:val="00054183"/>
    <w:rsid w:val="00070381"/>
    <w:rsid w:val="0007545F"/>
    <w:rsid w:val="00083879"/>
    <w:rsid w:val="000A307C"/>
    <w:rsid w:val="000A40F4"/>
    <w:rsid w:val="000B1382"/>
    <w:rsid w:val="000B1D91"/>
    <w:rsid w:val="000C0B61"/>
    <w:rsid w:val="000C70DE"/>
    <w:rsid w:val="000D373F"/>
    <w:rsid w:val="000F1E57"/>
    <w:rsid w:val="0011487F"/>
    <w:rsid w:val="001336F1"/>
    <w:rsid w:val="001340C4"/>
    <w:rsid w:val="001349F8"/>
    <w:rsid w:val="00150A34"/>
    <w:rsid w:val="00152BB0"/>
    <w:rsid w:val="00174E8D"/>
    <w:rsid w:val="00177115"/>
    <w:rsid w:val="00185BEB"/>
    <w:rsid w:val="00186159"/>
    <w:rsid w:val="001A2822"/>
    <w:rsid w:val="001A5CFB"/>
    <w:rsid w:val="001B0F70"/>
    <w:rsid w:val="001D324C"/>
    <w:rsid w:val="001E2153"/>
    <w:rsid w:val="001E4F78"/>
    <w:rsid w:val="001E5CCC"/>
    <w:rsid w:val="001F5070"/>
    <w:rsid w:val="00204B02"/>
    <w:rsid w:val="00217F82"/>
    <w:rsid w:val="00222F98"/>
    <w:rsid w:val="00231229"/>
    <w:rsid w:val="002339EF"/>
    <w:rsid w:val="00243543"/>
    <w:rsid w:val="00251985"/>
    <w:rsid w:val="00252FE3"/>
    <w:rsid w:val="00260AAF"/>
    <w:rsid w:val="00270C4E"/>
    <w:rsid w:val="00275334"/>
    <w:rsid w:val="002828C4"/>
    <w:rsid w:val="00296EA5"/>
    <w:rsid w:val="002A4E46"/>
    <w:rsid w:val="002B728B"/>
    <w:rsid w:val="002C33C4"/>
    <w:rsid w:val="002D4120"/>
    <w:rsid w:val="002E19B2"/>
    <w:rsid w:val="002E4ED8"/>
    <w:rsid w:val="002E708B"/>
    <w:rsid w:val="002F1F58"/>
    <w:rsid w:val="002F239E"/>
    <w:rsid w:val="002F5052"/>
    <w:rsid w:val="00301CBE"/>
    <w:rsid w:val="00303481"/>
    <w:rsid w:val="0030505A"/>
    <w:rsid w:val="003126EC"/>
    <w:rsid w:val="003128B0"/>
    <w:rsid w:val="00316BD6"/>
    <w:rsid w:val="00321272"/>
    <w:rsid w:val="003467EC"/>
    <w:rsid w:val="0035752F"/>
    <w:rsid w:val="00361CB3"/>
    <w:rsid w:val="00362409"/>
    <w:rsid w:val="00371FBF"/>
    <w:rsid w:val="00372BA4"/>
    <w:rsid w:val="00374ACB"/>
    <w:rsid w:val="00374BE1"/>
    <w:rsid w:val="0037511B"/>
    <w:rsid w:val="00375F6F"/>
    <w:rsid w:val="0038088C"/>
    <w:rsid w:val="00385406"/>
    <w:rsid w:val="003B422A"/>
    <w:rsid w:val="003E00BF"/>
    <w:rsid w:val="003E30BD"/>
    <w:rsid w:val="0040192A"/>
    <w:rsid w:val="004020DB"/>
    <w:rsid w:val="00417EB8"/>
    <w:rsid w:val="00427BE3"/>
    <w:rsid w:val="004306C8"/>
    <w:rsid w:val="00430827"/>
    <w:rsid w:val="004345D5"/>
    <w:rsid w:val="00436F65"/>
    <w:rsid w:val="004426C1"/>
    <w:rsid w:val="00451540"/>
    <w:rsid w:val="004555B5"/>
    <w:rsid w:val="00460AC4"/>
    <w:rsid w:val="00462986"/>
    <w:rsid w:val="00494061"/>
    <w:rsid w:val="00494F21"/>
    <w:rsid w:val="00496427"/>
    <w:rsid w:val="004A10C5"/>
    <w:rsid w:val="004C440D"/>
    <w:rsid w:val="004C68E7"/>
    <w:rsid w:val="004E6E7F"/>
    <w:rsid w:val="004F14FF"/>
    <w:rsid w:val="004F5E0E"/>
    <w:rsid w:val="004F643A"/>
    <w:rsid w:val="00502DB4"/>
    <w:rsid w:val="00516ECD"/>
    <w:rsid w:val="00523ECD"/>
    <w:rsid w:val="00524555"/>
    <w:rsid w:val="0052688A"/>
    <w:rsid w:val="005304E4"/>
    <w:rsid w:val="0054738B"/>
    <w:rsid w:val="0055070D"/>
    <w:rsid w:val="00554DA5"/>
    <w:rsid w:val="00562AE1"/>
    <w:rsid w:val="00564A35"/>
    <w:rsid w:val="00573500"/>
    <w:rsid w:val="005746DB"/>
    <w:rsid w:val="005760B8"/>
    <w:rsid w:val="005B52B3"/>
    <w:rsid w:val="005B5383"/>
    <w:rsid w:val="005C05E2"/>
    <w:rsid w:val="005C212A"/>
    <w:rsid w:val="005C2794"/>
    <w:rsid w:val="005D53BD"/>
    <w:rsid w:val="005D64AC"/>
    <w:rsid w:val="005F5287"/>
    <w:rsid w:val="006009CB"/>
    <w:rsid w:val="00601887"/>
    <w:rsid w:val="00606CE8"/>
    <w:rsid w:val="0060728E"/>
    <w:rsid w:val="00611E3D"/>
    <w:rsid w:val="006313F3"/>
    <w:rsid w:val="00640C52"/>
    <w:rsid w:val="006552A2"/>
    <w:rsid w:val="0065633C"/>
    <w:rsid w:val="00657E1C"/>
    <w:rsid w:val="006672D4"/>
    <w:rsid w:val="0067442C"/>
    <w:rsid w:val="0068395E"/>
    <w:rsid w:val="00690D79"/>
    <w:rsid w:val="00691921"/>
    <w:rsid w:val="00694666"/>
    <w:rsid w:val="00696771"/>
    <w:rsid w:val="006A15B2"/>
    <w:rsid w:val="006B0CFF"/>
    <w:rsid w:val="006C23A2"/>
    <w:rsid w:val="006C6026"/>
    <w:rsid w:val="006E723F"/>
    <w:rsid w:val="006F5E8C"/>
    <w:rsid w:val="0070115B"/>
    <w:rsid w:val="0070526A"/>
    <w:rsid w:val="00717B55"/>
    <w:rsid w:val="007204A2"/>
    <w:rsid w:val="007237F5"/>
    <w:rsid w:val="00727E14"/>
    <w:rsid w:val="00735F0F"/>
    <w:rsid w:val="00760CBA"/>
    <w:rsid w:val="007742E1"/>
    <w:rsid w:val="007775D6"/>
    <w:rsid w:val="00784821"/>
    <w:rsid w:val="00784C48"/>
    <w:rsid w:val="00785598"/>
    <w:rsid w:val="007B397C"/>
    <w:rsid w:val="007B76B3"/>
    <w:rsid w:val="007C33FA"/>
    <w:rsid w:val="007D1DDD"/>
    <w:rsid w:val="007D242E"/>
    <w:rsid w:val="007D323C"/>
    <w:rsid w:val="007F16D8"/>
    <w:rsid w:val="007F5ED3"/>
    <w:rsid w:val="008114DF"/>
    <w:rsid w:val="008229AF"/>
    <w:rsid w:val="00825EDC"/>
    <w:rsid w:val="00837F4B"/>
    <w:rsid w:val="008532CA"/>
    <w:rsid w:val="0085550C"/>
    <w:rsid w:val="0086508D"/>
    <w:rsid w:val="00872E27"/>
    <w:rsid w:val="00875A5F"/>
    <w:rsid w:val="0088049A"/>
    <w:rsid w:val="00895134"/>
    <w:rsid w:val="008A46A1"/>
    <w:rsid w:val="008B332F"/>
    <w:rsid w:val="008B497A"/>
    <w:rsid w:val="008B5990"/>
    <w:rsid w:val="008B5D03"/>
    <w:rsid w:val="008C474C"/>
    <w:rsid w:val="008E2CA4"/>
    <w:rsid w:val="009132D8"/>
    <w:rsid w:val="009141E1"/>
    <w:rsid w:val="00916276"/>
    <w:rsid w:val="00916715"/>
    <w:rsid w:val="009170A8"/>
    <w:rsid w:val="00924D59"/>
    <w:rsid w:val="0094213C"/>
    <w:rsid w:val="009523E7"/>
    <w:rsid w:val="00957BE8"/>
    <w:rsid w:val="009647B2"/>
    <w:rsid w:val="009750B9"/>
    <w:rsid w:val="009815C3"/>
    <w:rsid w:val="009827E1"/>
    <w:rsid w:val="00986C6F"/>
    <w:rsid w:val="00987311"/>
    <w:rsid w:val="00987EC1"/>
    <w:rsid w:val="009900B0"/>
    <w:rsid w:val="00991D53"/>
    <w:rsid w:val="009947E7"/>
    <w:rsid w:val="009A186B"/>
    <w:rsid w:val="009B52F5"/>
    <w:rsid w:val="009B5502"/>
    <w:rsid w:val="009B61AB"/>
    <w:rsid w:val="009B6781"/>
    <w:rsid w:val="009C3E83"/>
    <w:rsid w:val="009C52D1"/>
    <w:rsid w:val="009D029F"/>
    <w:rsid w:val="009D1DDC"/>
    <w:rsid w:val="009D6C5D"/>
    <w:rsid w:val="009D7C9E"/>
    <w:rsid w:val="009E6D6A"/>
    <w:rsid w:val="009E71F4"/>
    <w:rsid w:val="009E7BC3"/>
    <w:rsid w:val="00A10830"/>
    <w:rsid w:val="00A12166"/>
    <w:rsid w:val="00A13DF4"/>
    <w:rsid w:val="00A22891"/>
    <w:rsid w:val="00A32A5C"/>
    <w:rsid w:val="00A45B0A"/>
    <w:rsid w:val="00A4635F"/>
    <w:rsid w:val="00A7629A"/>
    <w:rsid w:val="00A767C1"/>
    <w:rsid w:val="00A84EF8"/>
    <w:rsid w:val="00AA1827"/>
    <w:rsid w:val="00AA404F"/>
    <w:rsid w:val="00AA674D"/>
    <w:rsid w:val="00AC2E04"/>
    <w:rsid w:val="00AC57EB"/>
    <w:rsid w:val="00AD2C37"/>
    <w:rsid w:val="00AD46E9"/>
    <w:rsid w:val="00AE1B8F"/>
    <w:rsid w:val="00AF192E"/>
    <w:rsid w:val="00B04B10"/>
    <w:rsid w:val="00B17630"/>
    <w:rsid w:val="00B20296"/>
    <w:rsid w:val="00B24ABF"/>
    <w:rsid w:val="00B30BA6"/>
    <w:rsid w:val="00B37771"/>
    <w:rsid w:val="00B47371"/>
    <w:rsid w:val="00B51037"/>
    <w:rsid w:val="00B57E68"/>
    <w:rsid w:val="00B84EA0"/>
    <w:rsid w:val="00B95918"/>
    <w:rsid w:val="00BA1B9E"/>
    <w:rsid w:val="00BB17FA"/>
    <w:rsid w:val="00BB6D69"/>
    <w:rsid w:val="00BC1216"/>
    <w:rsid w:val="00BC2F59"/>
    <w:rsid w:val="00BC6301"/>
    <w:rsid w:val="00BD6D7A"/>
    <w:rsid w:val="00BE304E"/>
    <w:rsid w:val="00BF0555"/>
    <w:rsid w:val="00BF41CD"/>
    <w:rsid w:val="00BF6B7C"/>
    <w:rsid w:val="00C27AEA"/>
    <w:rsid w:val="00C321D9"/>
    <w:rsid w:val="00C377B1"/>
    <w:rsid w:val="00C730F6"/>
    <w:rsid w:val="00C86C1E"/>
    <w:rsid w:val="00C90FC2"/>
    <w:rsid w:val="00C94E12"/>
    <w:rsid w:val="00CA3CBC"/>
    <w:rsid w:val="00CA7451"/>
    <w:rsid w:val="00CB3CD1"/>
    <w:rsid w:val="00CB45FE"/>
    <w:rsid w:val="00CC0CA2"/>
    <w:rsid w:val="00CC73C8"/>
    <w:rsid w:val="00CD7622"/>
    <w:rsid w:val="00CF50A5"/>
    <w:rsid w:val="00D06413"/>
    <w:rsid w:val="00D2771C"/>
    <w:rsid w:val="00D30A80"/>
    <w:rsid w:val="00D50522"/>
    <w:rsid w:val="00D5322D"/>
    <w:rsid w:val="00D53D29"/>
    <w:rsid w:val="00D629B8"/>
    <w:rsid w:val="00D631DE"/>
    <w:rsid w:val="00D663F4"/>
    <w:rsid w:val="00D83D38"/>
    <w:rsid w:val="00D8728C"/>
    <w:rsid w:val="00D975B1"/>
    <w:rsid w:val="00DA3983"/>
    <w:rsid w:val="00DA4739"/>
    <w:rsid w:val="00DA48B8"/>
    <w:rsid w:val="00DA6414"/>
    <w:rsid w:val="00DB1339"/>
    <w:rsid w:val="00DC3EC0"/>
    <w:rsid w:val="00DC572D"/>
    <w:rsid w:val="00DD2992"/>
    <w:rsid w:val="00DD4CE9"/>
    <w:rsid w:val="00DE0514"/>
    <w:rsid w:val="00DE5EFF"/>
    <w:rsid w:val="00E1641E"/>
    <w:rsid w:val="00E22F69"/>
    <w:rsid w:val="00E32F1E"/>
    <w:rsid w:val="00E33960"/>
    <w:rsid w:val="00E36F98"/>
    <w:rsid w:val="00E43182"/>
    <w:rsid w:val="00E5073E"/>
    <w:rsid w:val="00E6012D"/>
    <w:rsid w:val="00E67D48"/>
    <w:rsid w:val="00E7474C"/>
    <w:rsid w:val="00E82E78"/>
    <w:rsid w:val="00E87053"/>
    <w:rsid w:val="00EA4CF4"/>
    <w:rsid w:val="00EB37E7"/>
    <w:rsid w:val="00EC0CA1"/>
    <w:rsid w:val="00EC7489"/>
    <w:rsid w:val="00ED69ED"/>
    <w:rsid w:val="00ED7841"/>
    <w:rsid w:val="00F10703"/>
    <w:rsid w:val="00F173BA"/>
    <w:rsid w:val="00F3268C"/>
    <w:rsid w:val="00F33531"/>
    <w:rsid w:val="00F45E37"/>
    <w:rsid w:val="00F53075"/>
    <w:rsid w:val="00F67047"/>
    <w:rsid w:val="00F73532"/>
    <w:rsid w:val="00F760BD"/>
    <w:rsid w:val="00F811D1"/>
    <w:rsid w:val="00F81738"/>
    <w:rsid w:val="00F86370"/>
    <w:rsid w:val="00F95F8B"/>
    <w:rsid w:val="00F97DFC"/>
    <w:rsid w:val="00FB2281"/>
    <w:rsid w:val="00FB2FC5"/>
    <w:rsid w:val="00FB6552"/>
    <w:rsid w:val="00FC13CD"/>
    <w:rsid w:val="00FD59C6"/>
    <w:rsid w:val="00FE4942"/>
    <w:rsid w:val="00FE63E3"/>
    <w:rsid w:val="00FE7190"/>
    <w:rsid w:val="09DE3026"/>
    <w:rsid w:val="0C8F9041"/>
    <w:rsid w:val="59162D07"/>
    <w:rsid w:val="5D38EFB7"/>
    <w:rsid w:val="7986FEF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E8FEE5"/>
  <w15:chartTrackingRefBased/>
  <w15:docId w15:val="{7DA685E5-7E54-4574-A047-32E1971025B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US" w:bidi="ar-SA"/>
      </w:rPr>
    </w:rPrDefault>
    <w:pPrDefault>
      <w:pPr>
        <w:spacing w:before="200"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Body text"/>
    <w:qFormat/>
    <w:rsid w:val="00ED7841"/>
    <w:pPr>
      <w:spacing w:before="0" w:after="0" w:line="240" w:lineRule="auto"/>
    </w:pPr>
    <w:rPr>
      <w:sz w:val="20"/>
      <w:szCs w:val="20"/>
    </w:rPr>
  </w:style>
  <w:style w:type="paragraph" w:styleId="Heading1">
    <w:name w:val="heading 1"/>
    <w:basedOn w:val="Normal"/>
    <w:next w:val="Normal"/>
    <w:link w:val="Heading1Char"/>
    <w:uiPriority w:val="9"/>
    <w:qFormat/>
    <w:rsid w:val="002D4120"/>
    <w:pPr>
      <w:pBdr>
        <w:top w:val="single" w:sz="24" w:space="0" w:color="1C3655" w:themeColor="accent1"/>
        <w:left w:val="single" w:sz="24" w:space="0" w:color="1C3655" w:themeColor="accent1"/>
        <w:bottom w:val="single" w:sz="24" w:space="0" w:color="1C3655" w:themeColor="accent1"/>
        <w:right w:val="single" w:sz="24" w:space="0" w:color="1C3655" w:themeColor="accent1"/>
      </w:pBdr>
      <w:shd w:val="clear" w:color="auto" w:fill="1C3655" w:themeFill="accent1"/>
      <w:outlineLvl w:val="0"/>
    </w:pPr>
    <w:rPr>
      <w:b/>
      <w:bCs/>
      <w:caps/>
      <w:color w:val="FFFFFF" w:themeColor="background1"/>
      <w:spacing w:val="15"/>
      <w:szCs w:val="22"/>
    </w:rPr>
  </w:style>
  <w:style w:type="paragraph" w:styleId="Heading2">
    <w:name w:val="heading 2"/>
    <w:aliases w:val="Heading one"/>
    <w:basedOn w:val="Normal"/>
    <w:next w:val="Normal"/>
    <w:link w:val="Heading2Char"/>
    <w:uiPriority w:val="9"/>
    <w:unhideWhenUsed/>
    <w:qFormat/>
    <w:rsid w:val="002D4120"/>
    <w:pPr>
      <w:pBdr>
        <w:top w:val="single" w:sz="24" w:space="0" w:color="C3D5EB" w:themeColor="accent1" w:themeTint="33"/>
        <w:left w:val="single" w:sz="24" w:space="0" w:color="C3D5EB" w:themeColor="accent1" w:themeTint="33"/>
        <w:bottom w:val="single" w:sz="24" w:space="0" w:color="C3D5EB" w:themeColor="accent1" w:themeTint="33"/>
        <w:right w:val="single" w:sz="24" w:space="0" w:color="C3D5EB" w:themeColor="accent1" w:themeTint="33"/>
      </w:pBdr>
      <w:shd w:val="clear" w:color="auto" w:fill="C3D5EB" w:themeFill="accent1" w:themeFillTint="33"/>
      <w:outlineLvl w:val="1"/>
    </w:pPr>
    <w:rPr>
      <w:caps/>
      <w:color w:val="000000" w:themeColor="text1"/>
      <w:spacing w:val="15"/>
      <w:szCs w:val="22"/>
    </w:rPr>
  </w:style>
  <w:style w:type="paragraph" w:styleId="Heading3">
    <w:name w:val="heading 3"/>
    <w:basedOn w:val="Normal"/>
    <w:next w:val="Normal"/>
    <w:link w:val="Heading3Char"/>
    <w:uiPriority w:val="9"/>
    <w:unhideWhenUsed/>
    <w:rsid w:val="002D4120"/>
    <w:pPr>
      <w:pBdr>
        <w:top w:val="single" w:sz="6" w:space="2" w:color="1C3655" w:themeColor="accent1"/>
        <w:left w:val="single" w:sz="6" w:space="2" w:color="1C3655" w:themeColor="accent1"/>
      </w:pBdr>
      <w:spacing w:before="300"/>
      <w:outlineLvl w:val="2"/>
    </w:pPr>
    <w:rPr>
      <w:caps/>
      <w:color w:val="0E1A2A" w:themeColor="accent1" w:themeShade="7F"/>
      <w:spacing w:val="15"/>
      <w:szCs w:val="22"/>
    </w:rPr>
  </w:style>
  <w:style w:type="paragraph" w:styleId="Heading4">
    <w:name w:val="heading 4"/>
    <w:basedOn w:val="Normal"/>
    <w:next w:val="Normal"/>
    <w:link w:val="Heading4Char"/>
    <w:uiPriority w:val="9"/>
    <w:semiHidden/>
    <w:unhideWhenUsed/>
    <w:qFormat/>
    <w:rsid w:val="002D4120"/>
    <w:pPr>
      <w:pBdr>
        <w:top w:val="dotted" w:sz="6" w:space="2" w:color="1C3655" w:themeColor="accent1"/>
        <w:left w:val="dotted" w:sz="6" w:space="2" w:color="1C3655" w:themeColor="accent1"/>
      </w:pBdr>
      <w:spacing w:before="300"/>
      <w:outlineLvl w:val="3"/>
    </w:pPr>
    <w:rPr>
      <w:caps/>
      <w:color w:val="15283F" w:themeColor="accent1" w:themeShade="BF"/>
      <w:spacing w:val="10"/>
      <w:szCs w:val="22"/>
    </w:rPr>
  </w:style>
  <w:style w:type="paragraph" w:styleId="Heading5">
    <w:name w:val="heading 5"/>
    <w:basedOn w:val="Normal"/>
    <w:next w:val="Normal"/>
    <w:link w:val="Heading5Char"/>
    <w:uiPriority w:val="9"/>
    <w:semiHidden/>
    <w:unhideWhenUsed/>
    <w:qFormat/>
    <w:rsid w:val="002D4120"/>
    <w:pPr>
      <w:pBdr>
        <w:bottom w:val="single" w:sz="6" w:space="1" w:color="1C3655" w:themeColor="accent1"/>
      </w:pBdr>
      <w:spacing w:before="300"/>
      <w:outlineLvl w:val="4"/>
    </w:pPr>
    <w:rPr>
      <w:caps/>
      <w:color w:val="15283F" w:themeColor="accent1" w:themeShade="BF"/>
      <w:spacing w:val="10"/>
      <w:szCs w:val="22"/>
    </w:rPr>
  </w:style>
  <w:style w:type="paragraph" w:styleId="Heading6">
    <w:name w:val="heading 6"/>
    <w:basedOn w:val="Normal"/>
    <w:next w:val="Normal"/>
    <w:link w:val="Heading6Char"/>
    <w:uiPriority w:val="9"/>
    <w:semiHidden/>
    <w:unhideWhenUsed/>
    <w:qFormat/>
    <w:rsid w:val="002D4120"/>
    <w:pPr>
      <w:pBdr>
        <w:bottom w:val="dotted" w:sz="6" w:space="1" w:color="1C3655" w:themeColor="accent1"/>
      </w:pBdr>
      <w:spacing w:before="300"/>
      <w:outlineLvl w:val="5"/>
    </w:pPr>
    <w:rPr>
      <w:caps/>
      <w:color w:val="15283F" w:themeColor="accent1" w:themeShade="BF"/>
      <w:spacing w:val="10"/>
      <w:szCs w:val="22"/>
    </w:rPr>
  </w:style>
  <w:style w:type="paragraph" w:styleId="Heading7">
    <w:name w:val="heading 7"/>
    <w:basedOn w:val="Normal"/>
    <w:next w:val="Normal"/>
    <w:link w:val="Heading7Char"/>
    <w:uiPriority w:val="9"/>
    <w:semiHidden/>
    <w:unhideWhenUsed/>
    <w:qFormat/>
    <w:rsid w:val="002D4120"/>
    <w:pPr>
      <w:spacing w:before="300"/>
      <w:outlineLvl w:val="6"/>
    </w:pPr>
    <w:rPr>
      <w:caps/>
      <w:color w:val="15283F" w:themeColor="accent1" w:themeShade="BF"/>
      <w:spacing w:val="10"/>
      <w:szCs w:val="22"/>
    </w:rPr>
  </w:style>
  <w:style w:type="paragraph" w:styleId="Heading8">
    <w:name w:val="heading 8"/>
    <w:basedOn w:val="Normal"/>
    <w:next w:val="Normal"/>
    <w:link w:val="Heading8Char"/>
    <w:uiPriority w:val="9"/>
    <w:semiHidden/>
    <w:unhideWhenUsed/>
    <w:qFormat/>
    <w:rsid w:val="002D4120"/>
    <w:pPr>
      <w:spacing w:before="300"/>
      <w:outlineLvl w:val="7"/>
    </w:pPr>
    <w:rPr>
      <w:caps/>
      <w:color w:val="000000" w:themeColor="text1"/>
      <w:spacing w:val="10"/>
      <w:sz w:val="18"/>
      <w:szCs w:val="18"/>
    </w:rPr>
  </w:style>
  <w:style w:type="paragraph" w:styleId="Heading9">
    <w:name w:val="heading 9"/>
    <w:basedOn w:val="Normal"/>
    <w:next w:val="Normal"/>
    <w:link w:val="Heading9Char"/>
    <w:uiPriority w:val="9"/>
    <w:semiHidden/>
    <w:unhideWhenUsed/>
    <w:qFormat/>
    <w:rsid w:val="002D4120"/>
    <w:pPr>
      <w:spacing w:before="300"/>
      <w:outlineLvl w:val="8"/>
    </w:pPr>
    <w:rPr>
      <w:i/>
      <w:caps/>
      <w:color w:val="000000" w:themeColor="text1"/>
      <w:spacing w:val="10"/>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2D4120"/>
    <w:rPr>
      <w:b/>
      <w:bCs/>
      <w:caps/>
      <w:color w:val="FFFFFF" w:themeColor="background1"/>
      <w:spacing w:val="15"/>
      <w:sz w:val="20"/>
      <w:shd w:val="clear" w:color="auto" w:fill="1C3655" w:themeFill="accent1"/>
    </w:rPr>
  </w:style>
  <w:style w:type="paragraph" w:styleId="NoSpacing">
    <w:name w:val="No Spacing"/>
    <w:aliases w:val="Paragraphh Text"/>
    <w:basedOn w:val="Normal"/>
    <w:link w:val="NoSpacingChar"/>
    <w:uiPriority w:val="1"/>
    <w:rsid w:val="002D4120"/>
    <w:rPr>
      <w:color w:val="000000" w:themeColor="text1"/>
    </w:rPr>
  </w:style>
  <w:style w:type="character" w:customStyle="1" w:styleId="Heading2Char">
    <w:name w:val="Heading 2 Char"/>
    <w:aliases w:val="Heading one Char"/>
    <w:basedOn w:val="DefaultParagraphFont"/>
    <w:link w:val="Heading2"/>
    <w:uiPriority w:val="9"/>
    <w:rsid w:val="002D4120"/>
    <w:rPr>
      <w:caps/>
      <w:color w:val="000000" w:themeColor="text1"/>
      <w:spacing w:val="15"/>
      <w:sz w:val="20"/>
      <w:shd w:val="clear" w:color="auto" w:fill="C3D5EB" w:themeFill="accent1" w:themeFillTint="33"/>
    </w:rPr>
  </w:style>
  <w:style w:type="paragraph" w:customStyle="1" w:styleId="H1">
    <w:name w:val="H1"/>
    <w:basedOn w:val="BodyText"/>
    <w:autoRedefine/>
    <w:qFormat/>
    <w:rsid w:val="00E43182"/>
    <w:pPr>
      <w:spacing w:before="0" w:after="0"/>
      <w:outlineLvl w:val="0"/>
    </w:pPr>
    <w:rPr>
      <w:bCs/>
      <w:color w:val="44546A" w:themeColor="text2"/>
      <w:sz w:val="36"/>
      <w:szCs w:val="56"/>
      <w:shd w:val="clear" w:color="auto" w:fill="FFFFFF"/>
      <w:lang w:eastAsia="en-GB"/>
    </w:rPr>
  </w:style>
  <w:style w:type="paragraph" w:styleId="BodyText">
    <w:name w:val="Body Text"/>
    <w:basedOn w:val="Normal"/>
    <w:link w:val="BodyTextChar"/>
    <w:uiPriority w:val="99"/>
    <w:semiHidden/>
    <w:unhideWhenUsed/>
    <w:rsid w:val="007B397C"/>
    <w:pPr>
      <w:spacing w:before="120" w:after="120"/>
    </w:pPr>
  </w:style>
  <w:style w:type="paragraph" w:styleId="Subtitle">
    <w:name w:val="Subtitle"/>
    <w:basedOn w:val="Normal"/>
    <w:next w:val="Normal"/>
    <w:link w:val="SubtitleChar"/>
    <w:uiPriority w:val="11"/>
    <w:rsid w:val="002D4120"/>
    <w:pPr>
      <w:spacing w:before="120" w:after="1000"/>
    </w:pPr>
    <w:rPr>
      <w:caps/>
      <w:color w:val="595959" w:themeColor="text1" w:themeTint="A6"/>
      <w:spacing w:val="10"/>
      <w:sz w:val="24"/>
      <w:szCs w:val="24"/>
    </w:rPr>
  </w:style>
  <w:style w:type="character" w:customStyle="1" w:styleId="SubtitleChar">
    <w:name w:val="Subtitle Char"/>
    <w:basedOn w:val="DefaultParagraphFont"/>
    <w:link w:val="Subtitle"/>
    <w:uiPriority w:val="11"/>
    <w:rsid w:val="002D4120"/>
    <w:rPr>
      <w:caps/>
      <w:color w:val="595959" w:themeColor="text1" w:themeTint="A6"/>
      <w:spacing w:val="10"/>
      <w:sz w:val="24"/>
      <w:szCs w:val="24"/>
    </w:rPr>
  </w:style>
  <w:style w:type="character" w:customStyle="1" w:styleId="Heading4Char">
    <w:name w:val="Heading 4 Char"/>
    <w:basedOn w:val="DefaultParagraphFont"/>
    <w:link w:val="Heading4"/>
    <w:uiPriority w:val="9"/>
    <w:semiHidden/>
    <w:rsid w:val="002D4120"/>
    <w:rPr>
      <w:caps/>
      <w:color w:val="15283F" w:themeColor="accent1" w:themeShade="BF"/>
      <w:spacing w:val="10"/>
      <w:sz w:val="20"/>
    </w:rPr>
  </w:style>
  <w:style w:type="character" w:customStyle="1" w:styleId="Heading5Char">
    <w:name w:val="Heading 5 Char"/>
    <w:basedOn w:val="DefaultParagraphFont"/>
    <w:link w:val="Heading5"/>
    <w:uiPriority w:val="9"/>
    <w:semiHidden/>
    <w:rsid w:val="002D4120"/>
    <w:rPr>
      <w:caps/>
      <w:color w:val="15283F" w:themeColor="accent1" w:themeShade="BF"/>
      <w:spacing w:val="10"/>
      <w:sz w:val="20"/>
    </w:rPr>
  </w:style>
  <w:style w:type="paragraph" w:customStyle="1" w:styleId="Quote-centre">
    <w:name w:val="Quote - centre"/>
    <w:basedOn w:val="Normal"/>
    <w:next w:val="Normal"/>
    <w:autoRedefine/>
    <w:qFormat/>
    <w:rsid w:val="00070381"/>
    <w:pPr>
      <w:spacing w:after="160"/>
      <w:ind w:left="720" w:right="864"/>
      <w:jc w:val="center"/>
    </w:pPr>
    <w:rPr>
      <w:b/>
      <w:i/>
      <w:iCs/>
      <w:color w:val="44546A" w:themeColor="text2"/>
    </w:rPr>
  </w:style>
  <w:style w:type="character" w:customStyle="1" w:styleId="BodyTextChar">
    <w:name w:val="Body Text Char"/>
    <w:basedOn w:val="DefaultParagraphFont"/>
    <w:link w:val="BodyText"/>
    <w:uiPriority w:val="99"/>
    <w:semiHidden/>
    <w:rsid w:val="007B397C"/>
    <w:rPr>
      <w:sz w:val="20"/>
      <w:szCs w:val="20"/>
    </w:rPr>
  </w:style>
  <w:style w:type="paragraph" w:styleId="Caption">
    <w:name w:val="caption"/>
    <w:aliases w:val="Image Caption"/>
    <w:basedOn w:val="Normal"/>
    <w:next w:val="Normal"/>
    <w:uiPriority w:val="35"/>
    <w:unhideWhenUsed/>
    <w:rsid w:val="002D4120"/>
    <w:rPr>
      <w:b/>
      <w:bCs/>
      <w:color w:val="15283F" w:themeColor="accent1" w:themeShade="BF"/>
      <w:sz w:val="16"/>
      <w:szCs w:val="16"/>
    </w:rPr>
  </w:style>
  <w:style w:type="character" w:customStyle="1" w:styleId="Heading3Char">
    <w:name w:val="Heading 3 Char"/>
    <w:basedOn w:val="DefaultParagraphFont"/>
    <w:link w:val="Heading3"/>
    <w:uiPriority w:val="9"/>
    <w:rsid w:val="002D4120"/>
    <w:rPr>
      <w:caps/>
      <w:color w:val="0E1A2A" w:themeColor="accent1" w:themeShade="7F"/>
      <w:spacing w:val="15"/>
      <w:sz w:val="20"/>
    </w:rPr>
  </w:style>
  <w:style w:type="character" w:styleId="Emphasis">
    <w:name w:val="Emphasis"/>
    <w:uiPriority w:val="20"/>
    <w:rsid w:val="002D4120"/>
    <w:rPr>
      <w:caps/>
      <w:color w:val="0E1A2A" w:themeColor="accent1" w:themeShade="7F"/>
      <w:spacing w:val="5"/>
    </w:rPr>
  </w:style>
  <w:style w:type="paragraph" w:styleId="Revision">
    <w:name w:val="Revision"/>
    <w:hidden/>
    <w:uiPriority w:val="99"/>
    <w:semiHidden/>
    <w:rsid w:val="00895134"/>
    <w:rPr>
      <w:rFonts w:ascii="Arial" w:hAnsi="Arial" w:cs="Times New Roman (Body CS)"/>
      <w:sz w:val="20"/>
    </w:rPr>
  </w:style>
  <w:style w:type="paragraph" w:styleId="TOCHeading">
    <w:name w:val="TOC Heading"/>
    <w:basedOn w:val="Heading1"/>
    <w:next w:val="Normal"/>
    <w:uiPriority w:val="39"/>
    <w:unhideWhenUsed/>
    <w:rsid w:val="002D4120"/>
    <w:pPr>
      <w:outlineLvl w:val="9"/>
    </w:pPr>
    <w:rPr>
      <w:sz w:val="22"/>
    </w:rPr>
  </w:style>
  <w:style w:type="paragraph" w:styleId="TOC1">
    <w:name w:val="toc 1"/>
    <w:basedOn w:val="Normal"/>
    <w:next w:val="Normal"/>
    <w:autoRedefine/>
    <w:uiPriority w:val="39"/>
    <w:unhideWhenUsed/>
    <w:rsid w:val="00895134"/>
    <w:pPr>
      <w:spacing w:before="120" w:after="120"/>
    </w:pPr>
    <w:rPr>
      <w:b/>
      <w:bCs/>
      <w:i/>
      <w:iCs/>
      <w:sz w:val="24"/>
    </w:rPr>
  </w:style>
  <w:style w:type="paragraph" w:styleId="TOC2">
    <w:name w:val="toc 2"/>
    <w:basedOn w:val="Normal"/>
    <w:next w:val="Normal"/>
    <w:autoRedefine/>
    <w:uiPriority w:val="39"/>
    <w:unhideWhenUsed/>
    <w:rsid w:val="006672D4"/>
    <w:pPr>
      <w:tabs>
        <w:tab w:val="right" w:leader="dot" w:pos="9016"/>
      </w:tabs>
      <w:spacing w:before="120" w:after="120"/>
      <w:ind w:left="200"/>
    </w:pPr>
    <w:rPr>
      <w:noProof/>
      <w:sz w:val="22"/>
      <w:szCs w:val="22"/>
      <w:lang w:val="en-GB"/>
    </w:rPr>
  </w:style>
  <w:style w:type="character" w:styleId="Hyperlink">
    <w:name w:val="Hyperlink"/>
    <w:basedOn w:val="DefaultParagraphFont"/>
    <w:uiPriority w:val="99"/>
    <w:unhideWhenUsed/>
    <w:rsid w:val="00895134"/>
    <w:rPr>
      <w:rFonts w:asciiTheme="minorHAnsi" w:hAnsiTheme="minorHAnsi"/>
      <w:color w:val="009FA0" w:themeColor="hyperlink"/>
      <w:sz w:val="20"/>
      <w:u w:val="single"/>
    </w:rPr>
  </w:style>
  <w:style w:type="paragraph" w:styleId="TOC3">
    <w:name w:val="toc 3"/>
    <w:basedOn w:val="Normal"/>
    <w:next w:val="Normal"/>
    <w:autoRedefine/>
    <w:uiPriority w:val="39"/>
    <w:unhideWhenUsed/>
    <w:rsid w:val="00895134"/>
    <w:pPr>
      <w:ind w:left="400"/>
    </w:pPr>
  </w:style>
  <w:style w:type="paragraph" w:styleId="TOC4">
    <w:name w:val="toc 4"/>
    <w:basedOn w:val="Normal"/>
    <w:next w:val="Normal"/>
    <w:autoRedefine/>
    <w:uiPriority w:val="39"/>
    <w:semiHidden/>
    <w:unhideWhenUsed/>
    <w:rsid w:val="00895134"/>
    <w:pPr>
      <w:ind w:left="600"/>
    </w:pPr>
  </w:style>
  <w:style w:type="paragraph" w:styleId="TOC5">
    <w:name w:val="toc 5"/>
    <w:basedOn w:val="Normal"/>
    <w:next w:val="Normal"/>
    <w:autoRedefine/>
    <w:uiPriority w:val="39"/>
    <w:semiHidden/>
    <w:unhideWhenUsed/>
    <w:rsid w:val="00895134"/>
    <w:pPr>
      <w:ind w:left="800"/>
    </w:pPr>
  </w:style>
  <w:style w:type="paragraph" w:styleId="TOC6">
    <w:name w:val="toc 6"/>
    <w:basedOn w:val="Normal"/>
    <w:next w:val="Normal"/>
    <w:autoRedefine/>
    <w:uiPriority w:val="39"/>
    <w:semiHidden/>
    <w:unhideWhenUsed/>
    <w:rsid w:val="00895134"/>
    <w:pPr>
      <w:ind w:left="1000"/>
    </w:pPr>
  </w:style>
  <w:style w:type="paragraph" w:styleId="TOC7">
    <w:name w:val="toc 7"/>
    <w:basedOn w:val="Normal"/>
    <w:next w:val="Normal"/>
    <w:autoRedefine/>
    <w:uiPriority w:val="39"/>
    <w:semiHidden/>
    <w:unhideWhenUsed/>
    <w:rsid w:val="00895134"/>
    <w:pPr>
      <w:ind w:left="1200"/>
    </w:pPr>
  </w:style>
  <w:style w:type="paragraph" w:styleId="TOC8">
    <w:name w:val="toc 8"/>
    <w:basedOn w:val="Normal"/>
    <w:next w:val="Normal"/>
    <w:autoRedefine/>
    <w:uiPriority w:val="39"/>
    <w:semiHidden/>
    <w:unhideWhenUsed/>
    <w:rsid w:val="00895134"/>
    <w:pPr>
      <w:ind w:left="1400"/>
    </w:pPr>
  </w:style>
  <w:style w:type="paragraph" w:styleId="TOC9">
    <w:name w:val="toc 9"/>
    <w:basedOn w:val="Normal"/>
    <w:next w:val="Normal"/>
    <w:autoRedefine/>
    <w:uiPriority w:val="39"/>
    <w:semiHidden/>
    <w:unhideWhenUsed/>
    <w:rsid w:val="00895134"/>
    <w:pPr>
      <w:ind w:left="1600"/>
    </w:pPr>
  </w:style>
  <w:style w:type="paragraph" w:customStyle="1" w:styleId="H2">
    <w:name w:val="H2"/>
    <w:basedOn w:val="Normal"/>
    <w:autoRedefine/>
    <w:qFormat/>
    <w:rsid w:val="00AA404F"/>
    <w:pPr>
      <w:outlineLvl w:val="1"/>
    </w:pPr>
    <w:rPr>
      <w:b/>
      <w:color w:val="44546A" w:themeColor="text2"/>
      <w:sz w:val="24"/>
      <w:szCs w:val="24"/>
    </w:rPr>
  </w:style>
  <w:style w:type="paragraph" w:styleId="Header">
    <w:name w:val="header"/>
    <w:basedOn w:val="Normal"/>
    <w:link w:val="HeaderChar"/>
    <w:uiPriority w:val="99"/>
    <w:unhideWhenUsed/>
    <w:rsid w:val="00083879"/>
    <w:pPr>
      <w:tabs>
        <w:tab w:val="center" w:pos="4680"/>
        <w:tab w:val="right" w:pos="9360"/>
      </w:tabs>
    </w:pPr>
  </w:style>
  <w:style w:type="character" w:customStyle="1" w:styleId="HeaderChar">
    <w:name w:val="Header Char"/>
    <w:basedOn w:val="DefaultParagraphFont"/>
    <w:link w:val="Header"/>
    <w:uiPriority w:val="99"/>
    <w:rsid w:val="00083879"/>
    <w:rPr>
      <w:rFonts w:ascii="Arial" w:hAnsi="Arial" w:cs="Times New Roman (Body CS)"/>
      <w:color w:val="000000" w:themeColor="text1"/>
      <w:sz w:val="20"/>
    </w:rPr>
  </w:style>
  <w:style w:type="paragraph" w:styleId="Footer">
    <w:name w:val="footer"/>
    <w:basedOn w:val="Normal"/>
    <w:link w:val="FooterChar"/>
    <w:uiPriority w:val="99"/>
    <w:unhideWhenUsed/>
    <w:rsid w:val="00083879"/>
    <w:pPr>
      <w:tabs>
        <w:tab w:val="center" w:pos="4680"/>
        <w:tab w:val="right" w:pos="9360"/>
      </w:tabs>
    </w:pPr>
  </w:style>
  <w:style w:type="paragraph" w:styleId="ListParagraph">
    <w:name w:val="List Paragraph"/>
    <w:aliases w:val="List Paragraph1,Recommendation,PHN Body,standard lewis,Figure_name,Numbered Indented Text,Bullet- First level,List NUmber,Listenabsatz1,lp1,List Paragraph11,NAST Quote,Bullet point,List Paragraph Number,L,Bullet Point,Bullet"/>
    <w:basedOn w:val="Normal"/>
    <w:link w:val="ListParagraphChar"/>
    <w:uiPriority w:val="34"/>
    <w:qFormat/>
    <w:rsid w:val="002D4120"/>
    <w:pPr>
      <w:ind w:left="720"/>
      <w:contextualSpacing/>
    </w:pPr>
  </w:style>
  <w:style w:type="paragraph" w:customStyle="1" w:styleId="BulletList">
    <w:name w:val="Bullet List"/>
    <w:basedOn w:val="Normal"/>
    <w:rsid w:val="000F1E57"/>
    <w:pPr>
      <w:spacing w:before="120" w:after="120"/>
    </w:pPr>
    <w:rPr>
      <w:rFonts w:eastAsia="Times New Roman" w:cs="Arial"/>
      <w:color w:val="000000"/>
      <w:lang w:eastAsia="en-AU"/>
    </w:rPr>
  </w:style>
  <w:style w:type="paragraph" w:customStyle="1" w:styleId="BulletT2">
    <w:name w:val="Bullet T2"/>
    <w:basedOn w:val="BulletList"/>
    <w:rsid w:val="000F1E57"/>
  </w:style>
  <w:style w:type="paragraph" w:customStyle="1" w:styleId="BulletT3">
    <w:name w:val="Bullet T3"/>
    <w:basedOn w:val="BulletList"/>
    <w:rsid w:val="000F1E57"/>
  </w:style>
  <w:style w:type="paragraph" w:styleId="ListBullet2">
    <w:name w:val="List Bullet 2"/>
    <w:basedOn w:val="Normal"/>
    <w:uiPriority w:val="99"/>
    <w:semiHidden/>
    <w:unhideWhenUsed/>
    <w:rsid w:val="00361CB3"/>
    <w:pPr>
      <w:numPr>
        <w:numId w:val="1"/>
      </w:numPr>
      <w:contextualSpacing/>
    </w:pPr>
  </w:style>
  <w:style w:type="paragraph" w:customStyle="1" w:styleId="ListT1">
    <w:name w:val="List T1"/>
    <w:basedOn w:val="Normal"/>
    <w:link w:val="ListT1Char"/>
    <w:autoRedefine/>
    <w:qFormat/>
    <w:rsid w:val="00E43182"/>
    <w:pPr>
      <w:numPr>
        <w:numId w:val="6"/>
      </w:numPr>
      <w:ind w:left="641" w:hanging="357"/>
    </w:pPr>
    <w:rPr>
      <w:rFonts w:eastAsia="Times New Roman" w:cs="Arial"/>
      <w:color w:val="000000"/>
      <w:lang w:eastAsia="en-AU"/>
    </w:rPr>
  </w:style>
  <w:style w:type="paragraph" w:customStyle="1" w:styleId="ListT2">
    <w:name w:val="List T2"/>
    <w:basedOn w:val="BulletT2"/>
    <w:link w:val="ListT2Char"/>
    <w:autoRedefine/>
    <w:qFormat/>
    <w:rsid w:val="00ED7841"/>
    <w:pPr>
      <w:numPr>
        <w:numId w:val="4"/>
      </w:numPr>
      <w:spacing w:before="0" w:after="0"/>
    </w:pPr>
  </w:style>
  <w:style w:type="character" w:customStyle="1" w:styleId="ListT1Char">
    <w:name w:val="List T1 Char"/>
    <w:basedOn w:val="DefaultParagraphFont"/>
    <w:link w:val="ListT1"/>
    <w:rsid w:val="00E43182"/>
    <w:rPr>
      <w:rFonts w:eastAsia="Times New Roman" w:cs="Arial"/>
      <w:color w:val="000000"/>
      <w:sz w:val="20"/>
      <w:szCs w:val="20"/>
      <w:lang w:eastAsia="en-AU"/>
    </w:rPr>
  </w:style>
  <w:style w:type="paragraph" w:customStyle="1" w:styleId="ListT3">
    <w:name w:val="List T3"/>
    <w:basedOn w:val="ListT2"/>
    <w:link w:val="ListT3Char"/>
    <w:autoRedefine/>
    <w:qFormat/>
    <w:rsid w:val="00070381"/>
    <w:pPr>
      <w:numPr>
        <w:ilvl w:val="2"/>
        <w:numId w:val="5"/>
      </w:numPr>
    </w:pPr>
  </w:style>
  <w:style w:type="character" w:customStyle="1" w:styleId="ListT2Char">
    <w:name w:val="List T2 Char"/>
    <w:basedOn w:val="DefaultParagraphFont"/>
    <w:link w:val="ListT2"/>
    <w:rsid w:val="00ED7841"/>
    <w:rPr>
      <w:rFonts w:eastAsia="Times New Roman" w:cs="Arial"/>
      <w:color w:val="000000"/>
      <w:sz w:val="20"/>
      <w:szCs w:val="20"/>
      <w:lang w:eastAsia="en-AU"/>
    </w:rPr>
  </w:style>
  <w:style w:type="character" w:customStyle="1" w:styleId="ListT3Char">
    <w:name w:val="List T3 Char"/>
    <w:basedOn w:val="DefaultParagraphFont"/>
    <w:link w:val="ListT3"/>
    <w:rsid w:val="00987EC1"/>
    <w:rPr>
      <w:rFonts w:eastAsia="Times New Roman" w:cs="Arial"/>
      <w:color w:val="000000"/>
      <w:sz w:val="20"/>
      <w:szCs w:val="20"/>
      <w:lang w:eastAsia="en-AU"/>
    </w:rPr>
  </w:style>
  <w:style w:type="numbering" w:customStyle="1" w:styleId="CESPHNBullets">
    <w:name w:val="CESPHN Bullets"/>
    <w:uiPriority w:val="99"/>
    <w:rsid w:val="000F1E57"/>
    <w:pPr>
      <w:numPr>
        <w:numId w:val="2"/>
      </w:numPr>
    </w:pPr>
  </w:style>
  <w:style w:type="character" w:customStyle="1" w:styleId="FooterChar">
    <w:name w:val="Footer Char"/>
    <w:basedOn w:val="DefaultParagraphFont"/>
    <w:link w:val="Footer"/>
    <w:uiPriority w:val="99"/>
    <w:rsid w:val="00083879"/>
    <w:rPr>
      <w:rFonts w:ascii="Arial" w:hAnsi="Arial" w:cs="Times New Roman (Body CS)"/>
      <w:color w:val="000000" w:themeColor="text1"/>
      <w:sz w:val="20"/>
    </w:rPr>
  </w:style>
  <w:style w:type="character" w:styleId="PageNumber">
    <w:name w:val="page number"/>
    <w:basedOn w:val="DefaultParagraphFont"/>
    <w:uiPriority w:val="99"/>
    <w:semiHidden/>
    <w:unhideWhenUsed/>
    <w:rsid w:val="003B422A"/>
    <w:rPr>
      <w:rFonts w:asciiTheme="minorHAnsi" w:hAnsiTheme="minorHAnsi"/>
      <w:color w:val="000000" w:themeColor="text1"/>
      <w:sz w:val="20"/>
    </w:rPr>
  </w:style>
  <w:style w:type="table" w:styleId="TableGrid">
    <w:name w:val="Table Grid"/>
    <w:basedOn w:val="TableNormal"/>
    <w:uiPriority w:val="39"/>
    <w:rsid w:val="007B397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stTable3-Accent1">
    <w:name w:val="List Table 3 Accent 1"/>
    <w:basedOn w:val="TableNormal"/>
    <w:uiPriority w:val="48"/>
    <w:rsid w:val="007B397C"/>
    <w:tblPr>
      <w:tblStyleRowBandSize w:val="1"/>
      <w:tblStyleColBandSize w:val="1"/>
      <w:tblBorders>
        <w:top w:val="single" w:sz="4" w:space="0" w:color="1C3655" w:themeColor="accent1"/>
        <w:left w:val="single" w:sz="4" w:space="0" w:color="1C3655" w:themeColor="accent1"/>
        <w:bottom w:val="single" w:sz="4" w:space="0" w:color="1C3655" w:themeColor="accent1"/>
        <w:right w:val="single" w:sz="4" w:space="0" w:color="1C3655" w:themeColor="accent1"/>
      </w:tblBorders>
    </w:tblPr>
    <w:tblStylePr w:type="firstRow">
      <w:rPr>
        <w:b/>
        <w:bCs/>
        <w:color w:val="FFFFFF" w:themeColor="background1"/>
      </w:rPr>
      <w:tblPr/>
      <w:tcPr>
        <w:shd w:val="clear" w:color="auto" w:fill="1C3655" w:themeFill="accent1"/>
      </w:tcPr>
    </w:tblStylePr>
    <w:tblStylePr w:type="lastRow">
      <w:rPr>
        <w:b/>
        <w:bCs/>
      </w:rPr>
      <w:tblPr/>
      <w:tcPr>
        <w:tcBorders>
          <w:top w:val="double" w:sz="4" w:space="0" w:color="1C365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C3655" w:themeColor="accent1"/>
          <w:right w:val="single" w:sz="4" w:space="0" w:color="1C3655" w:themeColor="accent1"/>
        </w:tcBorders>
      </w:tcPr>
    </w:tblStylePr>
    <w:tblStylePr w:type="band1Horz">
      <w:tblPr/>
      <w:tcPr>
        <w:tcBorders>
          <w:top w:val="single" w:sz="4" w:space="0" w:color="1C3655" w:themeColor="accent1"/>
          <w:bottom w:val="single" w:sz="4" w:space="0" w:color="1C365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C3655" w:themeColor="accent1"/>
          <w:left w:val="nil"/>
        </w:tcBorders>
      </w:tcPr>
    </w:tblStylePr>
    <w:tblStylePr w:type="swCell">
      <w:tblPr/>
      <w:tcPr>
        <w:tcBorders>
          <w:top w:val="double" w:sz="4" w:space="0" w:color="1C3655" w:themeColor="accent1"/>
          <w:right w:val="nil"/>
        </w:tcBorders>
      </w:tcPr>
    </w:tblStylePr>
  </w:style>
  <w:style w:type="table" w:styleId="GridTable5Dark-Accent4">
    <w:name w:val="Grid Table 5 Dark Accent 4"/>
    <w:basedOn w:val="TableNormal"/>
    <w:uiPriority w:val="50"/>
    <w:rsid w:val="007B397C"/>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6FA"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DD6E8"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DD6E8"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DD6E8"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DD6E8" w:themeFill="accent4"/>
      </w:tcPr>
    </w:tblStylePr>
    <w:tblStylePr w:type="band1Vert">
      <w:tblPr/>
      <w:tcPr>
        <w:shd w:val="clear" w:color="auto" w:fill="D7EEF5" w:themeFill="accent4" w:themeFillTint="66"/>
      </w:tcPr>
    </w:tblStylePr>
    <w:tblStylePr w:type="band1Horz">
      <w:tblPr/>
      <w:tcPr>
        <w:shd w:val="clear" w:color="auto" w:fill="D7EEF5" w:themeFill="accent4" w:themeFillTint="66"/>
      </w:tcPr>
    </w:tblStylePr>
  </w:style>
  <w:style w:type="table" w:styleId="GridTable5Dark-Accent3">
    <w:name w:val="Grid Table 5 Dark Accent 3"/>
    <w:basedOn w:val="TableNormal"/>
    <w:uiPriority w:val="50"/>
    <w:rsid w:val="007B397C"/>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9FE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9FA0"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9FA0"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9FA0"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9FA0" w:themeFill="accent3"/>
      </w:tcPr>
    </w:tblStylePr>
    <w:tblStylePr w:type="band1Vert">
      <w:tblPr/>
      <w:tcPr>
        <w:shd w:val="clear" w:color="auto" w:fill="73FDFF" w:themeFill="accent3" w:themeFillTint="66"/>
      </w:tcPr>
    </w:tblStylePr>
    <w:tblStylePr w:type="band1Horz">
      <w:tblPr/>
      <w:tcPr>
        <w:shd w:val="clear" w:color="auto" w:fill="73FDFF" w:themeFill="accent3" w:themeFillTint="66"/>
      </w:tcPr>
    </w:tblStylePr>
  </w:style>
  <w:style w:type="table" w:styleId="ListTable5Dark-Accent1">
    <w:name w:val="List Table 5 Dark Accent 1"/>
    <w:basedOn w:val="TableNormal"/>
    <w:uiPriority w:val="50"/>
    <w:rsid w:val="007B397C"/>
    <w:rPr>
      <w:color w:val="FFFFFF" w:themeColor="background1"/>
    </w:rPr>
    <w:tblPr>
      <w:tblStyleRowBandSize w:val="1"/>
      <w:tblStyleColBandSize w:val="1"/>
      <w:tblBorders>
        <w:top w:val="single" w:sz="24" w:space="0" w:color="1C3655" w:themeColor="accent1"/>
        <w:left w:val="single" w:sz="24" w:space="0" w:color="1C3655" w:themeColor="accent1"/>
        <w:bottom w:val="single" w:sz="24" w:space="0" w:color="1C3655" w:themeColor="accent1"/>
        <w:right w:val="single" w:sz="24" w:space="0" w:color="1C3655" w:themeColor="accent1"/>
      </w:tblBorders>
    </w:tblPr>
    <w:tcPr>
      <w:shd w:val="clear" w:color="auto" w:fill="1C3655"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CESPHNTABLE">
    <w:name w:val="CESPHN TABLE"/>
    <w:basedOn w:val="TableNormal"/>
    <w:uiPriority w:val="99"/>
    <w:rsid w:val="00BD6D7A"/>
    <w:rPr>
      <w:color w:val="000000" w:themeColor="text1"/>
    </w:rPr>
    <w:tblPr>
      <w:tblStyleRowBandSize w:val="1"/>
      <w:tblStyleColBandSize w:val="1"/>
      <w:tblBorders>
        <w:top w:val="single" w:sz="4" w:space="0" w:color="44546A" w:themeColor="text2"/>
        <w:left w:val="single" w:sz="4" w:space="0" w:color="44546A" w:themeColor="text2"/>
        <w:bottom w:val="single" w:sz="4" w:space="0" w:color="44546A" w:themeColor="text2"/>
        <w:right w:val="single" w:sz="4" w:space="0" w:color="44546A" w:themeColor="text2"/>
        <w:insideH w:val="single" w:sz="4" w:space="0" w:color="44546A" w:themeColor="text2"/>
        <w:insideV w:val="single" w:sz="4" w:space="0" w:color="44546A" w:themeColor="text2"/>
      </w:tblBorders>
    </w:tblPr>
    <w:tcPr>
      <w:shd w:val="clear" w:color="auto" w:fill="FFFFFF" w:themeFill="background1"/>
    </w:tcPr>
    <w:tblStylePr w:type="firstRow">
      <w:rPr>
        <w:rFonts w:ascii="Arial" w:hAnsi="Arial"/>
        <w:b/>
        <w:i w:val="0"/>
        <w:color w:val="FFFFFF" w:themeColor="background1"/>
        <w:sz w:val="20"/>
      </w:rPr>
      <w:tblPr/>
      <w:tcPr>
        <w:tcBorders>
          <w:top w:val="single" w:sz="4" w:space="0" w:color="44546A" w:themeColor="text2"/>
          <w:left w:val="single" w:sz="4" w:space="0" w:color="44546A" w:themeColor="text2"/>
          <w:bottom w:val="single" w:sz="4" w:space="0" w:color="44546A" w:themeColor="text2"/>
          <w:right w:val="single" w:sz="4" w:space="0" w:color="44546A" w:themeColor="text2"/>
          <w:insideH w:val="single" w:sz="4" w:space="0" w:color="44546A" w:themeColor="text2"/>
          <w:insideV w:val="single" w:sz="4" w:space="0" w:color="44546A" w:themeColor="text2"/>
        </w:tcBorders>
        <w:shd w:val="clear" w:color="auto" w:fill="1C3655" w:themeFill="accent1"/>
      </w:tcPr>
    </w:tblStylePr>
    <w:tblStylePr w:type="firstCol">
      <w:rPr>
        <w:rFonts w:ascii="Arial" w:hAnsi="Arial"/>
      </w:rPr>
      <w:tblPr/>
      <w:tcPr>
        <w:shd w:val="clear" w:color="auto" w:fill="E7E6E6" w:themeFill="background2"/>
      </w:tcPr>
    </w:tblStylePr>
    <w:tblStylePr w:type="band2Vert">
      <w:tblPr/>
      <w:tcPr>
        <w:shd w:val="clear" w:color="auto" w:fill="FFFFFF" w:themeFill="background1"/>
      </w:tcPr>
    </w:tblStylePr>
  </w:style>
  <w:style w:type="table" w:customStyle="1" w:styleId="CESPHNtabletw0">
    <w:name w:val="CESPHN table tw0"/>
    <w:basedOn w:val="TableNormal"/>
    <w:uiPriority w:val="99"/>
    <w:rsid w:val="00BD6D7A"/>
    <w:tblPr>
      <w:tblBorders>
        <w:top w:val="single" w:sz="4" w:space="0" w:color="44546A" w:themeColor="text2"/>
        <w:left w:val="single" w:sz="4" w:space="0" w:color="44546A" w:themeColor="text2"/>
        <w:bottom w:val="single" w:sz="4" w:space="0" w:color="44546A" w:themeColor="text2"/>
        <w:right w:val="single" w:sz="4" w:space="0" w:color="44546A" w:themeColor="text2"/>
        <w:insideH w:val="single" w:sz="4" w:space="0" w:color="44546A" w:themeColor="text2"/>
        <w:insideV w:val="single" w:sz="4" w:space="0" w:color="44546A" w:themeColor="text2"/>
      </w:tblBorders>
    </w:tblPr>
    <w:tblStylePr w:type="firstRow">
      <w:rPr>
        <w:rFonts w:ascii="Arial" w:hAnsi="Arial"/>
        <w:b/>
        <w:color w:val="FFFFFF" w:themeColor="background1"/>
        <w:sz w:val="22"/>
      </w:rPr>
      <w:tblPr/>
      <w:tcPr>
        <w:shd w:val="clear" w:color="auto" w:fill="1C3655" w:themeFill="accent1"/>
      </w:tcPr>
    </w:tblStylePr>
  </w:style>
  <w:style w:type="character" w:customStyle="1" w:styleId="Heading6Char">
    <w:name w:val="Heading 6 Char"/>
    <w:basedOn w:val="DefaultParagraphFont"/>
    <w:link w:val="Heading6"/>
    <w:uiPriority w:val="9"/>
    <w:semiHidden/>
    <w:rsid w:val="002D4120"/>
    <w:rPr>
      <w:caps/>
      <w:color w:val="15283F" w:themeColor="accent1" w:themeShade="BF"/>
      <w:spacing w:val="10"/>
      <w:sz w:val="20"/>
    </w:rPr>
  </w:style>
  <w:style w:type="character" w:customStyle="1" w:styleId="Heading7Char">
    <w:name w:val="Heading 7 Char"/>
    <w:basedOn w:val="DefaultParagraphFont"/>
    <w:link w:val="Heading7"/>
    <w:uiPriority w:val="9"/>
    <w:semiHidden/>
    <w:rsid w:val="002D4120"/>
    <w:rPr>
      <w:caps/>
      <w:color w:val="15283F" w:themeColor="accent1" w:themeShade="BF"/>
      <w:spacing w:val="10"/>
      <w:sz w:val="20"/>
    </w:rPr>
  </w:style>
  <w:style w:type="character" w:customStyle="1" w:styleId="Heading8Char">
    <w:name w:val="Heading 8 Char"/>
    <w:basedOn w:val="DefaultParagraphFont"/>
    <w:link w:val="Heading8"/>
    <w:uiPriority w:val="9"/>
    <w:semiHidden/>
    <w:rsid w:val="002D4120"/>
    <w:rPr>
      <w:caps/>
      <w:color w:val="000000" w:themeColor="text1"/>
      <w:spacing w:val="10"/>
      <w:sz w:val="18"/>
      <w:szCs w:val="18"/>
    </w:rPr>
  </w:style>
  <w:style w:type="character" w:customStyle="1" w:styleId="Heading9Char">
    <w:name w:val="Heading 9 Char"/>
    <w:basedOn w:val="DefaultParagraphFont"/>
    <w:link w:val="Heading9"/>
    <w:uiPriority w:val="9"/>
    <w:semiHidden/>
    <w:rsid w:val="002D4120"/>
    <w:rPr>
      <w:i/>
      <w:caps/>
      <w:color w:val="000000" w:themeColor="text1"/>
      <w:spacing w:val="10"/>
      <w:sz w:val="18"/>
      <w:szCs w:val="18"/>
    </w:rPr>
  </w:style>
  <w:style w:type="paragraph" w:styleId="Title">
    <w:name w:val="Title"/>
    <w:basedOn w:val="Normal"/>
    <w:next w:val="Normal"/>
    <w:link w:val="TitleChar"/>
    <w:uiPriority w:val="10"/>
    <w:rsid w:val="002D4120"/>
    <w:pPr>
      <w:spacing w:before="720"/>
    </w:pPr>
    <w:rPr>
      <w:caps/>
      <w:color w:val="1C3655" w:themeColor="accent1"/>
      <w:spacing w:val="10"/>
      <w:kern w:val="28"/>
      <w:sz w:val="52"/>
      <w:szCs w:val="52"/>
    </w:rPr>
  </w:style>
  <w:style w:type="character" w:customStyle="1" w:styleId="TitleChar">
    <w:name w:val="Title Char"/>
    <w:basedOn w:val="DefaultParagraphFont"/>
    <w:link w:val="Title"/>
    <w:uiPriority w:val="10"/>
    <w:rsid w:val="002D4120"/>
    <w:rPr>
      <w:rFonts w:asciiTheme="minorHAnsi" w:hAnsiTheme="minorHAnsi"/>
      <w:caps/>
      <w:color w:val="1C3655" w:themeColor="accent1"/>
      <w:spacing w:val="10"/>
      <w:kern w:val="28"/>
      <w:sz w:val="52"/>
      <w:szCs w:val="52"/>
    </w:rPr>
  </w:style>
  <w:style w:type="character" w:styleId="Strong">
    <w:name w:val="Strong"/>
    <w:uiPriority w:val="22"/>
    <w:rsid w:val="002D4120"/>
    <w:rPr>
      <w:b/>
      <w:bCs/>
    </w:rPr>
  </w:style>
  <w:style w:type="character" w:customStyle="1" w:styleId="NoSpacingChar">
    <w:name w:val="No Spacing Char"/>
    <w:aliases w:val="Paragraphh Text Char"/>
    <w:basedOn w:val="DefaultParagraphFont"/>
    <w:link w:val="NoSpacing"/>
    <w:uiPriority w:val="1"/>
    <w:rsid w:val="002D4120"/>
    <w:rPr>
      <w:color w:val="000000" w:themeColor="text1"/>
      <w:sz w:val="20"/>
      <w:szCs w:val="20"/>
    </w:rPr>
  </w:style>
  <w:style w:type="paragraph" w:styleId="Quote">
    <w:name w:val="Quote"/>
    <w:basedOn w:val="Normal"/>
    <w:next w:val="Normal"/>
    <w:link w:val="QuoteChar"/>
    <w:uiPriority w:val="29"/>
    <w:rsid w:val="002D4120"/>
    <w:rPr>
      <w:i/>
      <w:iCs/>
      <w:color w:val="000000" w:themeColor="text1"/>
    </w:rPr>
  </w:style>
  <w:style w:type="character" w:customStyle="1" w:styleId="QuoteChar">
    <w:name w:val="Quote Char"/>
    <w:basedOn w:val="DefaultParagraphFont"/>
    <w:link w:val="Quote"/>
    <w:uiPriority w:val="29"/>
    <w:rsid w:val="002D4120"/>
    <w:rPr>
      <w:rFonts w:asciiTheme="minorHAnsi" w:hAnsiTheme="minorHAnsi"/>
      <w:i/>
      <w:iCs/>
      <w:color w:val="000000" w:themeColor="text1"/>
      <w:sz w:val="20"/>
      <w:szCs w:val="20"/>
    </w:rPr>
  </w:style>
  <w:style w:type="paragraph" w:styleId="IntenseQuote">
    <w:name w:val="Intense Quote"/>
    <w:basedOn w:val="Normal"/>
    <w:next w:val="Normal"/>
    <w:link w:val="IntenseQuoteChar"/>
    <w:uiPriority w:val="30"/>
    <w:rsid w:val="002D4120"/>
    <w:pPr>
      <w:pBdr>
        <w:top w:val="single" w:sz="4" w:space="10" w:color="1C3655" w:themeColor="accent1"/>
        <w:left w:val="single" w:sz="4" w:space="10" w:color="1C3655" w:themeColor="accent1"/>
      </w:pBdr>
      <w:spacing w:before="120"/>
      <w:ind w:left="1296" w:right="1152"/>
    </w:pPr>
    <w:rPr>
      <w:i/>
      <w:iCs/>
      <w:color w:val="1C3655" w:themeColor="accent1"/>
    </w:rPr>
  </w:style>
  <w:style w:type="character" w:customStyle="1" w:styleId="IntenseQuoteChar">
    <w:name w:val="Intense Quote Char"/>
    <w:basedOn w:val="DefaultParagraphFont"/>
    <w:link w:val="IntenseQuote"/>
    <w:uiPriority w:val="30"/>
    <w:rsid w:val="002D4120"/>
    <w:rPr>
      <w:i/>
      <w:iCs/>
      <w:color w:val="1C3655" w:themeColor="accent1"/>
      <w:sz w:val="20"/>
      <w:szCs w:val="20"/>
    </w:rPr>
  </w:style>
  <w:style w:type="character" w:styleId="SubtleEmphasis">
    <w:name w:val="Subtle Emphasis"/>
    <w:uiPriority w:val="19"/>
    <w:rsid w:val="002D4120"/>
    <w:rPr>
      <w:i/>
      <w:iCs/>
      <w:color w:val="0E1A2A" w:themeColor="accent1" w:themeShade="7F"/>
    </w:rPr>
  </w:style>
  <w:style w:type="character" w:styleId="IntenseEmphasis">
    <w:name w:val="Intense Emphasis"/>
    <w:uiPriority w:val="21"/>
    <w:rsid w:val="002D4120"/>
    <w:rPr>
      <w:b/>
      <w:bCs/>
      <w:caps/>
      <w:color w:val="0E1A2A" w:themeColor="accent1" w:themeShade="7F"/>
      <w:spacing w:val="10"/>
    </w:rPr>
  </w:style>
  <w:style w:type="character" w:styleId="SubtleReference">
    <w:name w:val="Subtle Reference"/>
    <w:uiPriority w:val="31"/>
    <w:rsid w:val="002D4120"/>
    <w:rPr>
      <w:b/>
      <w:bCs/>
      <w:color w:val="1C3655" w:themeColor="accent1"/>
    </w:rPr>
  </w:style>
  <w:style w:type="character" w:styleId="IntenseReference">
    <w:name w:val="Intense Reference"/>
    <w:uiPriority w:val="32"/>
    <w:rsid w:val="002D4120"/>
    <w:rPr>
      <w:b/>
      <w:bCs/>
      <w:i/>
      <w:iCs/>
      <w:caps/>
      <w:color w:val="1C3655" w:themeColor="accent1"/>
    </w:rPr>
  </w:style>
  <w:style w:type="character" w:styleId="BookTitle">
    <w:name w:val="Book Title"/>
    <w:uiPriority w:val="33"/>
    <w:rsid w:val="002D4120"/>
    <w:rPr>
      <w:b/>
      <w:bCs/>
      <w:i/>
      <w:iCs/>
      <w:spacing w:val="9"/>
    </w:rPr>
  </w:style>
  <w:style w:type="paragraph" w:customStyle="1" w:styleId="HeadingOne">
    <w:name w:val="Heading One"/>
    <w:basedOn w:val="H2"/>
    <w:autoRedefine/>
    <w:rsid w:val="00D53D29"/>
    <w:rPr>
      <w:b w:val="0"/>
      <w:sz w:val="36"/>
    </w:rPr>
  </w:style>
  <w:style w:type="paragraph" w:customStyle="1" w:styleId="BasicParagraph">
    <w:name w:val="[Basic Paragraph]"/>
    <w:basedOn w:val="Normal"/>
    <w:uiPriority w:val="99"/>
    <w:rsid w:val="003128B0"/>
    <w:pPr>
      <w:widowControl w:val="0"/>
      <w:autoSpaceDE w:val="0"/>
      <w:autoSpaceDN w:val="0"/>
      <w:adjustRightInd w:val="0"/>
      <w:spacing w:line="288" w:lineRule="auto"/>
      <w:textAlignment w:val="center"/>
    </w:pPr>
    <w:rPr>
      <w:rFonts w:ascii="Times-Roman" w:eastAsia="Arial" w:hAnsi="Times-Roman" w:cs="Times-Roman"/>
      <w:color w:val="000000"/>
      <w:sz w:val="24"/>
      <w:szCs w:val="24"/>
      <w:lang w:val="en-US"/>
    </w:rPr>
  </w:style>
  <w:style w:type="paragraph" w:customStyle="1" w:styleId="Sheettype">
    <w:name w:val="Sheet type"/>
    <w:basedOn w:val="H1"/>
    <w:autoRedefine/>
    <w:qFormat/>
    <w:rsid w:val="00DE0514"/>
    <w:rPr>
      <w:sz w:val="48"/>
      <w:szCs w:val="48"/>
    </w:rPr>
  </w:style>
  <w:style w:type="paragraph" w:customStyle="1" w:styleId="H5">
    <w:name w:val="H5"/>
    <w:basedOn w:val="Normal"/>
    <w:next w:val="Heading5"/>
    <w:autoRedefine/>
    <w:qFormat/>
    <w:rsid w:val="00A45B0A"/>
    <w:pPr>
      <w:outlineLvl w:val="4"/>
    </w:pPr>
    <w:rPr>
      <w:b/>
    </w:rPr>
  </w:style>
  <w:style w:type="paragraph" w:customStyle="1" w:styleId="H3">
    <w:name w:val="H3"/>
    <w:basedOn w:val="Normal"/>
    <w:autoRedefine/>
    <w:qFormat/>
    <w:rsid w:val="00A45B0A"/>
    <w:pPr>
      <w:outlineLvl w:val="2"/>
    </w:pPr>
    <w:rPr>
      <w:i/>
      <w:color w:val="44546A" w:themeColor="text2"/>
    </w:rPr>
  </w:style>
  <w:style w:type="paragraph" w:customStyle="1" w:styleId="Content">
    <w:name w:val="Content"/>
    <w:basedOn w:val="Normal"/>
    <w:link w:val="ContentChar"/>
    <w:rsid w:val="00FD59C6"/>
    <w:rPr>
      <w:rFonts w:ascii="Arial" w:eastAsia="Times New Roman" w:hAnsi="Arial" w:cs="Arial"/>
      <w:color w:val="000000"/>
      <w:lang w:eastAsia="en-AU"/>
    </w:rPr>
  </w:style>
  <w:style w:type="character" w:customStyle="1" w:styleId="ContentChar">
    <w:name w:val="Content Char"/>
    <w:basedOn w:val="DefaultParagraphFont"/>
    <w:link w:val="Content"/>
    <w:rsid w:val="000B1D91"/>
    <w:rPr>
      <w:rFonts w:ascii="Arial" w:eastAsia="Times New Roman" w:hAnsi="Arial" w:cs="Arial"/>
      <w:color w:val="000000"/>
      <w:sz w:val="20"/>
      <w:szCs w:val="20"/>
      <w:lang w:eastAsia="en-AU"/>
    </w:rPr>
  </w:style>
  <w:style w:type="paragraph" w:customStyle="1" w:styleId="H4">
    <w:name w:val="H4"/>
    <w:basedOn w:val="H1"/>
    <w:next w:val="Heading4"/>
    <w:autoRedefine/>
    <w:qFormat/>
    <w:rsid w:val="00A45B0A"/>
    <w:pPr>
      <w:outlineLvl w:val="3"/>
    </w:pPr>
    <w:rPr>
      <w:b/>
      <w:color w:val="auto"/>
      <w:sz w:val="20"/>
      <w:u w:val="single"/>
    </w:rPr>
  </w:style>
  <w:style w:type="character" w:styleId="UnresolvedMention">
    <w:name w:val="Unresolved Mention"/>
    <w:basedOn w:val="DefaultParagraphFont"/>
    <w:uiPriority w:val="99"/>
    <w:semiHidden/>
    <w:unhideWhenUsed/>
    <w:rsid w:val="005746DB"/>
    <w:rPr>
      <w:color w:val="605E5C"/>
      <w:shd w:val="clear" w:color="auto" w:fill="E1DFDD"/>
    </w:rPr>
  </w:style>
  <w:style w:type="character" w:customStyle="1" w:styleId="ListParagraphChar">
    <w:name w:val="List Paragraph Char"/>
    <w:aliases w:val="List Paragraph1 Char,Recommendation Char,PHN Body Char,standard lewis Char,Figure_name Char,Numbered Indented Text Char,Bullet- First level Char,List NUmber Char,Listenabsatz1 Char,lp1 Char,List Paragraph11 Char,NAST Quote Char"/>
    <w:link w:val="ListParagraph"/>
    <w:uiPriority w:val="34"/>
    <w:rsid w:val="00DE0514"/>
    <w:rPr>
      <w:sz w:val="20"/>
      <w:szCs w:val="20"/>
    </w:rPr>
  </w:style>
  <w:style w:type="paragraph" w:styleId="FootnoteText">
    <w:name w:val="footnote text"/>
    <w:basedOn w:val="Normal"/>
    <w:link w:val="FootnoteTextChar"/>
    <w:uiPriority w:val="99"/>
    <w:semiHidden/>
    <w:unhideWhenUsed/>
    <w:rsid w:val="00DE0514"/>
  </w:style>
  <w:style w:type="character" w:customStyle="1" w:styleId="FootnoteTextChar">
    <w:name w:val="Footnote Text Char"/>
    <w:basedOn w:val="DefaultParagraphFont"/>
    <w:link w:val="FootnoteText"/>
    <w:uiPriority w:val="99"/>
    <w:semiHidden/>
    <w:rsid w:val="00DE0514"/>
    <w:rPr>
      <w:sz w:val="20"/>
      <w:szCs w:val="20"/>
    </w:rPr>
  </w:style>
  <w:style w:type="character" w:styleId="FootnoteReference">
    <w:name w:val="footnote reference"/>
    <w:basedOn w:val="DefaultParagraphFont"/>
    <w:uiPriority w:val="99"/>
    <w:unhideWhenUsed/>
    <w:rsid w:val="00DE0514"/>
    <w:rPr>
      <w:vertAlign w:val="superscript"/>
    </w:rPr>
  </w:style>
  <w:style w:type="paragraph" w:customStyle="1" w:styleId="Normalitalic">
    <w:name w:val="Normal italic"/>
    <w:basedOn w:val="Normal"/>
    <w:rsid w:val="00251985"/>
    <w:pPr>
      <w:spacing w:before="120" w:after="120"/>
    </w:pPr>
    <w:rPr>
      <w:rFonts w:asciiTheme="majorHAnsi" w:hAnsiTheme="majorHAnsi"/>
      <w:i/>
      <w:color w:val="343433"/>
      <w:sz w:val="22"/>
      <w:szCs w:val="22"/>
    </w:rPr>
  </w:style>
  <w:style w:type="paragraph" w:customStyle="1" w:styleId="tabletextregular">
    <w:name w:val="table text regular"/>
    <w:rsid w:val="00251985"/>
    <w:pPr>
      <w:spacing w:before="80" w:after="120" w:line="240" w:lineRule="auto"/>
    </w:pPr>
    <w:rPr>
      <w:color w:val="343433"/>
      <w:sz w:val="18"/>
    </w:rPr>
  </w:style>
  <w:style w:type="paragraph" w:customStyle="1" w:styleId="Activitytablenumberscolumn">
    <w:name w:val="Activity table numbers column"/>
    <w:rsid w:val="006672D4"/>
    <w:pPr>
      <w:spacing w:before="60" w:after="0" w:line="240" w:lineRule="auto"/>
    </w:pPr>
    <w:rPr>
      <w:b/>
      <w:bCs/>
      <w:color w:val="46A748"/>
    </w:rPr>
  </w:style>
  <w:style w:type="paragraph" w:customStyle="1" w:styleId="tabletextbold">
    <w:name w:val="table text bold"/>
    <w:rsid w:val="006672D4"/>
    <w:pPr>
      <w:spacing w:before="80" w:after="120" w:line="240" w:lineRule="auto"/>
    </w:pPr>
    <w:rPr>
      <w:rFonts w:ascii="Calibri" w:hAnsi="Calibri"/>
      <w:b/>
      <w:bCs/>
      <w:color w:val="343433"/>
      <w:sz w:val="18"/>
    </w:rPr>
  </w:style>
  <w:style w:type="paragraph" w:customStyle="1" w:styleId="Activitytableheader">
    <w:name w:val="Activity table header"/>
    <w:rsid w:val="006672D4"/>
    <w:pPr>
      <w:spacing w:before="40" w:after="40" w:line="240" w:lineRule="auto"/>
    </w:pPr>
    <w:rPr>
      <w:b/>
      <w:bCs/>
      <w:color w:val="FFFFFF" w:themeColor="background1"/>
      <w:sz w:val="20"/>
      <w:szCs w:val="24"/>
      <w:lang w:val="en-US"/>
    </w:rPr>
  </w:style>
  <w:style w:type="character" w:styleId="CommentReference">
    <w:name w:val="annotation reference"/>
    <w:basedOn w:val="DefaultParagraphFont"/>
    <w:uiPriority w:val="99"/>
    <w:semiHidden/>
    <w:unhideWhenUsed/>
    <w:rsid w:val="006672D4"/>
    <w:rPr>
      <w:sz w:val="16"/>
      <w:szCs w:val="16"/>
    </w:rPr>
  </w:style>
  <w:style w:type="paragraph" w:styleId="CommentText">
    <w:name w:val="annotation text"/>
    <w:basedOn w:val="Normal"/>
    <w:link w:val="CommentTextChar"/>
    <w:uiPriority w:val="99"/>
    <w:unhideWhenUsed/>
    <w:rsid w:val="006672D4"/>
    <w:pPr>
      <w:spacing w:after="160"/>
    </w:pPr>
    <w:rPr>
      <w:lang w:val="en-GB" w:eastAsia="ja-JP"/>
    </w:rPr>
  </w:style>
  <w:style w:type="character" w:customStyle="1" w:styleId="CommentTextChar">
    <w:name w:val="Comment Text Char"/>
    <w:basedOn w:val="DefaultParagraphFont"/>
    <w:link w:val="CommentText"/>
    <w:uiPriority w:val="99"/>
    <w:rsid w:val="006672D4"/>
    <w:rPr>
      <w:sz w:val="20"/>
      <w:szCs w:val="20"/>
      <w:lang w:val="en-GB" w:eastAsia="ja-JP"/>
    </w:rPr>
  </w:style>
  <w:style w:type="paragraph" w:customStyle="1" w:styleId="Default">
    <w:name w:val="Default"/>
    <w:rsid w:val="006672D4"/>
    <w:pPr>
      <w:autoSpaceDE w:val="0"/>
      <w:autoSpaceDN w:val="0"/>
      <w:adjustRightInd w:val="0"/>
      <w:spacing w:before="0" w:after="0" w:line="240" w:lineRule="auto"/>
    </w:pPr>
    <w:rPr>
      <w:rFonts w:ascii="Helvetica Neue" w:eastAsiaTheme="minorHAnsi" w:hAnsi="Helvetica Neue" w:cs="Helvetica Neue"/>
      <w:color w:val="000000"/>
      <w:sz w:val="24"/>
      <w:szCs w:val="24"/>
    </w:rPr>
  </w:style>
  <w:style w:type="character" w:styleId="FollowedHyperlink">
    <w:name w:val="FollowedHyperlink"/>
    <w:basedOn w:val="DefaultParagraphFont"/>
    <w:uiPriority w:val="99"/>
    <w:semiHidden/>
    <w:unhideWhenUsed/>
    <w:rsid w:val="00321272"/>
    <w:rPr>
      <w:color w:val="009FA0"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3671856">
      <w:bodyDiv w:val="1"/>
      <w:marLeft w:val="0"/>
      <w:marRight w:val="0"/>
      <w:marTop w:val="0"/>
      <w:marBottom w:val="0"/>
      <w:divBdr>
        <w:top w:val="none" w:sz="0" w:space="0" w:color="auto"/>
        <w:left w:val="none" w:sz="0" w:space="0" w:color="auto"/>
        <w:bottom w:val="none" w:sz="0" w:space="0" w:color="auto"/>
        <w:right w:val="none" w:sz="0" w:space="0" w:color="auto"/>
      </w:divBdr>
    </w:div>
    <w:div w:id="250355759">
      <w:bodyDiv w:val="1"/>
      <w:marLeft w:val="0"/>
      <w:marRight w:val="0"/>
      <w:marTop w:val="0"/>
      <w:marBottom w:val="0"/>
      <w:divBdr>
        <w:top w:val="none" w:sz="0" w:space="0" w:color="auto"/>
        <w:left w:val="none" w:sz="0" w:space="0" w:color="auto"/>
        <w:bottom w:val="none" w:sz="0" w:space="0" w:color="auto"/>
        <w:right w:val="none" w:sz="0" w:space="0" w:color="auto"/>
      </w:divBdr>
      <w:divsChild>
        <w:div w:id="2098093092">
          <w:marLeft w:val="0"/>
          <w:marRight w:val="0"/>
          <w:marTop w:val="0"/>
          <w:marBottom w:val="360"/>
          <w:divBdr>
            <w:top w:val="none" w:sz="0" w:space="0" w:color="auto"/>
            <w:left w:val="none" w:sz="0" w:space="0" w:color="auto"/>
            <w:bottom w:val="dotted" w:sz="6" w:space="0" w:color="CCCCCC"/>
            <w:right w:val="none" w:sz="0" w:space="0" w:color="auto"/>
          </w:divBdr>
          <w:divsChild>
            <w:div w:id="2848204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5670130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communityhealthpathways.org/" TargetMode="External"/><Relationship Id="rId21" Type="http://schemas.openxmlformats.org/officeDocument/2006/relationships/diagramData" Target="diagrams/data1.xml"/><Relationship Id="rId42" Type="http://schemas.openxmlformats.org/officeDocument/2006/relationships/hyperlink" Target="https://www.health.gov.au/our-work/national-cervical-screening-program" TargetMode="External"/><Relationship Id="rId47" Type="http://schemas.openxmlformats.org/officeDocument/2006/relationships/hyperlink" Target="https://ncsr.gov.au/integrations/medicaldirector" TargetMode="External"/><Relationship Id="rId63" Type="http://schemas.openxmlformats.org/officeDocument/2006/relationships/hyperlink" Target="https://cesphn.org.au/general-practice/help-my-patients-with/mental-health" TargetMode="External"/><Relationship Id="rId68" Type="http://schemas.openxmlformats.org/officeDocument/2006/relationships/hyperlink" Target="https://www.racgp.org.au/afp/2015/november/chronic-schizophrenia-and-the-role-of-the-general-practitioner/" TargetMode="External"/><Relationship Id="rId16" Type="http://schemas.openxmlformats.org/officeDocument/2006/relationships/hyperlink" Target="https://bsphn.org.au/documents/quality-improvement/qitoolkit_toolkit_mental-illness-and-physical-health-2021-1.pdf" TargetMode="External"/><Relationship Id="rId11" Type="http://schemas.openxmlformats.org/officeDocument/2006/relationships/image" Target="media/image1.png"/><Relationship Id="rId24" Type="http://schemas.openxmlformats.org/officeDocument/2006/relationships/diagramColors" Target="diagrams/colors1.xml"/><Relationship Id="rId32" Type="http://schemas.openxmlformats.org/officeDocument/2006/relationships/hyperlink" Target="https://mhdirectory.cesphn.org.au/services/" TargetMode="External"/><Relationship Id="rId37" Type="http://schemas.openxmlformats.org/officeDocument/2006/relationships/hyperlink" Target="https://www.suicidecallbackservice.org.au/" TargetMode="External"/><Relationship Id="rId40" Type="http://schemas.openxmlformats.org/officeDocument/2006/relationships/hyperlink" Target="https://aci.health.nsw.gov.au/networks/mental-health/trauma-informed-care/library" TargetMode="External"/><Relationship Id="rId45" Type="http://schemas.openxmlformats.org/officeDocument/2006/relationships/hyperlink" Target="https://www.health.gov.au/our-work/nlcsp/for-healthcare-providers" TargetMode="External"/><Relationship Id="rId53" Type="http://schemas.openxmlformats.org/officeDocument/2006/relationships/hyperlink" Target="https://www.medicaldirector.com/wp-content/uploads/2019/07/Adding-a-coded-diagnosis.pdf" TargetMode="External"/><Relationship Id="rId58" Type="http://schemas.openxmlformats.org/officeDocument/2006/relationships/hyperlink" Target="https://cesphn.org.au/training/mental-health-and-cancer-screening/" TargetMode="External"/><Relationship Id="rId66" Type="http://schemas.openxmlformats.org/officeDocument/2006/relationships/hyperlink" Target="https://www.who.int/publications/i/item/978-92-4-155038-3" TargetMode="External"/><Relationship Id="rId74" Type="http://schemas.openxmlformats.org/officeDocument/2006/relationships/header" Target="header1.xml"/><Relationship Id="rId79" Type="http://schemas.openxmlformats.org/officeDocument/2006/relationships/theme" Target="theme/theme1.xml"/><Relationship Id="rId5" Type="http://schemas.openxmlformats.org/officeDocument/2006/relationships/numbering" Target="numbering.xml"/><Relationship Id="rId61" Type="http://schemas.openxmlformats.org/officeDocument/2006/relationships/hyperlink" Target="https://cesphn.org.au/news/custom_media/digital-health_qia-template_mh_bowel-screening" TargetMode="External"/><Relationship Id="rId19" Type="http://schemas.openxmlformats.org/officeDocument/2006/relationships/hyperlink" Target="https://www.uwa.edu.au/-/media/Faculties/HMS/Docs/Psychiatry-and-Clinical-Neurosciences-clinical-guidelines/Screening-Forms.pdf" TargetMode="External"/><Relationship Id="rId14" Type="http://schemas.openxmlformats.org/officeDocument/2006/relationships/image" Target="media/image3.png"/><Relationship Id="rId22" Type="http://schemas.openxmlformats.org/officeDocument/2006/relationships/diagramLayout" Target="diagrams/layout1.xml"/><Relationship Id="rId27" Type="http://schemas.openxmlformats.org/officeDocument/2006/relationships/hyperlink" Target="https://sydney.communityhealthpathways.org/" TargetMode="External"/><Relationship Id="rId30" Type="http://schemas.openxmlformats.org/officeDocument/2006/relationships/hyperlink" Target="https://communityhealthpathways.org/" TargetMode="External"/><Relationship Id="rId35" Type="http://schemas.openxmlformats.org/officeDocument/2006/relationships/hyperlink" Target="https://askizzy.org.au/" TargetMode="External"/><Relationship Id="rId43" Type="http://schemas.openxmlformats.org/officeDocument/2006/relationships/hyperlink" Target="https://www.health.gov.au/our-work/breastscreen-australia-program/about-the-breastscreen-australia-program" TargetMode="External"/><Relationship Id="rId48" Type="http://schemas.openxmlformats.org/officeDocument/2006/relationships/image" Target="media/image7.png"/><Relationship Id="rId56" Type="http://schemas.openxmlformats.org/officeDocument/2006/relationships/hyperlink" Target="https://cesphn.org.au/training/mental-health-and-cancer-screening/" TargetMode="External"/><Relationship Id="rId64" Type="http://schemas.openxmlformats.org/officeDocument/2006/relationships/hyperlink" Target="https://www.cochranelibrary.com/cdsr/doi/10.1002/14651858.CD009531.pub2/full" TargetMode="External"/><Relationship Id="rId69" Type="http://schemas.openxmlformats.org/officeDocument/2006/relationships/hyperlink" Target="https://australianprescriber.tg.org.au/articles/managing-the-metabolic-adverse-effects-of-antipsychotic-drugs-in-patients-with-psychosis.html" TargetMode="External"/><Relationship Id="rId77" Type="http://schemas.openxmlformats.org/officeDocument/2006/relationships/header" Target="header2.xml"/><Relationship Id="rId8" Type="http://schemas.openxmlformats.org/officeDocument/2006/relationships/webSettings" Target="webSettings.xml"/><Relationship Id="rId51" Type="http://schemas.openxmlformats.org/officeDocument/2006/relationships/hyperlink" Target="https://www.racgp.org.au/running-a-practice/practice-standards/standards-5th-edition/standards-for-general-practices-5th-ed/qi-standards/qi-standard-1/criterion-qi1-3-improving-clinical-care" TargetMode="External"/><Relationship Id="rId72" Type="http://schemas.openxmlformats.org/officeDocument/2006/relationships/hyperlink" Target="https://www.ourmobandcancer.gov.au/ways-to-help-protect-against-cancer/Screening-for-cancer" TargetMode="External"/><Relationship Id="rId3" Type="http://schemas.openxmlformats.org/officeDocument/2006/relationships/customXml" Target="../customXml/item3.xml"/><Relationship Id="rId12" Type="http://schemas.openxmlformats.org/officeDocument/2006/relationships/image" Target="media/image2.svg"/><Relationship Id="rId17" Type="http://schemas.openxmlformats.org/officeDocument/2006/relationships/image" Target="media/image5.png"/><Relationship Id="rId25" Type="http://schemas.microsoft.com/office/2007/relationships/diagramDrawing" Target="diagrams/drawing1.xml"/><Relationship Id="rId33" Type="http://schemas.openxmlformats.org/officeDocument/2006/relationships/hyperlink" Target="https://servicedirectory.cesphn.org.au/" TargetMode="External"/><Relationship Id="rId38" Type="http://schemas.openxmlformats.org/officeDocument/2006/relationships/hyperlink" Target="https://www.racgp.org.au/running-a-practice/practice-standards/standards-5th-edition/patient-feedback-guide" TargetMode="External"/><Relationship Id="rId46" Type="http://schemas.openxmlformats.org/officeDocument/2006/relationships/hyperlink" Target="https://ncsr.gov.au/integrations/bppremier" TargetMode="External"/><Relationship Id="rId59" Type="http://schemas.openxmlformats.org/officeDocument/2006/relationships/hyperlink" Target="https://cesphn.org.au/news/custom_media/digital-health_qia-template_mh_cervical-screening" TargetMode="External"/><Relationship Id="rId67" Type="http://schemas.openxmlformats.org/officeDocument/2006/relationships/hyperlink" Target="https://www.thelancet.com/commissions/physical-health-in-mental-illness" TargetMode="External"/><Relationship Id="rId20" Type="http://schemas.openxmlformats.org/officeDocument/2006/relationships/hyperlink" Target="https://www.researchgate.net/publication/260125071_Interdisciplinary_Care_to_Enhance_Mental_Health_and_Social_and_Emotional_Wellbeing" TargetMode="External"/><Relationship Id="rId41" Type="http://schemas.openxmlformats.org/officeDocument/2006/relationships/hyperlink" Target="https://www.gpmhsc.org.au/resourcehub?page=1" TargetMode="External"/><Relationship Id="rId54" Type="http://schemas.openxmlformats.org/officeDocument/2006/relationships/image" Target="media/image8.png"/><Relationship Id="rId62" Type="http://schemas.openxmlformats.org/officeDocument/2006/relationships/hyperlink" Target="https://cesphn.org.au/news/custom_media/mh_regionalplan_physicalhealthmattersfactsheet" TargetMode="External"/><Relationship Id="rId70" Type="http://schemas.openxmlformats.org/officeDocument/2006/relationships/hyperlink" Target="https://equallywell.org.au/" TargetMode="External"/><Relationship Id="rId75"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4.svg"/><Relationship Id="rId23" Type="http://schemas.openxmlformats.org/officeDocument/2006/relationships/diagramQuickStyle" Target="diagrams/quickStyle1.xml"/><Relationship Id="rId28" Type="http://schemas.openxmlformats.org/officeDocument/2006/relationships/hyperlink" Target="https://sesydney.communityhealthpathways.org/" TargetMode="External"/><Relationship Id="rId36" Type="http://schemas.openxmlformats.org/officeDocument/2006/relationships/hyperlink" Target="https://www.lifeline.org.au/" TargetMode="External"/><Relationship Id="rId49" Type="http://schemas.microsoft.com/office/2007/relationships/hdphoto" Target="media/hdphoto1.wdp"/><Relationship Id="rId57" Type="http://schemas.openxmlformats.org/officeDocument/2006/relationships/hyperlink" Target="https://cesphn.org.au/training/mental-health-and-cancer-screening/" TargetMode="External"/><Relationship Id="rId10" Type="http://schemas.openxmlformats.org/officeDocument/2006/relationships/endnotes" Target="endnotes.xml"/><Relationship Id="rId31" Type="http://schemas.openxmlformats.org/officeDocument/2006/relationships/hyperlink" Target="https://www.medicarementalhealth.gov.au/" TargetMode="External"/><Relationship Id="rId44" Type="http://schemas.openxmlformats.org/officeDocument/2006/relationships/hyperlink" Target="https://www.health.gov.au/our-work/national-bowel-cancer-screening-program" TargetMode="External"/><Relationship Id="rId52" Type="http://schemas.openxmlformats.org/officeDocument/2006/relationships/hyperlink" Target="https://kb.bestpracticesoftware.com/bppremier/spectra/Utilities/ClinicalCoding.htm?Highlight=diagnosis" TargetMode="External"/><Relationship Id="rId60" Type="http://schemas.openxmlformats.org/officeDocument/2006/relationships/hyperlink" Target="https://cesphn.org.au/news/custom_media/digital-health_qia-template_mh_breast-screening" TargetMode="External"/><Relationship Id="rId65" Type="http://schemas.openxmlformats.org/officeDocument/2006/relationships/hyperlink" Target="https://www.ranzcp.org/practice-education/guidelines-and-resources-for-practice/physical-health/physical-health-and-mental-illness" TargetMode="External"/><Relationship Id="rId73" Type="http://schemas.openxmlformats.org/officeDocument/2006/relationships/hyperlink" Target="https://healthinfonet.ecu.edu.au/learn/health-topics/cancer/prevention-and-management/" TargetMode="External"/><Relationship Id="rId78"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mailto:regionalplan@cesphn.com.au" TargetMode="External"/><Relationship Id="rId18" Type="http://schemas.openxmlformats.org/officeDocument/2006/relationships/image" Target="media/image6.png"/><Relationship Id="rId39" Type="http://schemas.openxmlformats.org/officeDocument/2006/relationships/hyperlink" Target="https://www.health.nsw.gov.au/mentalhealth/psychosocial/principles/Pages/trauma-informed.aspx" TargetMode="External"/><Relationship Id="rId34" Type="http://schemas.openxmlformats.org/officeDocument/2006/relationships/hyperlink" Target="https://yourroom.health.nsw.gov.au/Pages/home.aspx" TargetMode="External"/><Relationship Id="rId50" Type="http://schemas.openxmlformats.org/officeDocument/2006/relationships/hyperlink" Target="https://cesphn.org.au/training/mental-health-and-cancer-screening/" TargetMode="External"/><Relationship Id="rId55" Type="http://schemas.microsoft.com/office/2007/relationships/hdphoto" Target="media/hdphoto2.wdp"/><Relationship Id="rId76" Type="http://schemas.openxmlformats.org/officeDocument/2006/relationships/footer" Target="footer2.xml"/><Relationship Id="rId7" Type="http://schemas.openxmlformats.org/officeDocument/2006/relationships/settings" Target="settings.xml"/><Relationship Id="rId71" Type="http://schemas.openxmlformats.org/officeDocument/2006/relationships/hyperlink" Target="https://www.chiefpsychiatrist.wa.gov.au/wp-content/uploads/2025/05/CP-Clinical-Care-Standards-Physical-Health-Care-of-Mental-Health-Consumers.pdf" TargetMode="External"/><Relationship Id="rId2" Type="http://schemas.openxmlformats.org/officeDocument/2006/relationships/customXml" Target="../customXml/item2.xml"/><Relationship Id="rId29" Type="http://schemas.openxmlformats.org/officeDocument/2006/relationships/hyperlink" Target="https://www.gpsupport.org.au/" TargetMode="External"/></Relationships>
</file>

<file path=word/_rels/footnotes.xml.rels><?xml version="1.0" encoding="UTF-8" standalone="yes"?>
<Relationships xmlns="http://schemas.openxmlformats.org/package/2006/relationships"><Relationship Id="rId8" Type="http://schemas.openxmlformats.org/officeDocument/2006/relationships/hyperlink" Target="https://www.nice.org.uk/guidance/qs80/chapter/Quality-statement-6-Assessing-physical-health" TargetMode="External"/><Relationship Id="rId13" Type="http://schemas.openxmlformats.org/officeDocument/2006/relationships/hyperlink" Target="https://equallywell.org.au/wp-content/uploads/2025/06/Unequally-unwell-Summary-Report-Unequally-Unwell-May-2024-1-2.pdf" TargetMode="External"/><Relationship Id="rId18" Type="http://schemas.openxmlformats.org/officeDocument/2006/relationships/hyperlink" Target="https://www.cancer.org.au/cancer-information/causes-and-prevention/early-detection-and-screening" TargetMode="External"/><Relationship Id="rId3" Type="http://schemas.openxmlformats.org/officeDocument/2006/relationships/hyperlink" Target="https://www.aihw.gov.au/mental-health/topic-areas/health-wellbeing/physical-health" TargetMode="External"/><Relationship Id="rId7" Type="http://schemas.openxmlformats.org/officeDocument/2006/relationships/hyperlink" Target="https://equallywell.org.au/wp-content/uploads/2025/06/Equally-Well-National-Consensus-Booklet-47537.pdf" TargetMode="External"/><Relationship Id="rId12" Type="http://schemas.openxmlformats.org/officeDocument/2006/relationships/hyperlink" Target="https://www.thelancet.com/journals/lanpsy/article/PIIS2215-0366(19)30414-6/fulltext" TargetMode="External"/><Relationship Id="rId17" Type="http://schemas.openxmlformats.org/officeDocument/2006/relationships/hyperlink" Target="https://www.health.gov.au/sites/default/files/2025-06/commonwealth-psychosocial-support-program-guidance.pdf" TargetMode="External"/><Relationship Id="rId2" Type="http://schemas.openxmlformats.org/officeDocument/2006/relationships/hyperlink" Target="https://www.who.int/publications/i/item/WHO-MSD-MER-17.7" TargetMode="External"/><Relationship Id="rId16" Type="http://schemas.openxmlformats.org/officeDocument/2006/relationships/hyperlink" Target="https://www.cancer.nsw.gov.au/prevention-and-screening/screening-and-early-detection/cervical-screening/about-the-cervical-screening-test/eight-tips-to-make-cervical-screening-more-comfort" TargetMode="External"/><Relationship Id="rId20" Type="http://schemas.openxmlformats.org/officeDocument/2006/relationships/hyperlink" Target="https://www.cancer.nsw.gov.au/prevention-and-screening/screening-and-early-detection/bowel-cancer-screening/am-i-eligible-for-bowel-cancer-screening" TargetMode="External"/><Relationship Id="rId1" Type="http://schemas.openxmlformats.org/officeDocument/2006/relationships/hyperlink" Target="https://equallywell.org.au/wp-content/uploads/2025/06/Equally-Well-National-Consensus-Booklet-47537.pdf" TargetMode="External"/><Relationship Id="rId6" Type="http://schemas.openxmlformats.org/officeDocument/2006/relationships/hyperlink" Target="https://www.who.int/publications/i/item/9789241506236" TargetMode="External"/><Relationship Id="rId11" Type="http://schemas.openxmlformats.org/officeDocument/2006/relationships/hyperlink" Target="https://theconversation.com/stroke-cancer-and-other-chronic-diseases-more-likely-for-those-with-poor-mental-health-100955" TargetMode="External"/><Relationship Id="rId5" Type="http://schemas.openxmlformats.org/officeDocument/2006/relationships/hyperlink" Target="https://www.racgp.org.au/getmedia/122d4119-a779-41c0-bc67-a8914be52561/Health-of-the-Nation-2023.pdf" TargetMode="External"/><Relationship Id="rId15" Type="http://schemas.openxmlformats.org/officeDocument/2006/relationships/hyperlink" Target="https://www.cancer.nsw.gov.au/what-we-do/working-with-primary-care/primary-care-cancer-control-quality-improvement-to/cancer-screening-qi-modules/breast-screening-qi-module" TargetMode="External"/><Relationship Id="rId10" Type="http://schemas.openxmlformats.org/officeDocument/2006/relationships/hyperlink" Target="https://equallywell.org.au/wp-content/uploads/2025/06/Equally-Well-National-Consensus-Booklet-47537.pdf" TargetMode="External"/><Relationship Id="rId19" Type="http://schemas.openxmlformats.org/officeDocument/2006/relationships/hyperlink" Target="https://www.cancer.nsw.gov.au/prevention-and-screening/screening-and-early-detection/cervical-screening" TargetMode="External"/><Relationship Id="rId4" Type="http://schemas.openxmlformats.org/officeDocument/2006/relationships/hyperlink" Target="https://equallywell.org.au/wp-content/uploads/2025/06/Equally-Well-National-Consensus-Booklet-47537.pdf" TargetMode="External"/><Relationship Id="rId9" Type="http://schemas.openxmlformats.org/officeDocument/2006/relationships/hyperlink" Target="https://www.racgp.org.au/afp/2015/november/chronic-schizophrenia-and-the-role-of-the-general-practitioner/" TargetMode="External"/><Relationship Id="rId14" Type="http://schemas.openxmlformats.org/officeDocument/2006/relationships/hyperlink" Target="https://www.cambridge.org/core/journals/epidemiology-and-psychiatric-sciences/article/rates-of-colorectal-cancer-diagnosis-and-mortality-in-people-with-severe-mental-illness-results-from-australias-national-bowel-cancer-screening-programme/5B0F107CC266E75C17B9377520ED5814"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9.png"/></Relationships>
</file>

<file path=word/_rels/header2.xml.rels><?xml version="1.0" encoding="UTF-8" standalone="yes"?>
<Relationships xmlns="http://schemas.openxmlformats.org/package/2006/relationships"><Relationship Id="rId1" Type="http://schemas.openxmlformats.org/officeDocument/2006/relationships/image" Target="media/image10.png"/></Relationships>
</file>

<file path=word/_rels/settings.xml.rels><?xml version="1.0" encoding="UTF-8" standalone="yes"?>
<Relationships xmlns="http://schemas.openxmlformats.org/package/2006/relationships"><Relationship Id="rId1" Type="http://schemas.openxmlformats.org/officeDocument/2006/relationships/attachedTemplate" Target="https://cesphn.sharepoint.com/sites/Library/Templates/Aboriginal%20Health%20Templates/Aboriginal%20Health%20Report%20template.dotx"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F6DF707-6158-4243-8EB7-0AC1365B65C5}"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AU"/>
        </a:p>
      </dgm:t>
    </dgm:pt>
    <dgm:pt modelId="{AB935534-C759-4559-B407-A30CEFAE4FAA}">
      <dgm:prSet phldrT="[Text]"/>
      <dgm:spPr>
        <a:solidFill>
          <a:srgbClr val="00B6DF"/>
        </a:solidFill>
      </dgm:spPr>
      <dgm:t>
        <a:bodyPr/>
        <a:lstStyle/>
        <a:p>
          <a:r>
            <a:rPr lang="en-AU"/>
            <a:t>Patient</a:t>
          </a:r>
        </a:p>
      </dgm:t>
    </dgm:pt>
    <dgm:pt modelId="{87FCCFDD-6BC4-4897-9FD9-CFB333C311DA}" type="parTrans" cxnId="{7DD2D6D5-F279-4E0D-B1E2-F4129CF77E81}">
      <dgm:prSet/>
      <dgm:spPr/>
      <dgm:t>
        <a:bodyPr/>
        <a:lstStyle/>
        <a:p>
          <a:endParaRPr lang="en-AU"/>
        </a:p>
      </dgm:t>
    </dgm:pt>
    <dgm:pt modelId="{D9967CD3-14D6-4A33-9AEB-0A7DD75DF4C4}" type="sibTrans" cxnId="{7DD2D6D5-F279-4E0D-B1E2-F4129CF77E81}">
      <dgm:prSet/>
      <dgm:spPr/>
      <dgm:t>
        <a:bodyPr/>
        <a:lstStyle/>
        <a:p>
          <a:endParaRPr lang="en-AU"/>
        </a:p>
      </dgm:t>
    </dgm:pt>
    <dgm:pt modelId="{4623E317-C2D6-4680-B4D9-1EE9917D1F69}">
      <dgm:prSet phldrT="[Text]"/>
      <dgm:spPr>
        <a:solidFill>
          <a:srgbClr val="003D69"/>
        </a:solidFill>
      </dgm:spPr>
      <dgm:t>
        <a:bodyPr/>
        <a:lstStyle/>
        <a:p>
          <a:r>
            <a:rPr lang="en-AU"/>
            <a:t>Aboriginal health workers</a:t>
          </a:r>
        </a:p>
      </dgm:t>
    </dgm:pt>
    <dgm:pt modelId="{339A9C60-7D24-4664-B801-519237419C45}" type="parTrans" cxnId="{2AFA7C0D-1804-400F-BE9E-E27BB9802604}">
      <dgm:prSet/>
      <dgm:spPr>
        <a:solidFill>
          <a:srgbClr val="003D69"/>
        </a:solidFill>
      </dgm:spPr>
      <dgm:t>
        <a:bodyPr/>
        <a:lstStyle/>
        <a:p>
          <a:endParaRPr lang="en-AU"/>
        </a:p>
      </dgm:t>
    </dgm:pt>
    <dgm:pt modelId="{CEDCE411-D4A6-4626-AFF6-E54613F667E7}" type="sibTrans" cxnId="{2AFA7C0D-1804-400F-BE9E-E27BB9802604}">
      <dgm:prSet/>
      <dgm:spPr/>
      <dgm:t>
        <a:bodyPr/>
        <a:lstStyle/>
        <a:p>
          <a:endParaRPr lang="en-AU"/>
        </a:p>
      </dgm:t>
    </dgm:pt>
    <dgm:pt modelId="{A7859F75-23CA-466A-8F1D-2BE4CD857823}">
      <dgm:prSet phldrT="[Text]"/>
      <dgm:spPr>
        <a:solidFill>
          <a:srgbClr val="003D69"/>
        </a:solidFill>
      </dgm:spPr>
      <dgm:t>
        <a:bodyPr/>
        <a:lstStyle/>
        <a:p>
          <a:r>
            <a:rPr lang="en-AU"/>
            <a:t>Specialists</a:t>
          </a:r>
        </a:p>
      </dgm:t>
    </dgm:pt>
    <dgm:pt modelId="{7029D0FE-8C32-4804-925F-B8CC28381879}" type="parTrans" cxnId="{C1D76261-FB3E-41D5-9A96-F49038CCEC26}">
      <dgm:prSet/>
      <dgm:spPr/>
      <dgm:t>
        <a:bodyPr/>
        <a:lstStyle/>
        <a:p>
          <a:endParaRPr lang="en-AU"/>
        </a:p>
      </dgm:t>
    </dgm:pt>
    <dgm:pt modelId="{F8517BA0-9B16-49B5-871C-6E46F5FE4A74}" type="sibTrans" cxnId="{C1D76261-FB3E-41D5-9A96-F49038CCEC26}">
      <dgm:prSet/>
      <dgm:spPr/>
      <dgm:t>
        <a:bodyPr/>
        <a:lstStyle/>
        <a:p>
          <a:endParaRPr lang="en-AU"/>
        </a:p>
      </dgm:t>
    </dgm:pt>
    <dgm:pt modelId="{3C6FD3E6-0DAD-4831-9B8B-CE303E5EBCCA}">
      <dgm:prSet phldrT="[Text]"/>
      <dgm:spPr>
        <a:solidFill>
          <a:srgbClr val="003D69"/>
        </a:solidFill>
      </dgm:spPr>
      <dgm:t>
        <a:bodyPr/>
        <a:lstStyle/>
        <a:p>
          <a:r>
            <a:rPr lang="en-AU"/>
            <a:t>Family members, community leaders</a:t>
          </a:r>
        </a:p>
      </dgm:t>
    </dgm:pt>
    <dgm:pt modelId="{88EDE8A7-2838-41AD-9662-0387410CE635}" type="parTrans" cxnId="{9AE2F823-53BD-4B27-8EB2-CC999558D984}">
      <dgm:prSet/>
      <dgm:spPr/>
      <dgm:t>
        <a:bodyPr/>
        <a:lstStyle/>
        <a:p>
          <a:endParaRPr lang="en-AU"/>
        </a:p>
      </dgm:t>
    </dgm:pt>
    <dgm:pt modelId="{1DD00B31-B360-427B-81DE-0F9B5C0F59E5}" type="sibTrans" cxnId="{9AE2F823-53BD-4B27-8EB2-CC999558D984}">
      <dgm:prSet/>
      <dgm:spPr/>
      <dgm:t>
        <a:bodyPr/>
        <a:lstStyle/>
        <a:p>
          <a:endParaRPr lang="en-AU"/>
        </a:p>
      </dgm:t>
    </dgm:pt>
    <dgm:pt modelId="{40773BCD-09E3-4D46-A946-163F51BDCEE0}">
      <dgm:prSet phldrT="[Text]"/>
      <dgm:spPr>
        <a:solidFill>
          <a:srgbClr val="003D69"/>
        </a:solidFill>
      </dgm:spPr>
      <dgm:t>
        <a:bodyPr/>
        <a:lstStyle/>
        <a:p>
          <a:r>
            <a:rPr lang="en-AU"/>
            <a:t>Allied health</a:t>
          </a:r>
        </a:p>
      </dgm:t>
    </dgm:pt>
    <dgm:pt modelId="{00B83DE7-DAD6-4BAD-B148-A5ADB2564D1F}" type="parTrans" cxnId="{04669B85-C80B-42DF-98EA-02CA5FBA8862}">
      <dgm:prSet/>
      <dgm:spPr/>
      <dgm:t>
        <a:bodyPr/>
        <a:lstStyle/>
        <a:p>
          <a:endParaRPr lang="en-AU"/>
        </a:p>
      </dgm:t>
    </dgm:pt>
    <dgm:pt modelId="{B67E45D1-D355-41B9-8972-D02C023CBF98}" type="sibTrans" cxnId="{04669B85-C80B-42DF-98EA-02CA5FBA8862}">
      <dgm:prSet/>
      <dgm:spPr/>
      <dgm:t>
        <a:bodyPr/>
        <a:lstStyle/>
        <a:p>
          <a:endParaRPr lang="en-AU"/>
        </a:p>
      </dgm:t>
    </dgm:pt>
    <dgm:pt modelId="{F7683322-1935-485C-858F-48D4C7835D22}">
      <dgm:prSet/>
      <dgm:spPr>
        <a:solidFill>
          <a:srgbClr val="003D69"/>
        </a:solidFill>
      </dgm:spPr>
      <dgm:t>
        <a:bodyPr/>
        <a:lstStyle/>
        <a:p>
          <a:r>
            <a:rPr lang="en-AU"/>
            <a:t>Primary health (GPs, nurses)</a:t>
          </a:r>
        </a:p>
      </dgm:t>
    </dgm:pt>
    <dgm:pt modelId="{044BF08F-71CF-4D6C-A8AF-B22CA45E56FD}" type="parTrans" cxnId="{C72EFAB1-06F0-4F34-BBF7-E2E674F54D21}">
      <dgm:prSet/>
      <dgm:spPr/>
      <dgm:t>
        <a:bodyPr/>
        <a:lstStyle/>
        <a:p>
          <a:endParaRPr lang="en-AU"/>
        </a:p>
      </dgm:t>
    </dgm:pt>
    <dgm:pt modelId="{B9C71DE1-C692-48D7-8939-89F32433C355}" type="sibTrans" cxnId="{C72EFAB1-06F0-4F34-BBF7-E2E674F54D21}">
      <dgm:prSet/>
      <dgm:spPr/>
      <dgm:t>
        <a:bodyPr/>
        <a:lstStyle/>
        <a:p>
          <a:endParaRPr lang="en-AU"/>
        </a:p>
      </dgm:t>
    </dgm:pt>
    <dgm:pt modelId="{B04E6CBD-429F-4C82-B3E8-29866EE7EE64}">
      <dgm:prSet/>
      <dgm:spPr>
        <a:solidFill>
          <a:srgbClr val="003D69"/>
        </a:solidFill>
      </dgm:spPr>
      <dgm:t>
        <a:bodyPr/>
        <a:lstStyle/>
        <a:p>
          <a:r>
            <a:rPr lang="en-AU"/>
            <a:t>Social services</a:t>
          </a:r>
        </a:p>
      </dgm:t>
    </dgm:pt>
    <dgm:pt modelId="{8E8E6A56-8BB1-4FF3-BA56-AA666529C816}" type="parTrans" cxnId="{DB0A049B-FA05-4D86-9C82-1CBC2A3349CB}">
      <dgm:prSet/>
      <dgm:spPr/>
      <dgm:t>
        <a:bodyPr/>
        <a:lstStyle/>
        <a:p>
          <a:endParaRPr lang="en-AU"/>
        </a:p>
      </dgm:t>
    </dgm:pt>
    <dgm:pt modelId="{425755BD-0753-4479-AEB2-469F06EA2B8C}" type="sibTrans" cxnId="{DB0A049B-FA05-4D86-9C82-1CBC2A3349CB}">
      <dgm:prSet/>
      <dgm:spPr/>
      <dgm:t>
        <a:bodyPr/>
        <a:lstStyle/>
        <a:p>
          <a:endParaRPr lang="en-AU"/>
        </a:p>
      </dgm:t>
    </dgm:pt>
    <dgm:pt modelId="{78A3651C-7D37-4393-8744-ED47ABACFA80}">
      <dgm:prSet/>
      <dgm:spPr>
        <a:solidFill>
          <a:srgbClr val="003D69"/>
        </a:solidFill>
      </dgm:spPr>
      <dgm:t>
        <a:bodyPr/>
        <a:lstStyle/>
        <a:p>
          <a:r>
            <a:rPr lang="en-AU"/>
            <a:t>Mental health team</a:t>
          </a:r>
        </a:p>
      </dgm:t>
    </dgm:pt>
    <dgm:pt modelId="{457EAA8F-0608-4D22-9ADD-29AE42DC53A1}" type="parTrans" cxnId="{0E83BE6A-33AD-4E98-962B-0A25879B404B}">
      <dgm:prSet/>
      <dgm:spPr/>
      <dgm:t>
        <a:bodyPr/>
        <a:lstStyle/>
        <a:p>
          <a:endParaRPr lang="en-AU"/>
        </a:p>
      </dgm:t>
    </dgm:pt>
    <dgm:pt modelId="{4B11E6A6-FE3B-41C3-98B5-119128A1A258}" type="sibTrans" cxnId="{0E83BE6A-33AD-4E98-962B-0A25879B404B}">
      <dgm:prSet/>
      <dgm:spPr/>
      <dgm:t>
        <a:bodyPr/>
        <a:lstStyle/>
        <a:p>
          <a:endParaRPr lang="en-AU"/>
        </a:p>
      </dgm:t>
    </dgm:pt>
    <dgm:pt modelId="{FC9C4FD3-B0AA-44C1-9268-DFD857B0D9B1}">
      <dgm:prSet/>
      <dgm:spPr>
        <a:solidFill>
          <a:srgbClr val="00B6DF"/>
        </a:solidFill>
      </dgm:spPr>
      <dgm:t>
        <a:bodyPr/>
        <a:lstStyle/>
        <a:p>
          <a:r>
            <a:rPr lang="en-AU"/>
            <a:t>Community workers, care coordinators, health workers, spiritual healers</a:t>
          </a:r>
        </a:p>
      </dgm:t>
    </dgm:pt>
    <dgm:pt modelId="{8873B924-20B0-4191-80AF-C4D6DD3B3AAC}" type="parTrans" cxnId="{492FC5B1-BD39-410C-9BA1-EC9C607F33BA}">
      <dgm:prSet/>
      <dgm:spPr/>
      <dgm:t>
        <a:bodyPr/>
        <a:lstStyle/>
        <a:p>
          <a:endParaRPr lang="en-AU"/>
        </a:p>
      </dgm:t>
    </dgm:pt>
    <dgm:pt modelId="{4EE5B62D-9B7C-4AE3-A45C-9E4D5AD793F8}" type="sibTrans" cxnId="{492FC5B1-BD39-410C-9BA1-EC9C607F33BA}">
      <dgm:prSet/>
      <dgm:spPr/>
      <dgm:t>
        <a:bodyPr/>
        <a:lstStyle/>
        <a:p>
          <a:endParaRPr lang="en-AU"/>
        </a:p>
      </dgm:t>
    </dgm:pt>
    <dgm:pt modelId="{954A3BC2-16DD-4422-AF56-1AC27E5A9E00}">
      <dgm:prSet/>
      <dgm:spPr>
        <a:solidFill>
          <a:srgbClr val="00B6DF"/>
        </a:solidFill>
      </dgm:spPr>
      <dgm:t>
        <a:bodyPr/>
        <a:lstStyle/>
        <a:p>
          <a:r>
            <a:rPr lang="en-AU"/>
            <a:t>Physiotherapists, nutritionists, dietitians</a:t>
          </a:r>
        </a:p>
      </dgm:t>
    </dgm:pt>
    <dgm:pt modelId="{F1320639-DCEB-45A5-82D4-60C6DB957C47}" type="parTrans" cxnId="{95066955-6376-44AC-8DCA-9A5500137D66}">
      <dgm:prSet/>
      <dgm:spPr/>
      <dgm:t>
        <a:bodyPr/>
        <a:lstStyle/>
        <a:p>
          <a:endParaRPr lang="en-AU"/>
        </a:p>
      </dgm:t>
    </dgm:pt>
    <dgm:pt modelId="{CDF0AA59-94B9-466A-B02C-E03DDD1FEF74}" type="sibTrans" cxnId="{95066955-6376-44AC-8DCA-9A5500137D66}">
      <dgm:prSet/>
      <dgm:spPr/>
      <dgm:t>
        <a:bodyPr/>
        <a:lstStyle/>
        <a:p>
          <a:endParaRPr lang="en-AU"/>
        </a:p>
      </dgm:t>
    </dgm:pt>
    <dgm:pt modelId="{3F188865-891B-442D-A322-A64FA1F3A175}">
      <dgm:prSet/>
      <dgm:spPr>
        <a:solidFill>
          <a:srgbClr val="00B6DF"/>
        </a:solidFill>
      </dgm:spPr>
      <dgm:t>
        <a:bodyPr/>
        <a:lstStyle/>
        <a:p>
          <a:r>
            <a:rPr lang="en-AU"/>
            <a:t>Housing, employment, educational and transport services</a:t>
          </a:r>
        </a:p>
      </dgm:t>
    </dgm:pt>
    <dgm:pt modelId="{56D15357-47F3-44ED-A6DB-2CB31F7DD4B9}" type="parTrans" cxnId="{BB215AE5-EC7F-4D43-BBA8-5795DB502B00}">
      <dgm:prSet/>
      <dgm:spPr/>
      <dgm:t>
        <a:bodyPr/>
        <a:lstStyle/>
        <a:p>
          <a:endParaRPr lang="en-AU"/>
        </a:p>
      </dgm:t>
    </dgm:pt>
    <dgm:pt modelId="{E78DA1EF-145D-4BDB-84F9-21907C4D8D03}" type="sibTrans" cxnId="{BB215AE5-EC7F-4D43-BBA8-5795DB502B00}">
      <dgm:prSet/>
      <dgm:spPr/>
      <dgm:t>
        <a:bodyPr/>
        <a:lstStyle/>
        <a:p>
          <a:endParaRPr lang="en-AU"/>
        </a:p>
      </dgm:t>
    </dgm:pt>
    <dgm:pt modelId="{180036AE-9F60-4D5F-9558-2636BBA0138B}">
      <dgm:prSet/>
      <dgm:spPr>
        <a:solidFill>
          <a:srgbClr val="00B6DF"/>
        </a:solidFill>
      </dgm:spPr>
      <dgm:t>
        <a:bodyPr/>
        <a:lstStyle/>
        <a:p>
          <a:r>
            <a:rPr lang="en-AU"/>
            <a:t>Psyciatrisits, psychologists, social workers, occupational therapists, mental health nurses</a:t>
          </a:r>
        </a:p>
      </dgm:t>
    </dgm:pt>
    <dgm:pt modelId="{8D4A32F8-2058-46CC-B4AF-4CDA6FAD5D30}" type="parTrans" cxnId="{4CA02568-E207-48AB-844D-1309EBB44540}">
      <dgm:prSet/>
      <dgm:spPr/>
      <dgm:t>
        <a:bodyPr/>
        <a:lstStyle/>
        <a:p>
          <a:endParaRPr lang="en-AU"/>
        </a:p>
      </dgm:t>
    </dgm:pt>
    <dgm:pt modelId="{EF21ED41-01DA-4E39-A0A4-8F9EC177DF3C}" type="sibTrans" cxnId="{4CA02568-E207-48AB-844D-1309EBB44540}">
      <dgm:prSet/>
      <dgm:spPr/>
      <dgm:t>
        <a:bodyPr/>
        <a:lstStyle/>
        <a:p>
          <a:endParaRPr lang="en-AU"/>
        </a:p>
      </dgm:t>
    </dgm:pt>
    <dgm:pt modelId="{EE6F75D0-E554-410C-A987-C20D019657F8}" type="pres">
      <dgm:prSet presAssocID="{9F6DF707-6158-4243-8EB7-0AC1365B65C5}" presName="Name0" presStyleCnt="0">
        <dgm:presLayoutVars>
          <dgm:chPref val="1"/>
          <dgm:dir/>
          <dgm:animOne val="branch"/>
          <dgm:animLvl val="lvl"/>
          <dgm:resizeHandles val="exact"/>
        </dgm:presLayoutVars>
      </dgm:prSet>
      <dgm:spPr/>
    </dgm:pt>
    <dgm:pt modelId="{E21610F1-A123-41DB-9EF0-7AA05F3D94A9}" type="pres">
      <dgm:prSet presAssocID="{AB935534-C759-4559-B407-A30CEFAE4FAA}" presName="root1" presStyleCnt="0"/>
      <dgm:spPr/>
    </dgm:pt>
    <dgm:pt modelId="{24206F7B-64B7-429D-AF12-3AFA7D6CCEF0}" type="pres">
      <dgm:prSet presAssocID="{AB935534-C759-4559-B407-A30CEFAE4FAA}" presName="LevelOneTextNode" presStyleLbl="node0" presStyleIdx="0" presStyleCnt="1">
        <dgm:presLayoutVars>
          <dgm:chPref val="3"/>
        </dgm:presLayoutVars>
      </dgm:prSet>
      <dgm:spPr/>
    </dgm:pt>
    <dgm:pt modelId="{43683769-343E-4DA7-82DD-1A48ED1F56EE}" type="pres">
      <dgm:prSet presAssocID="{AB935534-C759-4559-B407-A30CEFAE4FAA}" presName="level2hierChild" presStyleCnt="0"/>
      <dgm:spPr/>
    </dgm:pt>
    <dgm:pt modelId="{5390D47E-CAAB-4883-89D0-1AF298DFED70}" type="pres">
      <dgm:prSet presAssocID="{339A9C60-7D24-4664-B801-519237419C45}" presName="conn2-1" presStyleLbl="parChTrans1D2" presStyleIdx="0" presStyleCnt="7"/>
      <dgm:spPr/>
    </dgm:pt>
    <dgm:pt modelId="{A3BA7FD8-5C4B-45C2-BFD7-3330C6172F38}" type="pres">
      <dgm:prSet presAssocID="{339A9C60-7D24-4664-B801-519237419C45}" presName="connTx" presStyleLbl="parChTrans1D2" presStyleIdx="0" presStyleCnt="7"/>
      <dgm:spPr/>
    </dgm:pt>
    <dgm:pt modelId="{C9F24AA1-29B6-41CE-A6D4-2610F93D9F8A}" type="pres">
      <dgm:prSet presAssocID="{4623E317-C2D6-4680-B4D9-1EE9917D1F69}" presName="root2" presStyleCnt="0"/>
      <dgm:spPr/>
    </dgm:pt>
    <dgm:pt modelId="{F71507BE-6A80-4BBF-894B-EC0150284BC3}" type="pres">
      <dgm:prSet presAssocID="{4623E317-C2D6-4680-B4D9-1EE9917D1F69}" presName="LevelTwoTextNode" presStyleLbl="node2" presStyleIdx="0" presStyleCnt="7">
        <dgm:presLayoutVars>
          <dgm:chPref val="3"/>
        </dgm:presLayoutVars>
      </dgm:prSet>
      <dgm:spPr/>
    </dgm:pt>
    <dgm:pt modelId="{0CF5B220-5AA8-4B71-A3D4-BE5FCF8F0C1F}" type="pres">
      <dgm:prSet presAssocID="{4623E317-C2D6-4680-B4D9-1EE9917D1F69}" presName="level3hierChild" presStyleCnt="0"/>
      <dgm:spPr/>
    </dgm:pt>
    <dgm:pt modelId="{876CDFD3-804D-4547-8290-C3AE71906689}" type="pres">
      <dgm:prSet presAssocID="{8873B924-20B0-4191-80AF-C4D6DD3B3AAC}" presName="conn2-1" presStyleLbl="parChTrans1D3" presStyleIdx="0" presStyleCnt="4"/>
      <dgm:spPr/>
    </dgm:pt>
    <dgm:pt modelId="{CAB0BCAD-5C34-41EE-A0EA-9C44EE203FE3}" type="pres">
      <dgm:prSet presAssocID="{8873B924-20B0-4191-80AF-C4D6DD3B3AAC}" presName="connTx" presStyleLbl="parChTrans1D3" presStyleIdx="0" presStyleCnt="4"/>
      <dgm:spPr/>
    </dgm:pt>
    <dgm:pt modelId="{3DA00D84-13F9-4C66-A3A4-1F164883B1D8}" type="pres">
      <dgm:prSet presAssocID="{FC9C4FD3-B0AA-44C1-9268-DFD857B0D9B1}" presName="root2" presStyleCnt="0"/>
      <dgm:spPr/>
    </dgm:pt>
    <dgm:pt modelId="{695252A9-33E8-4620-A67B-2DDBAB8E84AD}" type="pres">
      <dgm:prSet presAssocID="{FC9C4FD3-B0AA-44C1-9268-DFD857B0D9B1}" presName="LevelTwoTextNode" presStyleLbl="node3" presStyleIdx="0" presStyleCnt="4">
        <dgm:presLayoutVars>
          <dgm:chPref val="3"/>
        </dgm:presLayoutVars>
      </dgm:prSet>
      <dgm:spPr/>
    </dgm:pt>
    <dgm:pt modelId="{A48BD726-4C6C-47BF-BAA8-3715DAF8B26F}" type="pres">
      <dgm:prSet presAssocID="{FC9C4FD3-B0AA-44C1-9268-DFD857B0D9B1}" presName="level3hierChild" presStyleCnt="0"/>
      <dgm:spPr/>
    </dgm:pt>
    <dgm:pt modelId="{A7A58D1A-30AB-4C8F-84F6-512A61284B87}" type="pres">
      <dgm:prSet presAssocID="{7029D0FE-8C32-4804-925F-B8CC28381879}" presName="conn2-1" presStyleLbl="parChTrans1D2" presStyleIdx="1" presStyleCnt="7"/>
      <dgm:spPr/>
    </dgm:pt>
    <dgm:pt modelId="{1716A2AD-7285-4445-8616-7F42833AA3A6}" type="pres">
      <dgm:prSet presAssocID="{7029D0FE-8C32-4804-925F-B8CC28381879}" presName="connTx" presStyleLbl="parChTrans1D2" presStyleIdx="1" presStyleCnt="7"/>
      <dgm:spPr/>
    </dgm:pt>
    <dgm:pt modelId="{639C60A8-6CFC-4DF3-8868-39D3A9738B67}" type="pres">
      <dgm:prSet presAssocID="{A7859F75-23CA-466A-8F1D-2BE4CD857823}" presName="root2" presStyleCnt="0"/>
      <dgm:spPr/>
    </dgm:pt>
    <dgm:pt modelId="{96FC0DE1-0AC9-4E07-B11D-567B6335A012}" type="pres">
      <dgm:prSet presAssocID="{A7859F75-23CA-466A-8F1D-2BE4CD857823}" presName="LevelTwoTextNode" presStyleLbl="node2" presStyleIdx="1" presStyleCnt="7">
        <dgm:presLayoutVars>
          <dgm:chPref val="3"/>
        </dgm:presLayoutVars>
      </dgm:prSet>
      <dgm:spPr/>
    </dgm:pt>
    <dgm:pt modelId="{27CD8C6D-7937-4073-8508-109B09023616}" type="pres">
      <dgm:prSet presAssocID="{A7859F75-23CA-466A-8F1D-2BE4CD857823}" presName="level3hierChild" presStyleCnt="0"/>
      <dgm:spPr/>
    </dgm:pt>
    <dgm:pt modelId="{70E36038-8593-4EE2-A8A0-D20D4D69DC0E}" type="pres">
      <dgm:prSet presAssocID="{88EDE8A7-2838-41AD-9662-0387410CE635}" presName="conn2-1" presStyleLbl="parChTrans1D2" presStyleIdx="2" presStyleCnt="7"/>
      <dgm:spPr/>
    </dgm:pt>
    <dgm:pt modelId="{FA0AD01B-D2B4-40BE-9F4A-2EC62CC401FD}" type="pres">
      <dgm:prSet presAssocID="{88EDE8A7-2838-41AD-9662-0387410CE635}" presName="connTx" presStyleLbl="parChTrans1D2" presStyleIdx="2" presStyleCnt="7"/>
      <dgm:spPr/>
    </dgm:pt>
    <dgm:pt modelId="{64EC8EB3-106F-4791-B8EF-3DF90874825D}" type="pres">
      <dgm:prSet presAssocID="{3C6FD3E6-0DAD-4831-9B8B-CE303E5EBCCA}" presName="root2" presStyleCnt="0"/>
      <dgm:spPr/>
    </dgm:pt>
    <dgm:pt modelId="{D31AA2A6-3CCE-4026-895D-0CDFD39D3934}" type="pres">
      <dgm:prSet presAssocID="{3C6FD3E6-0DAD-4831-9B8B-CE303E5EBCCA}" presName="LevelTwoTextNode" presStyleLbl="node2" presStyleIdx="2" presStyleCnt="7">
        <dgm:presLayoutVars>
          <dgm:chPref val="3"/>
        </dgm:presLayoutVars>
      </dgm:prSet>
      <dgm:spPr/>
    </dgm:pt>
    <dgm:pt modelId="{94432E73-D21A-4790-AA56-21223CD03D0D}" type="pres">
      <dgm:prSet presAssocID="{3C6FD3E6-0DAD-4831-9B8B-CE303E5EBCCA}" presName="level3hierChild" presStyleCnt="0"/>
      <dgm:spPr/>
    </dgm:pt>
    <dgm:pt modelId="{A00AB71B-3702-4A8A-8BA6-BFA9A447D444}" type="pres">
      <dgm:prSet presAssocID="{00B83DE7-DAD6-4BAD-B148-A5ADB2564D1F}" presName="conn2-1" presStyleLbl="parChTrans1D2" presStyleIdx="3" presStyleCnt="7"/>
      <dgm:spPr/>
    </dgm:pt>
    <dgm:pt modelId="{7AB64C7D-4ABE-4EEA-BC9B-25340AA8E185}" type="pres">
      <dgm:prSet presAssocID="{00B83DE7-DAD6-4BAD-B148-A5ADB2564D1F}" presName="connTx" presStyleLbl="parChTrans1D2" presStyleIdx="3" presStyleCnt="7"/>
      <dgm:spPr/>
    </dgm:pt>
    <dgm:pt modelId="{3AD4FA38-889A-436A-BB9D-FD34E8CADD88}" type="pres">
      <dgm:prSet presAssocID="{40773BCD-09E3-4D46-A946-163F51BDCEE0}" presName="root2" presStyleCnt="0"/>
      <dgm:spPr/>
    </dgm:pt>
    <dgm:pt modelId="{77223BD7-E9F5-4E6F-B753-E143A48EE2AF}" type="pres">
      <dgm:prSet presAssocID="{40773BCD-09E3-4D46-A946-163F51BDCEE0}" presName="LevelTwoTextNode" presStyleLbl="node2" presStyleIdx="3" presStyleCnt="7">
        <dgm:presLayoutVars>
          <dgm:chPref val="3"/>
        </dgm:presLayoutVars>
      </dgm:prSet>
      <dgm:spPr/>
    </dgm:pt>
    <dgm:pt modelId="{6439CE43-D4CF-4D24-82A5-F82C3B95D6D0}" type="pres">
      <dgm:prSet presAssocID="{40773BCD-09E3-4D46-A946-163F51BDCEE0}" presName="level3hierChild" presStyleCnt="0"/>
      <dgm:spPr/>
    </dgm:pt>
    <dgm:pt modelId="{F0EFED08-1BA3-4BC6-9E2A-16E5102691BC}" type="pres">
      <dgm:prSet presAssocID="{F1320639-DCEB-45A5-82D4-60C6DB957C47}" presName="conn2-1" presStyleLbl="parChTrans1D3" presStyleIdx="1" presStyleCnt="4"/>
      <dgm:spPr/>
    </dgm:pt>
    <dgm:pt modelId="{50BDEAFE-215F-46C5-9D40-8D97186BA239}" type="pres">
      <dgm:prSet presAssocID="{F1320639-DCEB-45A5-82D4-60C6DB957C47}" presName="connTx" presStyleLbl="parChTrans1D3" presStyleIdx="1" presStyleCnt="4"/>
      <dgm:spPr/>
    </dgm:pt>
    <dgm:pt modelId="{BE3A4661-B8C3-4EA5-81B1-F1D639068521}" type="pres">
      <dgm:prSet presAssocID="{954A3BC2-16DD-4422-AF56-1AC27E5A9E00}" presName="root2" presStyleCnt="0"/>
      <dgm:spPr/>
    </dgm:pt>
    <dgm:pt modelId="{A08C7B3B-7527-4CBC-A6B7-7AC24EEEE929}" type="pres">
      <dgm:prSet presAssocID="{954A3BC2-16DD-4422-AF56-1AC27E5A9E00}" presName="LevelTwoTextNode" presStyleLbl="node3" presStyleIdx="1" presStyleCnt="4">
        <dgm:presLayoutVars>
          <dgm:chPref val="3"/>
        </dgm:presLayoutVars>
      </dgm:prSet>
      <dgm:spPr/>
    </dgm:pt>
    <dgm:pt modelId="{B385EC62-F06B-4C12-9243-809A14948413}" type="pres">
      <dgm:prSet presAssocID="{954A3BC2-16DD-4422-AF56-1AC27E5A9E00}" presName="level3hierChild" presStyleCnt="0"/>
      <dgm:spPr/>
    </dgm:pt>
    <dgm:pt modelId="{616C4227-AF0F-4A68-8C3E-E536F25927D6}" type="pres">
      <dgm:prSet presAssocID="{044BF08F-71CF-4D6C-A8AF-B22CA45E56FD}" presName="conn2-1" presStyleLbl="parChTrans1D2" presStyleIdx="4" presStyleCnt="7"/>
      <dgm:spPr/>
    </dgm:pt>
    <dgm:pt modelId="{065EB2AD-706B-46F4-86AE-7512559F547D}" type="pres">
      <dgm:prSet presAssocID="{044BF08F-71CF-4D6C-A8AF-B22CA45E56FD}" presName="connTx" presStyleLbl="parChTrans1D2" presStyleIdx="4" presStyleCnt="7"/>
      <dgm:spPr/>
    </dgm:pt>
    <dgm:pt modelId="{5CE8C062-DCFC-48B5-820C-25E74F21005D}" type="pres">
      <dgm:prSet presAssocID="{F7683322-1935-485C-858F-48D4C7835D22}" presName="root2" presStyleCnt="0"/>
      <dgm:spPr/>
    </dgm:pt>
    <dgm:pt modelId="{94B7C088-C5F3-46E8-8475-EBC4C0091943}" type="pres">
      <dgm:prSet presAssocID="{F7683322-1935-485C-858F-48D4C7835D22}" presName="LevelTwoTextNode" presStyleLbl="node2" presStyleIdx="4" presStyleCnt="7">
        <dgm:presLayoutVars>
          <dgm:chPref val="3"/>
        </dgm:presLayoutVars>
      </dgm:prSet>
      <dgm:spPr/>
    </dgm:pt>
    <dgm:pt modelId="{52DFDE1C-BA9F-407D-8079-9F60E040CF63}" type="pres">
      <dgm:prSet presAssocID="{F7683322-1935-485C-858F-48D4C7835D22}" presName="level3hierChild" presStyleCnt="0"/>
      <dgm:spPr/>
    </dgm:pt>
    <dgm:pt modelId="{7F0417B7-35D0-46F5-AEA5-E45CF94B211D}" type="pres">
      <dgm:prSet presAssocID="{8E8E6A56-8BB1-4FF3-BA56-AA666529C816}" presName="conn2-1" presStyleLbl="parChTrans1D2" presStyleIdx="5" presStyleCnt="7"/>
      <dgm:spPr/>
    </dgm:pt>
    <dgm:pt modelId="{4B31EB86-A0BB-45F5-BA94-DA9E2B883EE6}" type="pres">
      <dgm:prSet presAssocID="{8E8E6A56-8BB1-4FF3-BA56-AA666529C816}" presName="connTx" presStyleLbl="parChTrans1D2" presStyleIdx="5" presStyleCnt="7"/>
      <dgm:spPr/>
    </dgm:pt>
    <dgm:pt modelId="{D57C6B81-63E5-4DD0-934D-55756C7EE506}" type="pres">
      <dgm:prSet presAssocID="{B04E6CBD-429F-4C82-B3E8-29866EE7EE64}" presName="root2" presStyleCnt="0"/>
      <dgm:spPr/>
    </dgm:pt>
    <dgm:pt modelId="{2323C974-5B3C-421E-AC1F-70B0DEBDFF9A}" type="pres">
      <dgm:prSet presAssocID="{B04E6CBD-429F-4C82-B3E8-29866EE7EE64}" presName="LevelTwoTextNode" presStyleLbl="node2" presStyleIdx="5" presStyleCnt="7">
        <dgm:presLayoutVars>
          <dgm:chPref val="3"/>
        </dgm:presLayoutVars>
      </dgm:prSet>
      <dgm:spPr/>
    </dgm:pt>
    <dgm:pt modelId="{82F834D1-7273-4710-AA77-9D1DE1993A33}" type="pres">
      <dgm:prSet presAssocID="{B04E6CBD-429F-4C82-B3E8-29866EE7EE64}" presName="level3hierChild" presStyleCnt="0"/>
      <dgm:spPr/>
    </dgm:pt>
    <dgm:pt modelId="{491E5ABE-CE30-4899-A280-8B00681B2337}" type="pres">
      <dgm:prSet presAssocID="{56D15357-47F3-44ED-A6DB-2CB31F7DD4B9}" presName="conn2-1" presStyleLbl="parChTrans1D3" presStyleIdx="2" presStyleCnt="4"/>
      <dgm:spPr/>
    </dgm:pt>
    <dgm:pt modelId="{EA1612C1-986B-4041-B58F-937B0772D3A6}" type="pres">
      <dgm:prSet presAssocID="{56D15357-47F3-44ED-A6DB-2CB31F7DD4B9}" presName="connTx" presStyleLbl="parChTrans1D3" presStyleIdx="2" presStyleCnt="4"/>
      <dgm:spPr/>
    </dgm:pt>
    <dgm:pt modelId="{2622DEC2-0308-4F7F-A930-CB810A162668}" type="pres">
      <dgm:prSet presAssocID="{3F188865-891B-442D-A322-A64FA1F3A175}" presName="root2" presStyleCnt="0"/>
      <dgm:spPr/>
    </dgm:pt>
    <dgm:pt modelId="{A6F9DE70-F3CB-4E67-8CF3-2F7396D6A8B6}" type="pres">
      <dgm:prSet presAssocID="{3F188865-891B-442D-A322-A64FA1F3A175}" presName="LevelTwoTextNode" presStyleLbl="node3" presStyleIdx="2" presStyleCnt="4">
        <dgm:presLayoutVars>
          <dgm:chPref val="3"/>
        </dgm:presLayoutVars>
      </dgm:prSet>
      <dgm:spPr/>
    </dgm:pt>
    <dgm:pt modelId="{61198065-BBA9-4E76-9EEE-DEC6E4D92413}" type="pres">
      <dgm:prSet presAssocID="{3F188865-891B-442D-A322-A64FA1F3A175}" presName="level3hierChild" presStyleCnt="0"/>
      <dgm:spPr/>
    </dgm:pt>
    <dgm:pt modelId="{A883C565-8988-47F2-922A-85907694E54A}" type="pres">
      <dgm:prSet presAssocID="{457EAA8F-0608-4D22-9ADD-29AE42DC53A1}" presName="conn2-1" presStyleLbl="parChTrans1D2" presStyleIdx="6" presStyleCnt="7"/>
      <dgm:spPr/>
    </dgm:pt>
    <dgm:pt modelId="{B300C41D-0B1E-4EA9-9723-EA06501965D6}" type="pres">
      <dgm:prSet presAssocID="{457EAA8F-0608-4D22-9ADD-29AE42DC53A1}" presName="connTx" presStyleLbl="parChTrans1D2" presStyleIdx="6" presStyleCnt="7"/>
      <dgm:spPr/>
    </dgm:pt>
    <dgm:pt modelId="{D5889088-135A-4AE7-B70E-E0364AC3A234}" type="pres">
      <dgm:prSet presAssocID="{78A3651C-7D37-4393-8744-ED47ABACFA80}" presName="root2" presStyleCnt="0"/>
      <dgm:spPr/>
    </dgm:pt>
    <dgm:pt modelId="{122C0952-3F0D-45A1-8A93-D73D438A3D19}" type="pres">
      <dgm:prSet presAssocID="{78A3651C-7D37-4393-8744-ED47ABACFA80}" presName="LevelTwoTextNode" presStyleLbl="node2" presStyleIdx="6" presStyleCnt="7">
        <dgm:presLayoutVars>
          <dgm:chPref val="3"/>
        </dgm:presLayoutVars>
      </dgm:prSet>
      <dgm:spPr/>
    </dgm:pt>
    <dgm:pt modelId="{B64D7DD0-66C1-4414-B734-65229BE8C2C8}" type="pres">
      <dgm:prSet presAssocID="{78A3651C-7D37-4393-8744-ED47ABACFA80}" presName="level3hierChild" presStyleCnt="0"/>
      <dgm:spPr/>
    </dgm:pt>
    <dgm:pt modelId="{F00ECDA0-FA3F-4A3E-B1B2-8703C124E579}" type="pres">
      <dgm:prSet presAssocID="{8D4A32F8-2058-46CC-B4AF-4CDA6FAD5D30}" presName="conn2-1" presStyleLbl="parChTrans1D3" presStyleIdx="3" presStyleCnt="4"/>
      <dgm:spPr/>
    </dgm:pt>
    <dgm:pt modelId="{DBF42ADE-1AD5-4C8B-B1C1-0CF915A248C7}" type="pres">
      <dgm:prSet presAssocID="{8D4A32F8-2058-46CC-B4AF-4CDA6FAD5D30}" presName="connTx" presStyleLbl="parChTrans1D3" presStyleIdx="3" presStyleCnt="4"/>
      <dgm:spPr/>
    </dgm:pt>
    <dgm:pt modelId="{F047D42D-9A1D-4483-8D3C-90AE58BB6B23}" type="pres">
      <dgm:prSet presAssocID="{180036AE-9F60-4D5F-9558-2636BBA0138B}" presName="root2" presStyleCnt="0"/>
      <dgm:spPr/>
    </dgm:pt>
    <dgm:pt modelId="{F2D63CC7-5A21-403B-9E84-5340DD29130D}" type="pres">
      <dgm:prSet presAssocID="{180036AE-9F60-4D5F-9558-2636BBA0138B}" presName="LevelTwoTextNode" presStyleLbl="node3" presStyleIdx="3" presStyleCnt="4">
        <dgm:presLayoutVars>
          <dgm:chPref val="3"/>
        </dgm:presLayoutVars>
      </dgm:prSet>
      <dgm:spPr/>
    </dgm:pt>
    <dgm:pt modelId="{E4164290-BB21-4C69-8F51-C7C0C2ADA830}" type="pres">
      <dgm:prSet presAssocID="{180036AE-9F60-4D5F-9558-2636BBA0138B}" presName="level3hierChild" presStyleCnt="0"/>
      <dgm:spPr/>
    </dgm:pt>
  </dgm:ptLst>
  <dgm:cxnLst>
    <dgm:cxn modelId="{9D0E7803-0F3E-46AD-ADC9-0B85D4EA3475}" type="presOf" srcId="{339A9C60-7D24-4664-B801-519237419C45}" destId="{A3BA7FD8-5C4B-45C2-BFD7-3330C6172F38}" srcOrd="1" destOrd="0" presId="urn:microsoft.com/office/officeart/2008/layout/HorizontalMultiLevelHierarchy"/>
    <dgm:cxn modelId="{911BCA06-ECCB-4023-9ABF-F66F84716756}" type="presOf" srcId="{9F6DF707-6158-4243-8EB7-0AC1365B65C5}" destId="{EE6F75D0-E554-410C-A987-C20D019657F8}" srcOrd="0" destOrd="0" presId="urn:microsoft.com/office/officeart/2008/layout/HorizontalMultiLevelHierarchy"/>
    <dgm:cxn modelId="{2AFA7C0D-1804-400F-BE9E-E27BB9802604}" srcId="{AB935534-C759-4559-B407-A30CEFAE4FAA}" destId="{4623E317-C2D6-4680-B4D9-1EE9917D1F69}" srcOrd="0" destOrd="0" parTransId="{339A9C60-7D24-4664-B801-519237419C45}" sibTransId="{CEDCE411-D4A6-4626-AFF6-E54613F667E7}"/>
    <dgm:cxn modelId="{73CCC91A-6482-4584-B446-DC3F7C44E828}" type="presOf" srcId="{00B83DE7-DAD6-4BAD-B148-A5ADB2564D1F}" destId="{7AB64C7D-4ABE-4EEA-BC9B-25340AA8E185}" srcOrd="1" destOrd="0" presId="urn:microsoft.com/office/officeart/2008/layout/HorizontalMultiLevelHierarchy"/>
    <dgm:cxn modelId="{5A34171C-5A06-48DC-A913-BB7976DF2C8D}" type="presOf" srcId="{8D4A32F8-2058-46CC-B4AF-4CDA6FAD5D30}" destId="{F00ECDA0-FA3F-4A3E-B1B2-8703C124E579}" srcOrd="0" destOrd="0" presId="urn:microsoft.com/office/officeart/2008/layout/HorizontalMultiLevelHierarchy"/>
    <dgm:cxn modelId="{9AE2F823-53BD-4B27-8EB2-CC999558D984}" srcId="{AB935534-C759-4559-B407-A30CEFAE4FAA}" destId="{3C6FD3E6-0DAD-4831-9B8B-CE303E5EBCCA}" srcOrd="2" destOrd="0" parTransId="{88EDE8A7-2838-41AD-9662-0387410CE635}" sibTransId="{1DD00B31-B360-427B-81DE-0F9B5C0F59E5}"/>
    <dgm:cxn modelId="{12DC482C-027A-4549-9244-8B3330A4F301}" type="presOf" srcId="{56D15357-47F3-44ED-A6DB-2CB31F7DD4B9}" destId="{EA1612C1-986B-4041-B58F-937B0772D3A6}" srcOrd="1" destOrd="0" presId="urn:microsoft.com/office/officeart/2008/layout/HorizontalMultiLevelHierarchy"/>
    <dgm:cxn modelId="{F2A51132-6E30-4325-9EC7-8ADD8F6DBBBD}" type="presOf" srcId="{7029D0FE-8C32-4804-925F-B8CC28381879}" destId="{A7A58D1A-30AB-4C8F-84F6-512A61284B87}" srcOrd="0" destOrd="0" presId="urn:microsoft.com/office/officeart/2008/layout/HorizontalMultiLevelHierarchy"/>
    <dgm:cxn modelId="{F71D0D33-95A9-4926-83E2-DDAB455710F5}" type="presOf" srcId="{8E8E6A56-8BB1-4FF3-BA56-AA666529C816}" destId="{4B31EB86-A0BB-45F5-BA94-DA9E2B883EE6}" srcOrd="1" destOrd="0" presId="urn:microsoft.com/office/officeart/2008/layout/HorizontalMultiLevelHierarchy"/>
    <dgm:cxn modelId="{CEBD9B36-B57F-4C40-80F2-7C1AC4FFE3A6}" type="presOf" srcId="{88EDE8A7-2838-41AD-9662-0387410CE635}" destId="{FA0AD01B-D2B4-40BE-9F4A-2EC62CC401FD}" srcOrd="1" destOrd="0" presId="urn:microsoft.com/office/officeart/2008/layout/HorizontalMultiLevelHierarchy"/>
    <dgm:cxn modelId="{C6A8CE3D-FC2F-48F7-8FC1-0AE1002397FF}" type="presOf" srcId="{A7859F75-23CA-466A-8F1D-2BE4CD857823}" destId="{96FC0DE1-0AC9-4E07-B11D-567B6335A012}" srcOrd="0" destOrd="0" presId="urn:microsoft.com/office/officeart/2008/layout/HorizontalMultiLevelHierarchy"/>
    <dgm:cxn modelId="{1B7A465D-C7DD-4B91-8042-BB30ADE8EED4}" type="presOf" srcId="{56D15357-47F3-44ED-A6DB-2CB31F7DD4B9}" destId="{491E5ABE-CE30-4899-A280-8B00681B2337}" srcOrd="0" destOrd="0" presId="urn:microsoft.com/office/officeart/2008/layout/HorizontalMultiLevelHierarchy"/>
    <dgm:cxn modelId="{C1D76261-FB3E-41D5-9A96-F49038CCEC26}" srcId="{AB935534-C759-4559-B407-A30CEFAE4FAA}" destId="{A7859F75-23CA-466A-8F1D-2BE4CD857823}" srcOrd="1" destOrd="0" parTransId="{7029D0FE-8C32-4804-925F-B8CC28381879}" sibTransId="{F8517BA0-9B16-49B5-871C-6E46F5FE4A74}"/>
    <dgm:cxn modelId="{D165BF61-3C31-4F82-9C74-58AA173D9B21}" type="presOf" srcId="{40773BCD-09E3-4D46-A946-163F51BDCEE0}" destId="{77223BD7-E9F5-4E6F-B753-E143A48EE2AF}" srcOrd="0" destOrd="0" presId="urn:microsoft.com/office/officeart/2008/layout/HorizontalMultiLevelHierarchy"/>
    <dgm:cxn modelId="{4CA02568-E207-48AB-844D-1309EBB44540}" srcId="{78A3651C-7D37-4393-8744-ED47ABACFA80}" destId="{180036AE-9F60-4D5F-9558-2636BBA0138B}" srcOrd="0" destOrd="0" parTransId="{8D4A32F8-2058-46CC-B4AF-4CDA6FAD5D30}" sibTransId="{EF21ED41-01DA-4E39-A0A4-8F9EC177DF3C}"/>
    <dgm:cxn modelId="{0E83BE6A-33AD-4E98-962B-0A25879B404B}" srcId="{AB935534-C759-4559-B407-A30CEFAE4FAA}" destId="{78A3651C-7D37-4393-8744-ED47ABACFA80}" srcOrd="6" destOrd="0" parTransId="{457EAA8F-0608-4D22-9ADD-29AE42DC53A1}" sibTransId="{4B11E6A6-FE3B-41C3-98B5-119128A1A258}"/>
    <dgm:cxn modelId="{71AAEF4B-57BE-4659-8D94-928B9CD0DE11}" type="presOf" srcId="{78A3651C-7D37-4393-8744-ED47ABACFA80}" destId="{122C0952-3F0D-45A1-8A93-D73D438A3D19}" srcOrd="0" destOrd="0" presId="urn:microsoft.com/office/officeart/2008/layout/HorizontalMultiLevelHierarchy"/>
    <dgm:cxn modelId="{0D61A26D-0570-4098-94D8-10B547D86796}" type="presOf" srcId="{B04E6CBD-429F-4C82-B3E8-29866EE7EE64}" destId="{2323C974-5B3C-421E-AC1F-70B0DEBDFF9A}" srcOrd="0" destOrd="0" presId="urn:microsoft.com/office/officeart/2008/layout/HorizontalMultiLevelHierarchy"/>
    <dgm:cxn modelId="{27BEF571-E9C8-400C-A3E1-0892B33DA337}" type="presOf" srcId="{F1320639-DCEB-45A5-82D4-60C6DB957C47}" destId="{F0EFED08-1BA3-4BC6-9E2A-16E5102691BC}" srcOrd="0" destOrd="0" presId="urn:microsoft.com/office/officeart/2008/layout/HorizontalMultiLevelHierarchy"/>
    <dgm:cxn modelId="{EF8EA154-3C26-4F63-ABAD-163F67F05513}" type="presOf" srcId="{457EAA8F-0608-4D22-9ADD-29AE42DC53A1}" destId="{B300C41D-0B1E-4EA9-9723-EA06501965D6}" srcOrd="1" destOrd="0" presId="urn:microsoft.com/office/officeart/2008/layout/HorizontalMultiLevelHierarchy"/>
    <dgm:cxn modelId="{95066955-6376-44AC-8DCA-9A5500137D66}" srcId="{40773BCD-09E3-4D46-A946-163F51BDCEE0}" destId="{954A3BC2-16DD-4422-AF56-1AC27E5A9E00}" srcOrd="0" destOrd="0" parTransId="{F1320639-DCEB-45A5-82D4-60C6DB957C47}" sibTransId="{CDF0AA59-94B9-466A-B02C-E03DDD1FEF74}"/>
    <dgm:cxn modelId="{EBA9A855-D726-4110-B530-8CA007BA573B}" type="presOf" srcId="{3F188865-891B-442D-A322-A64FA1F3A175}" destId="{A6F9DE70-F3CB-4E67-8CF3-2F7396D6A8B6}" srcOrd="0" destOrd="0" presId="urn:microsoft.com/office/officeart/2008/layout/HorizontalMultiLevelHierarchy"/>
    <dgm:cxn modelId="{C74E3B77-522A-4AAC-B65E-B9EC1E650632}" type="presOf" srcId="{00B83DE7-DAD6-4BAD-B148-A5ADB2564D1F}" destId="{A00AB71B-3702-4A8A-8BA6-BFA9A447D444}" srcOrd="0" destOrd="0" presId="urn:microsoft.com/office/officeart/2008/layout/HorizontalMultiLevelHierarchy"/>
    <dgm:cxn modelId="{BB6F2D79-53E3-4D46-8FC2-ED5AA1A3F59A}" type="presOf" srcId="{88EDE8A7-2838-41AD-9662-0387410CE635}" destId="{70E36038-8593-4EE2-A8A0-D20D4D69DC0E}" srcOrd="0" destOrd="0" presId="urn:microsoft.com/office/officeart/2008/layout/HorizontalMultiLevelHierarchy"/>
    <dgm:cxn modelId="{04669B85-C80B-42DF-98EA-02CA5FBA8862}" srcId="{AB935534-C759-4559-B407-A30CEFAE4FAA}" destId="{40773BCD-09E3-4D46-A946-163F51BDCEE0}" srcOrd="3" destOrd="0" parTransId="{00B83DE7-DAD6-4BAD-B148-A5ADB2564D1F}" sibTransId="{B67E45D1-D355-41B9-8972-D02C023CBF98}"/>
    <dgm:cxn modelId="{3070FF88-BEA8-46C6-89CC-814489685B81}" type="presOf" srcId="{954A3BC2-16DD-4422-AF56-1AC27E5A9E00}" destId="{A08C7B3B-7527-4CBC-A6B7-7AC24EEEE929}" srcOrd="0" destOrd="0" presId="urn:microsoft.com/office/officeart/2008/layout/HorizontalMultiLevelHierarchy"/>
    <dgm:cxn modelId="{DB0A049B-FA05-4D86-9C82-1CBC2A3349CB}" srcId="{AB935534-C759-4559-B407-A30CEFAE4FAA}" destId="{B04E6CBD-429F-4C82-B3E8-29866EE7EE64}" srcOrd="5" destOrd="0" parTransId="{8E8E6A56-8BB1-4FF3-BA56-AA666529C816}" sibTransId="{425755BD-0753-4479-AEB2-469F06EA2B8C}"/>
    <dgm:cxn modelId="{860A31A1-5B3B-4D4E-95EF-C63DA554D993}" type="presOf" srcId="{AB935534-C759-4559-B407-A30CEFAE4FAA}" destId="{24206F7B-64B7-429D-AF12-3AFA7D6CCEF0}" srcOrd="0" destOrd="0" presId="urn:microsoft.com/office/officeart/2008/layout/HorizontalMultiLevelHierarchy"/>
    <dgm:cxn modelId="{5AD4B5AA-1424-4AEF-95A4-A7AE98D31090}" type="presOf" srcId="{457EAA8F-0608-4D22-9ADD-29AE42DC53A1}" destId="{A883C565-8988-47F2-922A-85907694E54A}" srcOrd="0" destOrd="0" presId="urn:microsoft.com/office/officeart/2008/layout/HorizontalMultiLevelHierarchy"/>
    <dgm:cxn modelId="{492FC5B1-BD39-410C-9BA1-EC9C607F33BA}" srcId="{4623E317-C2D6-4680-B4D9-1EE9917D1F69}" destId="{FC9C4FD3-B0AA-44C1-9268-DFD857B0D9B1}" srcOrd="0" destOrd="0" parTransId="{8873B924-20B0-4191-80AF-C4D6DD3B3AAC}" sibTransId="{4EE5B62D-9B7C-4AE3-A45C-9E4D5AD793F8}"/>
    <dgm:cxn modelId="{C72EFAB1-06F0-4F34-BBF7-E2E674F54D21}" srcId="{AB935534-C759-4559-B407-A30CEFAE4FAA}" destId="{F7683322-1935-485C-858F-48D4C7835D22}" srcOrd="4" destOrd="0" parTransId="{044BF08F-71CF-4D6C-A8AF-B22CA45E56FD}" sibTransId="{B9C71DE1-C692-48D7-8939-89F32433C355}"/>
    <dgm:cxn modelId="{624629B8-F3B1-4C00-A63A-BCB6E7426923}" type="presOf" srcId="{8E8E6A56-8BB1-4FF3-BA56-AA666529C816}" destId="{7F0417B7-35D0-46F5-AEA5-E45CF94B211D}" srcOrd="0" destOrd="0" presId="urn:microsoft.com/office/officeart/2008/layout/HorizontalMultiLevelHierarchy"/>
    <dgm:cxn modelId="{D5C92BCC-182A-4031-A937-5555635C6DD2}" type="presOf" srcId="{044BF08F-71CF-4D6C-A8AF-B22CA45E56FD}" destId="{616C4227-AF0F-4A68-8C3E-E536F25927D6}" srcOrd="0" destOrd="0" presId="urn:microsoft.com/office/officeart/2008/layout/HorizontalMultiLevelHierarchy"/>
    <dgm:cxn modelId="{40F630CF-FC5B-4945-A084-7DD3C3A22E46}" type="presOf" srcId="{F1320639-DCEB-45A5-82D4-60C6DB957C47}" destId="{50BDEAFE-215F-46C5-9D40-8D97186BA239}" srcOrd="1" destOrd="0" presId="urn:microsoft.com/office/officeart/2008/layout/HorizontalMultiLevelHierarchy"/>
    <dgm:cxn modelId="{61B4E8D1-4C46-42A0-8906-027F2787AE7B}" type="presOf" srcId="{F7683322-1935-485C-858F-48D4C7835D22}" destId="{94B7C088-C5F3-46E8-8475-EBC4C0091943}" srcOrd="0" destOrd="0" presId="urn:microsoft.com/office/officeart/2008/layout/HorizontalMultiLevelHierarchy"/>
    <dgm:cxn modelId="{658F94D2-D2FA-4314-B1E9-3CC91443CA73}" type="presOf" srcId="{FC9C4FD3-B0AA-44C1-9268-DFD857B0D9B1}" destId="{695252A9-33E8-4620-A67B-2DDBAB8E84AD}" srcOrd="0" destOrd="0" presId="urn:microsoft.com/office/officeart/2008/layout/HorizontalMultiLevelHierarchy"/>
    <dgm:cxn modelId="{513B37D4-992C-4BCD-A879-32F070277A3C}" type="presOf" srcId="{180036AE-9F60-4D5F-9558-2636BBA0138B}" destId="{F2D63CC7-5A21-403B-9E84-5340DD29130D}" srcOrd="0" destOrd="0" presId="urn:microsoft.com/office/officeart/2008/layout/HorizontalMultiLevelHierarchy"/>
    <dgm:cxn modelId="{7DD2D6D5-F279-4E0D-B1E2-F4129CF77E81}" srcId="{9F6DF707-6158-4243-8EB7-0AC1365B65C5}" destId="{AB935534-C759-4559-B407-A30CEFAE4FAA}" srcOrd="0" destOrd="0" parTransId="{87FCCFDD-6BC4-4897-9FD9-CFB333C311DA}" sibTransId="{D9967CD3-14D6-4A33-9AEB-0A7DD75DF4C4}"/>
    <dgm:cxn modelId="{D7B705DB-14D6-49B1-AA98-2E36AA24E3EE}" type="presOf" srcId="{8873B924-20B0-4191-80AF-C4D6DD3B3AAC}" destId="{876CDFD3-804D-4547-8290-C3AE71906689}" srcOrd="0" destOrd="0" presId="urn:microsoft.com/office/officeart/2008/layout/HorizontalMultiLevelHierarchy"/>
    <dgm:cxn modelId="{65AC21DD-DD45-4106-93B9-ED498C622915}" type="presOf" srcId="{4623E317-C2D6-4680-B4D9-1EE9917D1F69}" destId="{F71507BE-6A80-4BBF-894B-EC0150284BC3}" srcOrd="0" destOrd="0" presId="urn:microsoft.com/office/officeart/2008/layout/HorizontalMultiLevelHierarchy"/>
    <dgm:cxn modelId="{BB215AE5-EC7F-4D43-BBA8-5795DB502B00}" srcId="{B04E6CBD-429F-4C82-B3E8-29866EE7EE64}" destId="{3F188865-891B-442D-A322-A64FA1F3A175}" srcOrd="0" destOrd="0" parTransId="{56D15357-47F3-44ED-A6DB-2CB31F7DD4B9}" sibTransId="{E78DA1EF-145D-4BDB-84F9-21907C4D8D03}"/>
    <dgm:cxn modelId="{E57BD1EE-2717-4539-87D1-1D56399F2600}" type="presOf" srcId="{3C6FD3E6-0DAD-4831-9B8B-CE303E5EBCCA}" destId="{D31AA2A6-3CCE-4026-895D-0CDFD39D3934}" srcOrd="0" destOrd="0" presId="urn:microsoft.com/office/officeart/2008/layout/HorizontalMultiLevelHierarchy"/>
    <dgm:cxn modelId="{CE0D8DEF-CCC3-4DA3-A64C-27C0F01DB7B3}" type="presOf" srcId="{044BF08F-71CF-4D6C-A8AF-B22CA45E56FD}" destId="{065EB2AD-706B-46F4-86AE-7512559F547D}" srcOrd="1" destOrd="0" presId="urn:microsoft.com/office/officeart/2008/layout/HorizontalMultiLevelHierarchy"/>
    <dgm:cxn modelId="{D787ECEF-3D26-4B7D-879C-8F346FC1810B}" type="presOf" srcId="{8D4A32F8-2058-46CC-B4AF-4CDA6FAD5D30}" destId="{DBF42ADE-1AD5-4C8B-B1C1-0CF915A248C7}" srcOrd="1" destOrd="0" presId="urn:microsoft.com/office/officeart/2008/layout/HorizontalMultiLevelHierarchy"/>
    <dgm:cxn modelId="{521717F2-0491-4CDB-84FC-E8D916861F5B}" type="presOf" srcId="{7029D0FE-8C32-4804-925F-B8CC28381879}" destId="{1716A2AD-7285-4445-8616-7F42833AA3A6}" srcOrd="1" destOrd="0" presId="urn:microsoft.com/office/officeart/2008/layout/HorizontalMultiLevelHierarchy"/>
    <dgm:cxn modelId="{681A43F2-21B1-4E34-93AA-C92584D6FEBF}" type="presOf" srcId="{339A9C60-7D24-4664-B801-519237419C45}" destId="{5390D47E-CAAB-4883-89D0-1AF298DFED70}" srcOrd="0" destOrd="0" presId="urn:microsoft.com/office/officeart/2008/layout/HorizontalMultiLevelHierarchy"/>
    <dgm:cxn modelId="{C29BD3FE-4AF9-4691-BFB9-55A19AA6BAC6}" type="presOf" srcId="{8873B924-20B0-4191-80AF-C4D6DD3B3AAC}" destId="{CAB0BCAD-5C34-41EE-A0EA-9C44EE203FE3}" srcOrd="1" destOrd="0" presId="urn:microsoft.com/office/officeart/2008/layout/HorizontalMultiLevelHierarchy"/>
    <dgm:cxn modelId="{8C7DD7E3-F504-4B2E-B49C-7DF76F5CBBF3}" type="presParOf" srcId="{EE6F75D0-E554-410C-A987-C20D019657F8}" destId="{E21610F1-A123-41DB-9EF0-7AA05F3D94A9}" srcOrd="0" destOrd="0" presId="urn:microsoft.com/office/officeart/2008/layout/HorizontalMultiLevelHierarchy"/>
    <dgm:cxn modelId="{E45E2515-1A8C-40EB-8796-0B72177CCAC5}" type="presParOf" srcId="{E21610F1-A123-41DB-9EF0-7AA05F3D94A9}" destId="{24206F7B-64B7-429D-AF12-3AFA7D6CCEF0}" srcOrd="0" destOrd="0" presId="urn:microsoft.com/office/officeart/2008/layout/HorizontalMultiLevelHierarchy"/>
    <dgm:cxn modelId="{604D14FA-E37F-44FD-BF7E-5BF766651137}" type="presParOf" srcId="{E21610F1-A123-41DB-9EF0-7AA05F3D94A9}" destId="{43683769-343E-4DA7-82DD-1A48ED1F56EE}" srcOrd="1" destOrd="0" presId="urn:microsoft.com/office/officeart/2008/layout/HorizontalMultiLevelHierarchy"/>
    <dgm:cxn modelId="{F16B973B-BFCC-4CD1-893B-2DBC983CD29D}" type="presParOf" srcId="{43683769-343E-4DA7-82DD-1A48ED1F56EE}" destId="{5390D47E-CAAB-4883-89D0-1AF298DFED70}" srcOrd="0" destOrd="0" presId="urn:microsoft.com/office/officeart/2008/layout/HorizontalMultiLevelHierarchy"/>
    <dgm:cxn modelId="{482BB3F5-F1C7-4B9E-9C2A-66274E42B401}" type="presParOf" srcId="{5390D47E-CAAB-4883-89D0-1AF298DFED70}" destId="{A3BA7FD8-5C4B-45C2-BFD7-3330C6172F38}" srcOrd="0" destOrd="0" presId="urn:microsoft.com/office/officeart/2008/layout/HorizontalMultiLevelHierarchy"/>
    <dgm:cxn modelId="{5B10E194-8BD1-47CA-89E8-27FD848874DE}" type="presParOf" srcId="{43683769-343E-4DA7-82DD-1A48ED1F56EE}" destId="{C9F24AA1-29B6-41CE-A6D4-2610F93D9F8A}" srcOrd="1" destOrd="0" presId="urn:microsoft.com/office/officeart/2008/layout/HorizontalMultiLevelHierarchy"/>
    <dgm:cxn modelId="{DCED0A48-D7EF-469D-BD7C-38831553B442}" type="presParOf" srcId="{C9F24AA1-29B6-41CE-A6D4-2610F93D9F8A}" destId="{F71507BE-6A80-4BBF-894B-EC0150284BC3}" srcOrd="0" destOrd="0" presId="urn:microsoft.com/office/officeart/2008/layout/HorizontalMultiLevelHierarchy"/>
    <dgm:cxn modelId="{2088F0EC-EEE1-4D92-84B0-EC249A122280}" type="presParOf" srcId="{C9F24AA1-29B6-41CE-A6D4-2610F93D9F8A}" destId="{0CF5B220-5AA8-4B71-A3D4-BE5FCF8F0C1F}" srcOrd="1" destOrd="0" presId="urn:microsoft.com/office/officeart/2008/layout/HorizontalMultiLevelHierarchy"/>
    <dgm:cxn modelId="{73B97691-AAF3-4BB3-92F6-F722D863D351}" type="presParOf" srcId="{0CF5B220-5AA8-4B71-A3D4-BE5FCF8F0C1F}" destId="{876CDFD3-804D-4547-8290-C3AE71906689}" srcOrd="0" destOrd="0" presId="urn:microsoft.com/office/officeart/2008/layout/HorizontalMultiLevelHierarchy"/>
    <dgm:cxn modelId="{0C0E57E4-6DC3-47CE-B605-8CBC90E91238}" type="presParOf" srcId="{876CDFD3-804D-4547-8290-C3AE71906689}" destId="{CAB0BCAD-5C34-41EE-A0EA-9C44EE203FE3}" srcOrd="0" destOrd="0" presId="urn:microsoft.com/office/officeart/2008/layout/HorizontalMultiLevelHierarchy"/>
    <dgm:cxn modelId="{23800C80-2F35-4E94-A814-5E96F64237AF}" type="presParOf" srcId="{0CF5B220-5AA8-4B71-A3D4-BE5FCF8F0C1F}" destId="{3DA00D84-13F9-4C66-A3A4-1F164883B1D8}" srcOrd="1" destOrd="0" presId="urn:microsoft.com/office/officeart/2008/layout/HorizontalMultiLevelHierarchy"/>
    <dgm:cxn modelId="{6F11FB45-9F4D-4ECB-A2D5-B13C672429A5}" type="presParOf" srcId="{3DA00D84-13F9-4C66-A3A4-1F164883B1D8}" destId="{695252A9-33E8-4620-A67B-2DDBAB8E84AD}" srcOrd="0" destOrd="0" presId="urn:microsoft.com/office/officeart/2008/layout/HorizontalMultiLevelHierarchy"/>
    <dgm:cxn modelId="{2FA9AD7A-CBD5-474D-A09F-391032C789E2}" type="presParOf" srcId="{3DA00D84-13F9-4C66-A3A4-1F164883B1D8}" destId="{A48BD726-4C6C-47BF-BAA8-3715DAF8B26F}" srcOrd="1" destOrd="0" presId="urn:microsoft.com/office/officeart/2008/layout/HorizontalMultiLevelHierarchy"/>
    <dgm:cxn modelId="{06F43D2A-44A3-431E-B706-76589E90CEEC}" type="presParOf" srcId="{43683769-343E-4DA7-82DD-1A48ED1F56EE}" destId="{A7A58D1A-30AB-4C8F-84F6-512A61284B87}" srcOrd="2" destOrd="0" presId="urn:microsoft.com/office/officeart/2008/layout/HorizontalMultiLevelHierarchy"/>
    <dgm:cxn modelId="{C62B1B56-5A79-4255-9D01-2DE21DCC5E38}" type="presParOf" srcId="{A7A58D1A-30AB-4C8F-84F6-512A61284B87}" destId="{1716A2AD-7285-4445-8616-7F42833AA3A6}" srcOrd="0" destOrd="0" presId="urn:microsoft.com/office/officeart/2008/layout/HorizontalMultiLevelHierarchy"/>
    <dgm:cxn modelId="{F149E685-6C10-4459-90F4-FD3C0A930468}" type="presParOf" srcId="{43683769-343E-4DA7-82DD-1A48ED1F56EE}" destId="{639C60A8-6CFC-4DF3-8868-39D3A9738B67}" srcOrd="3" destOrd="0" presId="urn:microsoft.com/office/officeart/2008/layout/HorizontalMultiLevelHierarchy"/>
    <dgm:cxn modelId="{3EF61B31-90BE-4156-BBF5-B509C5581E7E}" type="presParOf" srcId="{639C60A8-6CFC-4DF3-8868-39D3A9738B67}" destId="{96FC0DE1-0AC9-4E07-B11D-567B6335A012}" srcOrd="0" destOrd="0" presId="urn:microsoft.com/office/officeart/2008/layout/HorizontalMultiLevelHierarchy"/>
    <dgm:cxn modelId="{260D9CED-FD84-4E05-938C-4EB60CD72711}" type="presParOf" srcId="{639C60A8-6CFC-4DF3-8868-39D3A9738B67}" destId="{27CD8C6D-7937-4073-8508-109B09023616}" srcOrd="1" destOrd="0" presId="urn:microsoft.com/office/officeart/2008/layout/HorizontalMultiLevelHierarchy"/>
    <dgm:cxn modelId="{B09D0FFB-C225-4128-91D6-4A14DDD9821C}" type="presParOf" srcId="{43683769-343E-4DA7-82DD-1A48ED1F56EE}" destId="{70E36038-8593-4EE2-A8A0-D20D4D69DC0E}" srcOrd="4" destOrd="0" presId="urn:microsoft.com/office/officeart/2008/layout/HorizontalMultiLevelHierarchy"/>
    <dgm:cxn modelId="{B0A4F4D5-17AF-4A08-BE6E-DB4825C6A05D}" type="presParOf" srcId="{70E36038-8593-4EE2-A8A0-D20D4D69DC0E}" destId="{FA0AD01B-D2B4-40BE-9F4A-2EC62CC401FD}" srcOrd="0" destOrd="0" presId="urn:microsoft.com/office/officeart/2008/layout/HorizontalMultiLevelHierarchy"/>
    <dgm:cxn modelId="{0FA33CE4-0602-4371-A64B-C588CA50D683}" type="presParOf" srcId="{43683769-343E-4DA7-82DD-1A48ED1F56EE}" destId="{64EC8EB3-106F-4791-B8EF-3DF90874825D}" srcOrd="5" destOrd="0" presId="urn:microsoft.com/office/officeart/2008/layout/HorizontalMultiLevelHierarchy"/>
    <dgm:cxn modelId="{0B7E8C1E-0E0F-4ED8-A364-948EE84EB436}" type="presParOf" srcId="{64EC8EB3-106F-4791-B8EF-3DF90874825D}" destId="{D31AA2A6-3CCE-4026-895D-0CDFD39D3934}" srcOrd="0" destOrd="0" presId="urn:microsoft.com/office/officeart/2008/layout/HorizontalMultiLevelHierarchy"/>
    <dgm:cxn modelId="{03C033CB-A05B-40A8-9BA1-C9E5D6C317D3}" type="presParOf" srcId="{64EC8EB3-106F-4791-B8EF-3DF90874825D}" destId="{94432E73-D21A-4790-AA56-21223CD03D0D}" srcOrd="1" destOrd="0" presId="urn:microsoft.com/office/officeart/2008/layout/HorizontalMultiLevelHierarchy"/>
    <dgm:cxn modelId="{4A590618-9140-48E5-8BBB-4EDE8B31BFF4}" type="presParOf" srcId="{43683769-343E-4DA7-82DD-1A48ED1F56EE}" destId="{A00AB71B-3702-4A8A-8BA6-BFA9A447D444}" srcOrd="6" destOrd="0" presId="urn:microsoft.com/office/officeart/2008/layout/HorizontalMultiLevelHierarchy"/>
    <dgm:cxn modelId="{E5B3BDF4-0FFA-4636-9D48-1B9AE6AA8F5C}" type="presParOf" srcId="{A00AB71B-3702-4A8A-8BA6-BFA9A447D444}" destId="{7AB64C7D-4ABE-4EEA-BC9B-25340AA8E185}" srcOrd="0" destOrd="0" presId="urn:microsoft.com/office/officeart/2008/layout/HorizontalMultiLevelHierarchy"/>
    <dgm:cxn modelId="{0C72254C-7B2F-47AC-8A3B-BD9FD14D6C22}" type="presParOf" srcId="{43683769-343E-4DA7-82DD-1A48ED1F56EE}" destId="{3AD4FA38-889A-436A-BB9D-FD34E8CADD88}" srcOrd="7" destOrd="0" presId="urn:microsoft.com/office/officeart/2008/layout/HorizontalMultiLevelHierarchy"/>
    <dgm:cxn modelId="{3C55BFEA-4D3B-4270-843F-014AE38F7425}" type="presParOf" srcId="{3AD4FA38-889A-436A-BB9D-FD34E8CADD88}" destId="{77223BD7-E9F5-4E6F-B753-E143A48EE2AF}" srcOrd="0" destOrd="0" presId="urn:microsoft.com/office/officeart/2008/layout/HorizontalMultiLevelHierarchy"/>
    <dgm:cxn modelId="{D3C254C1-642F-40C0-96B4-50847658D6FE}" type="presParOf" srcId="{3AD4FA38-889A-436A-BB9D-FD34E8CADD88}" destId="{6439CE43-D4CF-4D24-82A5-F82C3B95D6D0}" srcOrd="1" destOrd="0" presId="urn:microsoft.com/office/officeart/2008/layout/HorizontalMultiLevelHierarchy"/>
    <dgm:cxn modelId="{A07F03CA-2AF4-41AE-9346-4F63D922E62C}" type="presParOf" srcId="{6439CE43-D4CF-4D24-82A5-F82C3B95D6D0}" destId="{F0EFED08-1BA3-4BC6-9E2A-16E5102691BC}" srcOrd="0" destOrd="0" presId="urn:microsoft.com/office/officeart/2008/layout/HorizontalMultiLevelHierarchy"/>
    <dgm:cxn modelId="{83D3342D-9F9D-416D-AD6E-CBA0A0F8D28E}" type="presParOf" srcId="{F0EFED08-1BA3-4BC6-9E2A-16E5102691BC}" destId="{50BDEAFE-215F-46C5-9D40-8D97186BA239}" srcOrd="0" destOrd="0" presId="urn:microsoft.com/office/officeart/2008/layout/HorizontalMultiLevelHierarchy"/>
    <dgm:cxn modelId="{EBA5ADF1-797A-4196-AC4F-C74D54EECAF9}" type="presParOf" srcId="{6439CE43-D4CF-4D24-82A5-F82C3B95D6D0}" destId="{BE3A4661-B8C3-4EA5-81B1-F1D639068521}" srcOrd="1" destOrd="0" presId="urn:microsoft.com/office/officeart/2008/layout/HorizontalMultiLevelHierarchy"/>
    <dgm:cxn modelId="{9D589D34-8CEF-455A-9D89-B291E4B103A1}" type="presParOf" srcId="{BE3A4661-B8C3-4EA5-81B1-F1D639068521}" destId="{A08C7B3B-7527-4CBC-A6B7-7AC24EEEE929}" srcOrd="0" destOrd="0" presId="urn:microsoft.com/office/officeart/2008/layout/HorizontalMultiLevelHierarchy"/>
    <dgm:cxn modelId="{6FA49957-765B-48EF-BA98-B60DCBB9E0BB}" type="presParOf" srcId="{BE3A4661-B8C3-4EA5-81B1-F1D639068521}" destId="{B385EC62-F06B-4C12-9243-809A14948413}" srcOrd="1" destOrd="0" presId="urn:microsoft.com/office/officeart/2008/layout/HorizontalMultiLevelHierarchy"/>
    <dgm:cxn modelId="{8474E8BC-73D8-426B-8986-94AF9098CFE7}" type="presParOf" srcId="{43683769-343E-4DA7-82DD-1A48ED1F56EE}" destId="{616C4227-AF0F-4A68-8C3E-E536F25927D6}" srcOrd="8" destOrd="0" presId="urn:microsoft.com/office/officeart/2008/layout/HorizontalMultiLevelHierarchy"/>
    <dgm:cxn modelId="{22FECA23-4C63-4D0B-A50C-C16D45F2055C}" type="presParOf" srcId="{616C4227-AF0F-4A68-8C3E-E536F25927D6}" destId="{065EB2AD-706B-46F4-86AE-7512559F547D}" srcOrd="0" destOrd="0" presId="urn:microsoft.com/office/officeart/2008/layout/HorizontalMultiLevelHierarchy"/>
    <dgm:cxn modelId="{3297022D-842C-4B08-80E4-316BB5522B9B}" type="presParOf" srcId="{43683769-343E-4DA7-82DD-1A48ED1F56EE}" destId="{5CE8C062-DCFC-48B5-820C-25E74F21005D}" srcOrd="9" destOrd="0" presId="urn:microsoft.com/office/officeart/2008/layout/HorizontalMultiLevelHierarchy"/>
    <dgm:cxn modelId="{783ACC24-8A48-42A4-93B1-55EBC77071EB}" type="presParOf" srcId="{5CE8C062-DCFC-48B5-820C-25E74F21005D}" destId="{94B7C088-C5F3-46E8-8475-EBC4C0091943}" srcOrd="0" destOrd="0" presId="urn:microsoft.com/office/officeart/2008/layout/HorizontalMultiLevelHierarchy"/>
    <dgm:cxn modelId="{CD2F8AAF-08A6-4446-8890-6018CA284508}" type="presParOf" srcId="{5CE8C062-DCFC-48B5-820C-25E74F21005D}" destId="{52DFDE1C-BA9F-407D-8079-9F60E040CF63}" srcOrd="1" destOrd="0" presId="urn:microsoft.com/office/officeart/2008/layout/HorizontalMultiLevelHierarchy"/>
    <dgm:cxn modelId="{FF691444-1B8B-4596-A436-34FFC969FDFC}" type="presParOf" srcId="{43683769-343E-4DA7-82DD-1A48ED1F56EE}" destId="{7F0417B7-35D0-46F5-AEA5-E45CF94B211D}" srcOrd="10" destOrd="0" presId="urn:microsoft.com/office/officeart/2008/layout/HorizontalMultiLevelHierarchy"/>
    <dgm:cxn modelId="{1EF7299A-8166-4075-A21A-C82CCD93FAAA}" type="presParOf" srcId="{7F0417B7-35D0-46F5-AEA5-E45CF94B211D}" destId="{4B31EB86-A0BB-45F5-BA94-DA9E2B883EE6}" srcOrd="0" destOrd="0" presId="urn:microsoft.com/office/officeart/2008/layout/HorizontalMultiLevelHierarchy"/>
    <dgm:cxn modelId="{CB2FF7E8-B30A-429A-8B3A-B51FAE75AECC}" type="presParOf" srcId="{43683769-343E-4DA7-82DD-1A48ED1F56EE}" destId="{D57C6B81-63E5-4DD0-934D-55756C7EE506}" srcOrd="11" destOrd="0" presId="urn:microsoft.com/office/officeart/2008/layout/HorizontalMultiLevelHierarchy"/>
    <dgm:cxn modelId="{10E3819F-C2A6-46A0-9A0F-EE6F7D117B5E}" type="presParOf" srcId="{D57C6B81-63E5-4DD0-934D-55756C7EE506}" destId="{2323C974-5B3C-421E-AC1F-70B0DEBDFF9A}" srcOrd="0" destOrd="0" presId="urn:microsoft.com/office/officeart/2008/layout/HorizontalMultiLevelHierarchy"/>
    <dgm:cxn modelId="{49EAF2FB-076C-45B5-B46B-C93715597C15}" type="presParOf" srcId="{D57C6B81-63E5-4DD0-934D-55756C7EE506}" destId="{82F834D1-7273-4710-AA77-9D1DE1993A33}" srcOrd="1" destOrd="0" presId="urn:microsoft.com/office/officeart/2008/layout/HorizontalMultiLevelHierarchy"/>
    <dgm:cxn modelId="{CD0E4324-F29D-445D-A623-39E0890CD206}" type="presParOf" srcId="{82F834D1-7273-4710-AA77-9D1DE1993A33}" destId="{491E5ABE-CE30-4899-A280-8B00681B2337}" srcOrd="0" destOrd="0" presId="urn:microsoft.com/office/officeart/2008/layout/HorizontalMultiLevelHierarchy"/>
    <dgm:cxn modelId="{E1343EC1-5016-49BF-9088-01838B283586}" type="presParOf" srcId="{491E5ABE-CE30-4899-A280-8B00681B2337}" destId="{EA1612C1-986B-4041-B58F-937B0772D3A6}" srcOrd="0" destOrd="0" presId="urn:microsoft.com/office/officeart/2008/layout/HorizontalMultiLevelHierarchy"/>
    <dgm:cxn modelId="{FCF6F540-68C4-498E-A33B-9043D298EF92}" type="presParOf" srcId="{82F834D1-7273-4710-AA77-9D1DE1993A33}" destId="{2622DEC2-0308-4F7F-A930-CB810A162668}" srcOrd="1" destOrd="0" presId="urn:microsoft.com/office/officeart/2008/layout/HorizontalMultiLevelHierarchy"/>
    <dgm:cxn modelId="{838FBBF5-F8F6-4C86-9054-418E3CE4DA2D}" type="presParOf" srcId="{2622DEC2-0308-4F7F-A930-CB810A162668}" destId="{A6F9DE70-F3CB-4E67-8CF3-2F7396D6A8B6}" srcOrd="0" destOrd="0" presId="urn:microsoft.com/office/officeart/2008/layout/HorizontalMultiLevelHierarchy"/>
    <dgm:cxn modelId="{F8D686C2-826C-427F-AB2A-8E33D68BDFC4}" type="presParOf" srcId="{2622DEC2-0308-4F7F-A930-CB810A162668}" destId="{61198065-BBA9-4E76-9EEE-DEC6E4D92413}" srcOrd="1" destOrd="0" presId="urn:microsoft.com/office/officeart/2008/layout/HorizontalMultiLevelHierarchy"/>
    <dgm:cxn modelId="{FC2394F4-46DD-40A0-B15B-8EC61A4ED6D6}" type="presParOf" srcId="{43683769-343E-4DA7-82DD-1A48ED1F56EE}" destId="{A883C565-8988-47F2-922A-85907694E54A}" srcOrd="12" destOrd="0" presId="urn:microsoft.com/office/officeart/2008/layout/HorizontalMultiLevelHierarchy"/>
    <dgm:cxn modelId="{E1A1FA2F-2263-480D-A234-C4D4A5D102A1}" type="presParOf" srcId="{A883C565-8988-47F2-922A-85907694E54A}" destId="{B300C41D-0B1E-4EA9-9723-EA06501965D6}" srcOrd="0" destOrd="0" presId="urn:microsoft.com/office/officeart/2008/layout/HorizontalMultiLevelHierarchy"/>
    <dgm:cxn modelId="{0D37FD15-6C7D-4CD4-A80E-D64FF7BF7C7C}" type="presParOf" srcId="{43683769-343E-4DA7-82DD-1A48ED1F56EE}" destId="{D5889088-135A-4AE7-B70E-E0364AC3A234}" srcOrd="13" destOrd="0" presId="urn:microsoft.com/office/officeart/2008/layout/HorizontalMultiLevelHierarchy"/>
    <dgm:cxn modelId="{89591054-77AB-4BAD-B20C-3569C2AEB217}" type="presParOf" srcId="{D5889088-135A-4AE7-B70E-E0364AC3A234}" destId="{122C0952-3F0D-45A1-8A93-D73D438A3D19}" srcOrd="0" destOrd="0" presId="urn:microsoft.com/office/officeart/2008/layout/HorizontalMultiLevelHierarchy"/>
    <dgm:cxn modelId="{F7A3014E-9C45-4C32-A251-E91A6B5808D3}" type="presParOf" srcId="{D5889088-135A-4AE7-B70E-E0364AC3A234}" destId="{B64D7DD0-66C1-4414-B734-65229BE8C2C8}" srcOrd="1" destOrd="0" presId="urn:microsoft.com/office/officeart/2008/layout/HorizontalMultiLevelHierarchy"/>
    <dgm:cxn modelId="{97C0EC9C-7482-406E-8C0B-4C4202A1428E}" type="presParOf" srcId="{B64D7DD0-66C1-4414-B734-65229BE8C2C8}" destId="{F00ECDA0-FA3F-4A3E-B1B2-8703C124E579}" srcOrd="0" destOrd="0" presId="urn:microsoft.com/office/officeart/2008/layout/HorizontalMultiLevelHierarchy"/>
    <dgm:cxn modelId="{7B0B03C9-8903-4ECB-8B3C-E06B4D65B656}" type="presParOf" srcId="{F00ECDA0-FA3F-4A3E-B1B2-8703C124E579}" destId="{DBF42ADE-1AD5-4C8B-B1C1-0CF915A248C7}" srcOrd="0" destOrd="0" presId="urn:microsoft.com/office/officeart/2008/layout/HorizontalMultiLevelHierarchy"/>
    <dgm:cxn modelId="{03DB4DC2-E9E9-4721-A5A6-A553B6CE7BF4}" type="presParOf" srcId="{B64D7DD0-66C1-4414-B734-65229BE8C2C8}" destId="{F047D42D-9A1D-4483-8D3C-90AE58BB6B23}" srcOrd="1" destOrd="0" presId="urn:microsoft.com/office/officeart/2008/layout/HorizontalMultiLevelHierarchy"/>
    <dgm:cxn modelId="{65F364B0-6CDF-4D81-9DFF-B89773E37FC0}" type="presParOf" srcId="{F047D42D-9A1D-4483-8D3C-90AE58BB6B23}" destId="{F2D63CC7-5A21-403B-9E84-5340DD29130D}" srcOrd="0" destOrd="0" presId="urn:microsoft.com/office/officeart/2008/layout/HorizontalMultiLevelHierarchy"/>
    <dgm:cxn modelId="{8A86B1F4-1C1D-4006-BFEA-0507F6B65A67}" type="presParOf" srcId="{F047D42D-9A1D-4483-8D3C-90AE58BB6B23}" destId="{E4164290-BB21-4C69-8F51-C7C0C2ADA830}" srcOrd="1" destOrd="0" presId="urn:microsoft.com/office/officeart/2008/layout/HorizontalMultiLevelHierarchy"/>
  </dgm:cxnLst>
  <dgm:bg/>
  <dgm:whole/>
  <dgm:extLst>
    <a:ext uri="http://schemas.microsoft.com/office/drawing/2008/diagram">
      <dsp:dataModelExt xmlns:dsp="http://schemas.microsoft.com/office/drawing/2008/diagram" relId="rId25"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0ECDA0-FA3F-4A3E-B1B2-8703C124E579}">
      <dsp:nvSpPr>
        <dsp:cNvPr id="0" name=""/>
        <dsp:cNvSpPr/>
      </dsp:nvSpPr>
      <dsp:spPr>
        <a:xfrm>
          <a:off x="3382756" y="3405549"/>
          <a:ext cx="282990" cy="91440"/>
        </a:xfrm>
        <a:custGeom>
          <a:avLst/>
          <a:gdLst/>
          <a:ahLst/>
          <a:cxnLst/>
          <a:rect l="0" t="0" r="0" b="0"/>
          <a:pathLst>
            <a:path>
              <a:moveTo>
                <a:pt x="0" y="45720"/>
              </a:moveTo>
              <a:lnTo>
                <a:pt x="282990"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3517177" y="3444194"/>
        <a:ext cx="14149" cy="14149"/>
      </dsp:txXfrm>
    </dsp:sp>
    <dsp:sp modelId="{A883C565-8988-47F2-922A-85907694E54A}">
      <dsp:nvSpPr>
        <dsp:cNvPr id="0" name=""/>
        <dsp:cNvSpPr/>
      </dsp:nvSpPr>
      <dsp:spPr>
        <a:xfrm>
          <a:off x="1684811" y="1833562"/>
          <a:ext cx="282990" cy="1617707"/>
        </a:xfrm>
        <a:custGeom>
          <a:avLst/>
          <a:gdLst/>
          <a:ahLst/>
          <a:cxnLst/>
          <a:rect l="0" t="0" r="0" b="0"/>
          <a:pathLst>
            <a:path>
              <a:moveTo>
                <a:pt x="0" y="0"/>
              </a:moveTo>
              <a:lnTo>
                <a:pt x="141495" y="0"/>
              </a:lnTo>
              <a:lnTo>
                <a:pt x="141495" y="1617707"/>
              </a:lnTo>
              <a:lnTo>
                <a:pt x="282990" y="16177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AU" sz="600" kern="1200"/>
        </a:p>
      </dsp:txBody>
      <dsp:txXfrm>
        <a:off x="1785250" y="2601359"/>
        <a:ext cx="82113" cy="82113"/>
      </dsp:txXfrm>
    </dsp:sp>
    <dsp:sp modelId="{491E5ABE-CE30-4899-A280-8B00681B2337}">
      <dsp:nvSpPr>
        <dsp:cNvPr id="0" name=""/>
        <dsp:cNvSpPr/>
      </dsp:nvSpPr>
      <dsp:spPr>
        <a:xfrm>
          <a:off x="3382756" y="2866313"/>
          <a:ext cx="282990" cy="91440"/>
        </a:xfrm>
        <a:custGeom>
          <a:avLst/>
          <a:gdLst/>
          <a:ahLst/>
          <a:cxnLst/>
          <a:rect l="0" t="0" r="0" b="0"/>
          <a:pathLst>
            <a:path>
              <a:moveTo>
                <a:pt x="0" y="45720"/>
              </a:moveTo>
              <a:lnTo>
                <a:pt x="282990"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3517177" y="2904959"/>
        <a:ext cx="14149" cy="14149"/>
      </dsp:txXfrm>
    </dsp:sp>
    <dsp:sp modelId="{7F0417B7-35D0-46F5-AEA5-E45CF94B211D}">
      <dsp:nvSpPr>
        <dsp:cNvPr id="0" name=""/>
        <dsp:cNvSpPr/>
      </dsp:nvSpPr>
      <dsp:spPr>
        <a:xfrm>
          <a:off x="1684811" y="1833562"/>
          <a:ext cx="282990" cy="1078471"/>
        </a:xfrm>
        <a:custGeom>
          <a:avLst/>
          <a:gdLst/>
          <a:ahLst/>
          <a:cxnLst/>
          <a:rect l="0" t="0" r="0" b="0"/>
          <a:pathLst>
            <a:path>
              <a:moveTo>
                <a:pt x="0" y="0"/>
              </a:moveTo>
              <a:lnTo>
                <a:pt x="141495" y="0"/>
              </a:lnTo>
              <a:lnTo>
                <a:pt x="141495" y="1078471"/>
              </a:lnTo>
              <a:lnTo>
                <a:pt x="282990" y="107847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1798432" y="2344923"/>
        <a:ext cx="55749" cy="55749"/>
      </dsp:txXfrm>
    </dsp:sp>
    <dsp:sp modelId="{616C4227-AF0F-4A68-8C3E-E536F25927D6}">
      <dsp:nvSpPr>
        <dsp:cNvPr id="0" name=""/>
        <dsp:cNvSpPr/>
      </dsp:nvSpPr>
      <dsp:spPr>
        <a:xfrm>
          <a:off x="1684811" y="1833562"/>
          <a:ext cx="282990" cy="539235"/>
        </a:xfrm>
        <a:custGeom>
          <a:avLst/>
          <a:gdLst/>
          <a:ahLst/>
          <a:cxnLst/>
          <a:rect l="0" t="0" r="0" b="0"/>
          <a:pathLst>
            <a:path>
              <a:moveTo>
                <a:pt x="0" y="0"/>
              </a:moveTo>
              <a:lnTo>
                <a:pt x="141495" y="0"/>
              </a:lnTo>
              <a:lnTo>
                <a:pt x="141495" y="539235"/>
              </a:lnTo>
              <a:lnTo>
                <a:pt x="282990" y="53923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1811082" y="2087955"/>
        <a:ext cx="30449" cy="30449"/>
      </dsp:txXfrm>
    </dsp:sp>
    <dsp:sp modelId="{F0EFED08-1BA3-4BC6-9E2A-16E5102691BC}">
      <dsp:nvSpPr>
        <dsp:cNvPr id="0" name=""/>
        <dsp:cNvSpPr/>
      </dsp:nvSpPr>
      <dsp:spPr>
        <a:xfrm>
          <a:off x="3382756" y="1787842"/>
          <a:ext cx="282990" cy="91440"/>
        </a:xfrm>
        <a:custGeom>
          <a:avLst/>
          <a:gdLst/>
          <a:ahLst/>
          <a:cxnLst/>
          <a:rect l="0" t="0" r="0" b="0"/>
          <a:pathLst>
            <a:path>
              <a:moveTo>
                <a:pt x="0" y="45720"/>
              </a:moveTo>
              <a:lnTo>
                <a:pt x="282990"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3517177" y="1826487"/>
        <a:ext cx="14149" cy="14149"/>
      </dsp:txXfrm>
    </dsp:sp>
    <dsp:sp modelId="{A00AB71B-3702-4A8A-8BA6-BFA9A447D444}">
      <dsp:nvSpPr>
        <dsp:cNvPr id="0" name=""/>
        <dsp:cNvSpPr/>
      </dsp:nvSpPr>
      <dsp:spPr>
        <a:xfrm>
          <a:off x="1684811" y="1787842"/>
          <a:ext cx="282990" cy="91440"/>
        </a:xfrm>
        <a:custGeom>
          <a:avLst/>
          <a:gdLst/>
          <a:ahLst/>
          <a:cxnLst/>
          <a:rect l="0" t="0" r="0" b="0"/>
          <a:pathLst>
            <a:path>
              <a:moveTo>
                <a:pt x="0" y="45720"/>
              </a:moveTo>
              <a:lnTo>
                <a:pt x="282990" y="457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1819232" y="1826487"/>
        <a:ext cx="14149" cy="14149"/>
      </dsp:txXfrm>
    </dsp:sp>
    <dsp:sp modelId="{70E36038-8593-4EE2-A8A0-D20D4D69DC0E}">
      <dsp:nvSpPr>
        <dsp:cNvPr id="0" name=""/>
        <dsp:cNvSpPr/>
      </dsp:nvSpPr>
      <dsp:spPr>
        <a:xfrm>
          <a:off x="1684811" y="1294326"/>
          <a:ext cx="282990" cy="539235"/>
        </a:xfrm>
        <a:custGeom>
          <a:avLst/>
          <a:gdLst/>
          <a:ahLst/>
          <a:cxnLst/>
          <a:rect l="0" t="0" r="0" b="0"/>
          <a:pathLst>
            <a:path>
              <a:moveTo>
                <a:pt x="0" y="539235"/>
              </a:moveTo>
              <a:lnTo>
                <a:pt x="141495" y="539235"/>
              </a:lnTo>
              <a:lnTo>
                <a:pt x="141495" y="0"/>
              </a:lnTo>
              <a:lnTo>
                <a:pt x="28299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1811082" y="1548720"/>
        <a:ext cx="30449" cy="30449"/>
      </dsp:txXfrm>
    </dsp:sp>
    <dsp:sp modelId="{A7A58D1A-30AB-4C8F-84F6-512A61284B87}">
      <dsp:nvSpPr>
        <dsp:cNvPr id="0" name=""/>
        <dsp:cNvSpPr/>
      </dsp:nvSpPr>
      <dsp:spPr>
        <a:xfrm>
          <a:off x="1684811" y="755091"/>
          <a:ext cx="282990" cy="1078471"/>
        </a:xfrm>
        <a:custGeom>
          <a:avLst/>
          <a:gdLst/>
          <a:ahLst/>
          <a:cxnLst/>
          <a:rect l="0" t="0" r="0" b="0"/>
          <a:pathLst>
            <a:path>
              <a:moveTo>
                <a:pt x="0" y="1078471"/>
              </a:moveTo>
              <a:lnTo>
                <a:pt x="141495" y="1078471"/>
              </a:lnTo>
              <a:lnTo>
                <a:pt x="141495" y="0"/>
              </a:lnTo>
              <a:lnTo>
                <a:pt x="28299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1798432" y="1266452"/>
        <a:ext cx="55749" cy="55749"/>
      </dsp:txXfrm>
    </dsp:sp>
    <dsp:sp modelId="{876CDFD3-804D-4547-8290-C3AE71906689}">
      <dsp:nvSpPr>
        <dsp:cNvPr id="0" name=""/>
        <dsp:cNvSpPr/>
      </dsp:nvSpPr>
      <dsp:spPr>
        <a:xfrm>
          <a:off x="3382756" y="170135"/>
          <a:ext cx="282990" cy="91440"/>
        </a:xfrm>
        <a:custGeom>
          <a:avLst/>
          <a:gdLst/>
          <a:ahLst/>
          <a:cxnLst/>
          <a:rect l="0" t="0" r="0" b="0"/>
          <a:pathLst>
            <a:path>
              <a:moveTo>
                <a:pt x="0" y="45720"/>
              </a:moveTo>
              <a:lnTo>
                <a:pt x="282990"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AU" sz="500" kern="1200"/>
        </a:p>
      </dsp:txBody>
      <dsp:txXfrm>
        <a:off x="3517177" y="208780"/>
        <a:ext cx="14149" cy="14149"/>
      </dsp:txXfrm>
    </dsp:sp>
    <dsp:sp modelId="{5390D47E-CAAB-4883-89D0-1AF298DFED70}">
      <dsp:nvSpPr>
        <dsp:cNvPr id="0" name=""/>
        <dsp:cNvSpPr/>
      </dsp:nvSpPr>
      <dsp:spPr>
        <a:xfrm>
          <a:off x="1684811" y="215855"/>
          <a:ext cx="282990" cy="1617707"/>
        </a:xfrm>
        <a:custGeom>
          <a:avLst/>
          <a:gdLst/>
          <a:ahLst/>
          <a:cxnLst/>
          <a:rect l="0" t="0" r="0" b="0"/>
          <a:pathLst>
            <a:path>
              <a:moveTo>
                <a:pt x="0" y="1617707"/>
              </a:moveTo>
              <a:lnTo>
                <a:pt x="141495" y="1617707"/>
              </a:lnTo>
              <a:lnTo>
                <a:pt x="141495" y="0"/>
              </a:lnTo>
              <a:lnTo>
                <a:pt x="28299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AU" sz="600" kern="1200"/>
        </a:p>
      </dsp:txBody>
      <dsp:txXfrm>
        <a:off x="1785250" y="983652"/>
        <a:ext cx="82113" cy="82113"/>
      </dsp:txXfrm>
    </dsp:sp>
    <dsp:sp modelId="{24206F7B-64B7-429D-AF12-3AFA7D6CCEF0}">
      <dsp:nvSpPr>
        <dsp:cNvPr id="0" name=""/>
        <dsp:cNvSpPr/>
      </dsp:nvSpPr>
      <dsp:spPr>
        <a:xfrm rot="16200000">
          <a:off x="333884" y="1617868"/>
          <a:ext cx="2270466" cy="431388"/>
        </a:xfrm>
        <a:prstGeom prst="rect">
          <a:avLst/>
        </a:prstGeom>
        <a:solidFill>
          <a:srgbClr val="00B6D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AU" sz="2900" kern="1200"/>
            <a:t>Patient</a:t>
          </a:r>
        </a:p>
      </dsp:txBody>
      <dsp:txXfrm>
        <a:off x="333884" y="1617868"/>
        <a:ext cx="2270466" cy="431388"/>
      </dsp:txXfrm>
    </dsp:sp>
    <dsp:sp modelId="{F71507BE-6A80-4BBF-894B-EC0150284BC3}">
      <dsp:nvSpPr>
        <dsp:cNvPr id="0" name=""/>
        <dsp:cNvSpPr/>
      </dsp:nvSpPr>
      <dsp:spPr>
        <a:xfrm>
          <a:off x="1967802" y="161"/>
          <a:ext cx="1414954" cy="431388"/>
        </a:xfrm>
        <a:prstGeom prst="rect">
          <a:avLst/>
        </a:prstGeom>
        <a:solidFill>
          <a:srgbClr val="003D6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AU" sz="800" kern="1200"/>
            <a:t>Aboriginal health workers</a:t>
          </a:r>
        </a:p>
      </dsp:txBody>
      <dsp:txXfrm>
        <a:off x="1967802" y="161"/>
        <a:ext cx="1414954" cy="431388"/>
      </dsp:txXfrm>
    </dsp:sp>
    <dsp:sp modelId="{695252A9-33E8-4620-A67B-2DDBAB8E84AD}">
      <dsp:nvSpPr>
        <dsp:cNvPr id="0" name=""/>
        <dsp:cNvSpPr/>
      </dsp:nvSpPr>
      <dsp:spPr>
        <a:xfrm>
          <a:off x="3665747" y="161"/>
          <a:ext cx="1414954" cy="431388"/>
        </a:xfrm>
        <a:prstGeom prst="rect">
          <a:avLst/>
        </a:prstGeom>
        <a:solidFill>
          <a:srgbClr val="00B6D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AU" sz="800" kern="1200"/>
            <a:t>Community workers, care coordinators, health workers, spiritual healers</a:t>
          </a:r>
        </a:p>
      </dsp:txBody>
      <dsp:txXfrm>
        <a:off x="3665747" y="161"/>
        <a:ext cx="1414954" cy="431388"/>
      </dsp:txXfrm>
    </dsp:sp>
    <dsp:sp modelId="{96FC0DE1-0AC9-4E07-B11D-567B6335A012}">
      <dsp:nvSpPr>
        <dsp:cNvPr id="0" name=""/>
        <dsp:cNvSpPr/>
      </dsp:nvSpPr>
      <dsp:spPr>
        <a:xfrm>
          <a:off x="1967802" y="539396"/>
          <a:ext cx="1414954" cy="431388"/>
        </a:xfrm>
        <a:prstGeom prst="rect">
          <a:avLst/>
        </a:prstGeom>
        <a:solidFill>
          <a:srgbClr val="003D6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AU" sz="800" kern="1200"/>
            <a:t>Specialists</a:t>
          </a:r>
        </a:p>
      </dsp:txBody>
      <dsp:txXfrm>
        <a:off x="1967802" y="539396"/>
        <a:ext cx="1414954" cy="431388"/>
      </dsp:txXfrm>
    </dsp:sp>
    <dsp:sp modelId="{D31AA2A6-3CCE-4026-895D-0CDFD39D3934}">
      <dsp:nvSpPr>
        <dsp:cNvPr id="0" name=""/>
        <dsp:cNvSpPr/>
      </dsp:nvSpPr>
      <dsp:spPr>
        <a:xfrm>
          <a:off x="1967802" y="1078632"/>
          <a:ext cx="1414954" cy="431388"/>
        </a:xfrm>
        <a:prstGeom prst="rect">
          <a:avLst/>
        </a:prstGeom>
        <a:solidFill>
          <a:srgbClr val="003D6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AU" sz="800" kern="1200"/>
            <a:t>Family members, community leaders</a:t>
          </a:r>
        </a:p>
      </dsp:txBody>
      <dsp:txXfrm>
        <a:off x="1967802" y="1078632"/>
        <a:ext cx="1414954" cy="431388"/>
      </dsp:txXfrm>
    </dsp:sp>
    <dsp:sp modelId="{77223BD7-E9F5-4E6F-B753-E143A48EE2AF}">
      <dsp:nvSpPr>
        <dsp:cNvPr id="0" name=""/>
        <dsp:cNvSpPr/>
      </dsp:nvSpPr>
      <dsp:spPr>
        <a:xfrm>
          <a:off x="1967802" y="1617868"/>
          <a:ext cx="1414954" cy="431388"/>
        </a:xfrm>
        <a:prstGeom prst="rect">
          <a:avLst/>
        </a:prstGeom>
        <a:solidFill>
          <a:srgbClr val="003D6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AU" sz="800" kern="1200"/>
            <a:t>Allied health</a:t>
          </a:r>
        </a:p>
      </dsp:txBody>
      <dsp:txXfrm>
        <a:off x="1967802" y="1617868"/>
        <a:ext cx="1414954" cy="431388"/>
      </dsp:txXfrm>
    </dsp:sp>
    <dsp:sp modelId="{A08C7B3B-7527-4CBC-A6B7-7AC24EEEE929}">
      <dsp:nvSpPr>
        <dsp:cNvPr id="0" name=""/>
        <dsp:cNvSpPr/>
      </dsp:nvSpPr>
      <dsp:spPr>
        <a:xfrm>
          <a:off x="3665747" y="1617868"/>
          <a:ext cx="1414954" cy="431388"/>
        </a:xfrm>
        <a:prstGeom prst="rect">
          <a:avLst/>
        </a:prstGeom>
        <a:solidFill>
          <a:srgbClr val="00B6D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AU" sz="800" kern="1200"/>
            <a:t>Physiotherapists, nutritionists, dietitians</a:t>
          </a:r>
        </a:p>
      </dsp:txBody>
      <dsp:txXfrm>
        <a:off x="3665747" y="1617868"/>
        <a:ext cx="1414954" cy="431388"/>
      </dsp:txXfrm>
    </dsp:sp>
    <dsp:sp modelId="{94B7C088-C5F3-46E8-8475-EBC4C0091943}">
      <dsp:nvSpPr>
        <dsp:cNvPr id="0" name=""/>
        <dsp:cNvSpPr/>
      </dsp:nvSpPr>
      <dsp:spPr>
        <a:xfrm>
          <a:off x="1967802" y="2157103"/>
          <a:ext cx="1414954" cy="431388"/>
        </a:xfrm>
        <a:prstGeom prst="rect">
          <a:avLst/>
        </a:prstGeom>
        <a:solidFill>
          <a:srgbClr val="003D6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AU" sz="800" kern="1200"/>
            <a:t>Primary health (GPs, nurses)</a:t>
          </a:r>
        </a:p>
      </dsp:txBody>
      <dsp:txXfrm>
        <a:off x="1967802" y="2157103"/>
        <a:ext cx="1414954" cy="431388"/>
      </dsp:txXfrm>
    </dsp:sp>
    <dsp:sp modelId="{2323C974-5B3C-421E-AC1F-70B0DEBDFF9A}">
      <dsp:nvSpPr>
        <dsp:cNvPr id="0" name=""/>
        <dsp:cNvSpPr/>
      </dsp:nvSpPr>
      <dsp:spPr>
        <a:xfrm>
          <a:off x="1967802" y="2696339"/>
          <a:ext cx="1414954" cy="431388"/>
        </a:xfrm>
        <a:prstGeom prst="rect">
          <a:avLst/>
        </a:prstGeom>
        <a:solidFill>
          <a:srgbClr val="003D6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AU" sz="800" kern="1200"/>
            <a:t>Social services</a:t>
          </a:r>
        </a:p>
      </dsp:txBody>
      <dsp:txXfrm>
        <a:off x="1967802" y="2696339"/>
        <a:ext cx="1414954" cy="431388"/>
      </dsp:txXfrm>
    </dsp:sp>
    <dsp:sp modelId="{A6F9DE70-F3CB-4E67-8CF3-2F7396D6A8B6}">
      <dsp:nvSpPr>
        <dsp:cNvPr id="0" name=""/>
        <dsp:cNvSpPr/>
      </dsp:nvSpPr>
      <dsp:spPr>
        <a:xfrm>
          <a:off x="3665747" y="2696339"/>
          <a:ext cx="1414954" cy="431388"/>
        </a:xfrm>
        <a:prstGeom prst="rect">
          <a:avLst/>
        </a:prstGeom>
        <a:solidFill>
          <a:srgbClr val="00B6D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AU" sz="800" kern="1200"/>
            <a:t>Housing, employment, educational and transport services</a:t>
          </a:r>
        </a:p>
      </dsp:txBody>
      <dsp:txXfrm>
        <a:off x="3665747" y="2696339"/>
        <a:ext cx="1414954" cy="431388"/>
      </dsp:txXfrm>
    </dsp:sp>
    <dsp:sp modelId="{122C0952-3F0D-45A1-8A93-D73D438A3D19}">
      <dsp:nvSpPr>
        <dsp:cNvPr id="0" name=""/>
        <dsp:cNvSpPr/>
      </dsp:nvSpPr>
      <dsp:spPr>
        <a:xfrm>
          <a:off x="1967802" y="3235575"/>
          <a:ext cx="1414954" cy="431388"/>
        </a:xfrm>
        <a:prstGeom prst="rect">
          <a:avLst/>
        </a:prstGeom>
        <a:solidFill>
          <a:srgbClr val="003D6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AU" sz="800" kern="1200"/>
            <a:t>Mental health team</a:t>
          </a:r>
        </a:p>
      </dsp:txBody>
      <dsp:txXfrm>
        <a:off x="1967802" y="3235575"/>
        <a:ext cx="1414954" cy="431388"/>
      </dsp:txXfrm>
    </dsp:sp>
    <dsp:sp modelId="{F2D63CC7-5A21-403B-9E84-5340DD29130D}">
      <dsp:nvSpPr>
        <dsp:cNvPr id="0" name=""/>
        <dsp:cNvSpPr/>
      </dsp:nvSpPr>
      <dsp:spPr>
        <a:xfrm>
          <a:off x="3665747" y="3235575"/>
          <a:ext cx="1414954" cy="431388"/>
        </a:xfrm>
        <a:prstGeom prst="rect">
          <a:avLst/>
        </a:prstGeom>
        <a:solidFill>
          <a:srgbClr val="00B6D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AU" sz="800" kern="1200"/>
            <a:t>Psyciatrisits, psychologists, social workers, occupational therapists, mental health nurses</a:t>
          </a:r>
        </a:p>
      </dsp:txBody>
      <dsp:txXfrm>
        <a:off x="3665747" y="3235575"/>
        <a:ext cx="1414954" cy="431388"/>
      </dsp:txXfrm>
    </dsp:sp>
  </dsp:spTree>
</dsp:drawing>
</file>

<file path=word/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CESPHN Colours V2">
  <a:themeElements>
    <a:clrScheme name="CESPHN colours V2">
      <a:dk1>
        <a:srgbClr val="000000"/>
      </a:dk1>
      <a:lt1>
        <a:srgbClr val="FFFFFF"/>
      </a:lt1>
      <a:dk2>
        <a:srgbClr val="44546A"/>
      </a:dk2>
      <a:lt2>
        <a:srgbClr val="E7E6E6"/>
      </a:lt2>
      <a:accent1>
        <a:srgbClr val="1C3655"/>
      </a:accent1>
      <a:accent2>
        <a:srgbClr val="E5722A"/>
      </a:accent2>
      <a:accent3>
        <a:srgbClr val="009FA0"/>
      </a:accent3>
      <a:accent4>
        <a:srgbClr val="9DD6E8"/>
      </a:accent4>
      <a:accent5>
        <a:srgbClr val="00A3DA"/>
      </a:accent5>
      <a:accent6>
        <a:srgbClr val="7A7A76"/>
      </a:accent6>
      <a:hlink>
        <a:srgbClr val="009FA0"/>
      </a:hlink>
      <a:folHlink>
        <a:srgbClr val="009FA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SPHN Colours V2" id="{3C7FA0DF-8440-7540-AA1A-6A01A0D30801}" vid="{9E3B601A-9420-F041-9004-C2D52287392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7E0EA391BF4244E97C0E4857DEDA4C0" ma:contentTypeVersion="20" ma:contentTypeDescription="Create a new document." ma:contentTypeScope="" ma:versionID="f87ace1925af27bd890bc2267ca92e4e">
  <xsd:schema xmlns:xsd="http://www.w3.org/2001/XMLSchema" xmlns:xs="http://www.w3.org/2001/XMLSchema" xmlns:p="http://schemas.microsoft.com/office/2006/metadata/properties" xmlns:ns2="884a07c7-f4cd-4b8e-957f-077e742bc6fd" xmlns:ns3="8fa96249-cdfc-4271-a1b3-6c5b7f018d5a" targetNamespace="http://schemas.microsoft.com/office/2006/metadata/properties" ma:root="true" ma:fieldsID="ae591164e9bd091b5912260a04d11f38" ns2:_="" ns3:_="">
    <xsd:import namespace="884a07c7-f4cd-4b8e-957f-077e742bc6fd"/>
    <xsd:import namespace="8fa96249-cdfc-4271-a1b3-6c5b7f018d5a"/>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date"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84a07c7-f4cd-4b8e-957f-077e742bc6f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d6911cfd-316a-4a72-84f2-1bc5f12bf8a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date" ma:index="25" nillable="true" ma:displayName="date" ma:format="DateOnly" ma:internalName="date">
      <xsd:simpleType>
        <xsd:restriction base="dms:DateTime"/>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fa96249-cdfc-4271-a1b3-6c5b7f018d5a"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8117573e-80ca-4d10-9b24-3bd93dd4e909}" ma:internalName="TaxCatchAll" ma:showField="CatchAllData" ma:web="8fa96249-cdfc-4271-a1b3-6c5b7f018d5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884a07c7-f4cd-4b8e-957f-077e742bc6fd">
      <Terms xmlns="http://schemas.microsoft.com/office/infopath/2007/PartnerControls"/>
    </lcf76f155ced4ddcb4097134ff3c332f>
    <TaxCatchAll xmlns="8fa96249-cdfc-4271-a1b3-6c5b7f018d5a"/>
    <date xmlns="884a07c7-f4cd-4b8e-957f-077e742bc6fd" xsi:nil="true"/>
  </documentManagement>
</p:properties>
</file>

<file path=customXml/itemProps1.xml><?xml version="1.0" encoding="utf-8"?>
<ds:datastoreItem xmlns:ds="http://schemas.openxmlformats.org/officeDocument/2006/customXml" ds:itemID="{B14AD4EC-9580-45B8-9608-F13A7895F0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84a07c7-f4cd-4b8e-957f-077e742bc6fd"/>
    <ds:schemaRef ds:uri="8fa96249-cdfc-4271-a1b3-6c5b7f018d5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60EA3E8-8C99-4BCD-AEDF-F7F7BA4E996E}">
  <ds:schemaRefs>
    <ds:schemaRef ds:uri="http://schemas.microsoft.com/sharepoint/v3/contenttype/forms"/>
  </ds:schemaRefs>
</ds:datastoreItem>
</file>

<file path=customXml/itemProps3.xml><?xml version="1.0" encoding="utf-8"?>
<ds:datastoreItem xmlns:ds="http://schemas.openxmlformats.org/officeDocument/2006/customXml" ds:itemID="{FB6D7471-8B28-D149-AD20-B86D16B2BCDD}">
  <ds:schemaRefs>
    <ds:schemaRef ds:uri="http://schemas.openxmlformats.org/officeDocument/2006/bibliography"/>
  </ds:schemaRefs>
</ds:datastoreItem>
</file>

<file path=customXml/itemProps4.xml><?xml version="1.0" encoding="utf-8"?>
<ds:datastoreItem xmlns:ds="http://schemas.openxmlformats.org/officeDocument/2006/customXml" ds:itemID="{1CF2AF71-FAD0-41B9-92F9-5238C2A26EF4}">
  <ds:schemaRefs>
    <ds:schemaRef ds:uri="http://schemas.microsoft.com/office/2006/metadata/properties"/>
    <ds:schemaRef ds:uri="http://schemas.microsoft.com/office/infopath/2007/PartnerControls"/>
    <ds:schemaRef ds:uri="884a07c7-f4cd-4b8e-957f-077e742bc6fd"/>
    <ds:schemaRef ds:uri="8fa96249-cdfc-4271-a1b3-6c5b7f018d5a"/>
  </ds:schemaRefs>
</ds:datastoreItem>
</file>

<file path=docProps/app.xml><?xml version="1.0" encoding="utf-8"?>
<Properties xmlns="http://schemas.openxmlformats.org/officeDocument/2006/extended-properties" xmlns:vt="http://schemas.openxmlformats.org/officeDocument/2006/docPropsVTypes">
  <Template>Aboriginal%20Health%20Report%20template</Template>
  <TotalTime>0</TotalTime>
  <Pages>16</Pages>
  <Words>4996</Words>
  <Characters>28482</Characters>
  <Application>Microsoft Office Word</Application>
  <DocSecurity>0</DocSecurity>
  <Lines>237</Lines>
  <Paragraphs>66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33412</CharactersWithSpaces>
  <SharedDoc>false</SharedDoc>
  <HLinks>
    <vt:vector size="552" baseType="variant">
      <vt:variant>
        <vt:i4>6881398</vt:i4>
      </vt:variant>
      <vt:variant>
        <vt:i4>291</vt:i4>
      </vt:variant>
      <vt:variant>
        <vt:i4>0</vt:i4>
      </vt:variant>
      <vt:variant>
        <vt:i4>5</vt:i4>
      </vt:variant>
      <vt:variant>
        <vt:lpwstr>https://healthinfonet.ecu.edu.au/learn/health-topics/cancer/prevention-and-management/</vt:lpwstr>
      </vt:variant>
      <vt:variant>
        <vt:lpwstr/>
      </vt:variant>
      <vt:variant>
        <vt:i4>3473534</vt:i4>
      </vt:variant>
      <vt:variant>
        <vt:i4>288</vt:i4>
      </vt:variant>
      <vt:variant>
        <vt:i4>0</vt:i4>
      </vt:variant>
      <vt:variant>
        <vt:i4>5</vt:i4>
      </vt:variant>
      <vt:variant>
        <vt:lpwstr>https://www.ourmobandcancer.gov.au/ways-to-help-protect-against-cancer/Screening-for-cancer</vt:lpwstr>
      </vt:variant>
      <vt:variant>
        <vt:lpwstr/>
      </vt:variant>
      <vt:variant>
        <vt:i4>131092</vt:i4>
      </vt:variant>
      <vt:variant>
        <vt:i4>285</vt:i4>
      </vt:variant>
      <vt:variant>
        <vt:i4>0</vt:i4>
      </vt:variant>
      <vt:variant>
        <vt:i4>5</vt:i4>
      </vt:variant>
      <vt:variant>
        <vt:lpwstr>https://www.chiefpsychiatrist.wa.gov.au/wp-content/uploads/2025/05/CP-Clinical-Care-Standards-Physical-Health-Care-of-Mental-Health-Consumers.pdf</vt:lpwstr>
      </vt:variant>
      <vt:variant>
        <vt:lpwstr/>
      </vt:variant>
      <vt:variant>
        <vt:i4>7405605</vt:i4>
      </vt:variant>
      <vt:variant>
        <vt:i4>282</vt:i4>
      </vt:variant>
      <vt:variant>
        <vt:i4>0</vt:i4>
      </vt:variant>
      <vt:variant>
        <vt:i4>5</vt:i4>
      </vt:variant>
      <vt:variant>
        <vt:lpwstr>https://equallywell.org.au/</vt:lpwstr>
      </vt:variant>
      <vt:variant>
        <vt:lpwstr/>
      </vt:variant>
      <vt:variant>
        <vt:i4>5701696</vt:i4>
      </vt:variant>
      <vt:variant>
        <vt:i4>279</vt:i4>
      </vt:variant>
      <vt:variant>
        <vt:i4>0</vt:i4>
      </vt:variant>
      <vt:variant>
        <vt:i4>5</vt:i4>
      </vt:variant>
      <vt:variant>
        <vt:lpwstr>https://australianprescriber.tg.org.au/articles/managing-the-metabolic-adverse-effects-of-antipsychotic-drugs-in-patients-with-psychosis.html</vt:lpwstr>
      </vt:variant>
      <vt:variant>
        <vt:lpwstr/>
      </vt:variant>
      <vt:variant>
        <vt:i4>5898243</vt:i4>
      </vt:variant>
      <vt:variant>
        <vt:i4>276</vt:i4>
      </vt:variant>
      <vt:variant>
        <vt:i4>0</vt:i4>
      </vt:variant>
      <vt:variant>
        <vt:i4>5</vt:i4>
      </vt:variant>
      <vt:variant>
        <vt:lpwstr>https://www.racgp.org.au/afp/2015/november/chronic-schizophrenia-and-the-role-of-the-general-practitioner/</vt:lpwstr>
      </vt:variant>
      <vt:variant>
        <vt:lpwstr>27</vt:lpwstr>
      </vt:variant>
      <vt:variant>
        <vt:i4>6553653</vt:i4>
      </vt:variant>
      <vt:variant>
        <vt:i4>273</vt:i4>
      </vt:variant>
      <vt:variant>
        <vt:i4>0</vt:i4>
      </vt:variant>
      <vt:variant>
        <vt:i4>5</vt:i4>
      </vt:variant>
      <vt:variant>
        <vt:lpwstr>https://www.thelancet.com/commissions/physical-health-in-mental-illness</vt:lpwstr>
      </vt:variant>
      <vt:variant>
        <vt:lpwstr/>
      </vt:variant>
      <vt:variant>
        <vt:i4>1114180</vt:i4>
      </vt:variant>
      <vt:variant>
        <vt:i4>270</vt:i4>
      </vt:variant>
      <vt:variant>
        <vt:i4>0</vt:i4>
      </vt:variant>
      <vt:variant>
        <vt:i4>5</vt:i4>
      </vt:variant>
      <vt:variant>
        <vt:lpwstr>https://www.who.int/publications/i/item/978-92-4-155038-3</vt:lpwstr>
      </vt:variant>
      <vt:variant>
        <vt:lpwstr/>
      </vt:variant>
      <vt:variant>
        <vt:i4>2097274</vt:i4>
      </vt:variant>
      <vt:variant>
        <vt:i4>267</vt:i4>
      </vt:variant>
      <vt:variant>
        <vt:i4>0</vt:i4>
      </vt:variant>
      <vt:variant>
        <vt:i4>5</vt:i4>
      </vt:variant>
      <vt:variant>
        <vt:lpwstr>https://www.ranzcp.org/practice-education/guidelines-and-resources-for-practice/physical-health/physical-health-and-mental-illness</vt:lpwstr>
      </vt:variant>
      <vt:variant>
        <vt:lpwstr/>
      </vt:variant>
      <vt:variant>
        <vt:i4>1245214</vt:i4>
      </vt:variant>
      <vt:variant>
        <vt:i4>264</vt:i4>
      </vt:variant>
      <vt:variant>
        <vt:i4>0</vt:i4>
      </vt:variant>
      <vt:variant>
        <vt:i4>5</vt:i4>
      </vt:variant>
      <vt:variant>
        <vt:lpwstr>https://www.cochranelibrary.com/cdsr/doi/10.1002/14651858.CD009531.pub2/full</vt:lpwstr>
      </vt:variant>
      <vt:variant>
        <vt:lpwstr/>
      </vt:variant>
      <vt:variant>
        <vt:i4>3801197</vt:i4>
      </vt:variant>
      <vt:variant>
        <vt:i4>261</vt:i4>
      </vt:variant>
      <vt:variant>
        <vt:i4>0</vt:i4>
      </vt:variant>
      <vt:variant>
        <vt:i4>5</vt:i4>
      </vt:variant>
      <vt:variant>
        <vt:lpwstr>https://cesphn.org.au/general-practice/help-my-patients-with/mental-health</vt:lpwstr>
      </vt:variant>
      <vt:variant>
        <vt:lpwstr/>
      </vt:variant>
      <vt:variant>
        <vt:i4>7405656</vt:i4>
      </vt:variant>
      <vt:variant>
        <vt:i4>258</vt:i4>
      </vt:variant>
      <vt:variant>
        <vt:i4>0</vt:i4>
      </vt:variant>
      <vt:variant>
        <vt:i4>5</vt:i4>
      </vt:variant>
      <vt:variant>
        <vt:lpwstr>https://cesphn.org.au/news/custom_media/mh_regionalplan_physicalhealthmattersfactsheet</vt:lpwstr>
      </vt:variant>
      <vt:variant>
        <vt:lpwstr/>
      </vt:variant>
      <vt:variant>
        <vt:i4>2162802</vt:i4>
      </vt:variant>
      <vt:variant>
        <vt:i4>255</vt:i4>
      </vt:variant>
      <vt:variant>
        <vt:i4>0</vt:i4>
      </vt:variant>
      <vt:variant>
        <vt:i4>5</vt:i4>
      </vt:variant>
      <vt:variant>
        <vt:lpwstr>https://cesphn.org.au/news/custom_media/digital-health_qia-template_mh_bowel-screening</vt:lpwstr>
      </vt:variant>
      <vt:variant>
        <vt:lpwstr/>
      </vt:variant>
      <vt:variant>
        <vt:i4>7143481</vt:i4>
      </vt:variant>
      <vt:variant>
        <vt:i4>252</vt:i4>
      </vt:variant>
      <vt:variant>
        <vt:i4>0</vt:i4>
      </vt:variant>
      <vt:variant>
        <vt:i4>5</vt:i4>
      </vt:variant>
      <vt:variant>
        <vt:lpwstr>https://cesphn.org.au/news/custom_media/digital-health_qia-template_mh_breast-screening</vt:lpwstr>
      </vt:variant>
      <vt:variant>
        <vt:lpwstr/>
      </vt:variant>
      <vt:variant>
        <vt:i4>66</vt:i4>
      </vt:variant>
      <vt:variant>
        <vt:i4>249</vt:i4>
      </vt:variant>
      <vt:variant>
        <vt:i4>0</vt:i4>
      </vt:variant>
      <vt:variant>
        <vt:i4>5</vt:i4>
      </vt:variant>
      <vt:variant>
        <vt:lpwstr>https://cesphn.org.au/news/custom_media/digital-health_qia-template_mh_cervical-screening</vt:lpwstr>
      </vt:variant>
      <vt:variant>
        <vt:lpwstr/>
      </vt:variant>
      <vt:variant>
        <vt:i4>8257649</vt:i4>
      </vt:variant>
      <vt:variant>
        <vt:i4>246</vt:i4>
      </vt:variant>
      <vt:variant>
        <vt:i4>0</vt:i4>
      </vt:variant>
      <vt:variant>
        <vt:i4>5</vt:i4>
      </vt:variant>
      <vt:variant>
        <vt:lpwstr>https://cesphn.org.au/training/mental-health-and-cancer-screening/</vt:lpwstr>
      </vt:variant>
      <vt:variant>
        <vt:lpwstr/>
      </vt:variant>
      <vt:variant>
        <vt:i4>8257649</vt:i4>
      </vt:variant>
      <vt:variant>
        <vt:i4>243</vt:i4>
      </vt:variant>
      <vt:variant>
        <vt:i4>0</vt:i4>
      </vt:variant>
      <vt:variant>
        <vt:i4>5</vt:i4>
      </vt:variant>
      <vt:variant>
        <vt:lpwstr>https://cesphn.org.au/training/mental-health-and-cancer-screening/</vt:lpwstr>
      </vt:variant>
      <vt:variant>
        <vt:lpwstr/>
      </vt:variant>
      <vt:variant>
        <vt:i4>8257649</vt:i4>
      </vt:variant>
      <vt:variant>
        <vt:i4>240</vt:i4>
      </vt:variant>
      <vt:variant>
        <vt:i4>0</vt:i4>
      </vt:variant>
      <vt:variant>
        <vt:i4>5</vt:i4>
      </vt:variant>
      <vt:variant>
        <vt:lpwstr>https://cesphn.org.au/training/mental-health-and-cancer-screening/</vt:lpwstr>
      </vt:variant>
      <vt:variant>
        <vt:lpwstr/>
      </vt:variant>
      <vt:variant>
        <vt:i4>2293875</vt:i4>
      </vt:variant>
      <vt:variant>
        <vt:i4>237</vt:i4>
      </vt:variant>
      <vt:variant>
        <vt:i4>0</vt:i4>
      </vt:variant>
      <vt:variant>
        <vt:i4>5</vt:i4>
      </vt:variant>
      <vt:variant>
        <vt:lpwstr>https://www.medicaldirector.com/wp-content/uploads/2019/07/Adding-a-coded-diagnosis.pdf</vt:lpwstr>
      </vt:variant>
      <vt:variant>
        <vt:lpwstr/>
      </vt:variant>
      <vt:variant>
        <vt:i4>2424867</vt:i4>
      </vt:variant>
      <vt:variant>
        <vt:i4>234</vt:i4>
      </vt:variant>
      <vt:variant>
        <vt:i4>0</vt:i4>
      </vt:variant>
      <vt:variant>
        <vt:i4>5</vt:i4>
      </vt:variant>
      <vt:variant>
        <vt:lpwstr>https://kb.bestpracticesoftware.com/bppremier/spectra/Utilities/ClinicalCoding.htm?Highlight=diagnosis</vt:lpwstr>
      </vt:variant>
      <vt:variant>
        <vt:lpwstr/>
      </vt:variant>
      <vt:variant>
        <vt:i4>6946932</vt:i4>
      </vt:variant>
      <vt:variant>
        <vt:i4>231</vt:i4>
      </vt:variant>
      <vt:variant>
        <vt:i4>0</vt:i4>
      </vt:variant>
      <vt:variant>
        <vt:i4>5</vt:i4>
      </vt:variant>
      <vt:variant>
        <vt:lpwstr>https://www.racgp.org.au/running-a-practice/practice-standards/standards-5th-edition/standards-for-general-practices-5th-ed/qi-standards/qi-standard-1/criterion-qi1-3-improving-clinical-care</vt:lpwstr>
      </vt:variant>
      <vt:variant>
        <vt:lpwstr/>
      </vt:variant>
      <vt:variant>
        <vt:i4>8257649</vt:i4>
      </vt:variant>
      <vt:variant>
        <vt:i4>228</vt:i4>
      </vt:variant>
      <vt:variant>
        <vt:i4>0</vt:i4>
      </vt:variant>
      <vt:variant>
        <vt:i4>5</vt:i4>
      </vt:variant>
      <vt:variant>
        <vt:lpwstr>https://cesphn.org.au/training/mental-health-and-cancer-screening/</vt:lpwstr>
      </vt:variant>
      <vt:variant>
        <vt:lpwstr/>
      </vt:variant>
      <vt:variant>
        <vt:i4>5111825</vt:i4>
      </vt:variant>
      <vt:variant>
        <vt:i4>225</vt:i4>
      </vt:variant>
      <vt:variant>
        <vt:i4>0</vt:i4>
      </vt:variant>
      <vt:variant>
        <vt:i4>5</vt:i4>
      </vt:variant>
      <vt:variant>
        <vt:lpwstr>https://ncsr.gov.au/integrations/medicaldirector</vt:lpwstr>
      </vt:variant>
      <vt:variant>
        <vt:lpwstr>video</vt:lpwstr>
      </vt:variant>
      <vt:variant>
        <vt:i4>3014764</vt:i4>
      </vt:variant>
      <vt:variant>
        <vt:i4>222</vt:i4>
      </vt:variant>
      <vt:variant>
        <vt:i4>0</vt:i4>
      </vt:variant>
      <vt:variant>
        <vt:i4>5</vt:i4>
      </vt:variant>
      <vt:variant>
        <vt:lpwstr>https://ncsr.gov.au/integrations/bppremier</vt:lpwstr>
      </vt:variant>
      <vt:variant>
        <vt:lpwstr>video</vt:lpwstr>
      </vt:variant>
      <vt:variant>
        <vt:i4>1048596</vt:i4>
      </vt:variant>
      <vt:variant>
        <vt:i4>219</vt:i4>
      </vt:variant>
      <vt:variant>
        <vt:i4>0</vt:i4>
      </vt:variant>
      <vt:variant>
        <vt:i4>5</vt:i4>
      </vt:variant>
      <vt:variant>
        <vt:lpwstr>https://www.health.gov.au/our-work/nlcsp/for-healthcare-providers</vt:lpwstr>
      </vt:variant>
      <vt:variant>
        <vt:lpwstr/>
      </vt:variant>
      <vt:variant>
        <vt:i4>3014777</vt:i4>
      </vt:variant>
      <vt:variant>
        <vt:i4>216</vt:i4>
      </vt:variant>
      <vt:variant>
        <vt:i4>0</vt:i4>
      </vt:variant>
      <vt:variant>
        <vt:i4>5</vt:i4>
      </vt:variant>
      <vt:variant>
        <vt:lpwstr>https://www.health.gov.au/our-work/national-bowel-cancer-screening-program</vt:lpwstr>
      </vt:variant>
      <vt:variant>
        <vt:lpwstr/>
      </vt:variant>
      <vt:variant>
        <vt:i4>7667828</vt:i4>
      </vt:variant>
      <vt:variant>
        <vt:i4>213</vt:i4>
      </vt:variant>
      <vt:variant>
        <vt:i4>0</vt:i4>
      </vt:variant>
      <vt:variant>
        <vt:i4>5</vt:i4>
      </vt:variant>
      <vt:variant>
        <vt:lpwstr>https://www.health.gov.au/our-work/breastscreen-australia-program/about-the-breastscreen-australia-program</vt:lpwstr>
      </vt:variant>
      <vt:variant>
        <vt:lpwstr/>
      </vt:variant>
      <vt:variant>
        <vt:i4>6619249</vt:i4>
      </vt:variant>
      <vt:variant>
        <vt:i4>210</vt:i4>
      </vt:variant>
      <vt:variant>
        <vt:i4>0</vt:i4>
      </vt:variant>
      <vt:variant>
        <vt:i4>5</vt:i4>
      </vt:variant>
      <vt:variant>
        <vt:lpwstr>https://www.health.gov.au/our-work/national-cervical-screening-program</vt:lpwstr>
      </vt:variant>
      <vt:variant>
        <vt:lpwstr/>
      </vt:variant>
      <vt:variant>
        <vt:i4>1507337</vt:i4>
      </vt:variant>
      <vt:variant>
        <vt:i4>207</vt:i4>
      </vt:variant>
      <vt:variant>
        <vt:i4>0</vt:i4>
      </vt:variant>
      <vt:variant>
        <vt:i4>5</vt:i4>
      </vt:variant>
      <vt:variant>
        <vt:lpwstr>https://www.gpmhsc.org.au/resourcehub?page=1</vt:lpwstr>
      </vt:variant>
      <vt:variant>
        <vt:lpwstr/>
      </vt:variant>
      <vt:variant>
        <vt:i4>4980820</vt:i4>
      </vt:variant>
      <vt:variant>
        <vt:i4>204</vt:i4>
      </vt:variant>
      <vt:variant>
        <vt:i4>0</vt:i4>
      </vt:variant>
      <vt:variant>
        <vt:i4>5</vt:i4>
      </vt:variant>
      <vt:variant>
        <vt:lpwstr>https://aci.health.nsw.gov.au/networks/mental-health/trauma-informed-care/library</vt:lpwstr>
      </vt:variant>
      <vt:variant>
        <vt:lpwstr/>
      </vt:variant>
      <vt:variant>
        <vt:i4>917527</vt:i4>
      </vt:variant>
      <vt:variant>
        <vt:i4>201</vt:i4>
      </vt:variant>
      <vt:variant>
        <vt:i4>0</vt:i4>
      </vt:variant>
      <vt:variant>
        <vt:i4>5</vt:i4>
      </vt:variant>
      <vt:variant>
        <vt:lpwstr>https://www.health.nsw.gov.au/mentalhealth/psychosocial/principles/Pages/trauma-informed.aspx</vt:lpwstr>
      </vt:variant>
      <vt:variant>
        <vt:lpwstr/>
      </vt:variant>
      <vt:variant>
        <vt:i4>7536737</vt:i4>
      </vt:variant>
      <vt:variant>
        <vt:i4>198</vt:i4>
      </vt:variant>
      <vt:variant>
        <vt:i4>0</vt:i4>
      </vt:variant>
      <vt:variant>
        <vt:i4>5</vt:i4>
      </vt:variant>
      <vt:variant>
        <vt:lpwstr>https://www.racgp.org.au/running-a-practice/practice-standards/standards-5th-edition/patient-feedback-guide</vt:lpwstr>
      </vt:variant>
      <vt:variant>
        <vt:lpwstr/>
      </vt:variant>
      <vt:variant>
        <vt:i4>8323110</vt:i4>
      </vt:variant>
      <vt:variant>
        <vt:i4>192</vt:i4>
      </vt:variant>
      <vt:variant>
        <vt:i4>0</vt:i4>
      </vt:variant>
      <vt:variant>
        <vt:i4>5</vt:i4>
      </vt:variant>
      <vt:variant>
        <vt:lpwstr>https://www.suicidecallbackservice.org.au/</vt:lpwstr>
      </vt:variant>
      <vt:variant>
        <vt:lpwstr/>
      </vt:variant>
      <vt:variant>
        <vt:i4>917583</vt:i4>
      </vt:variant>
      <vt:variant>
        <vt:i4>189</vt:i4>
      </vt:variant>
      <vt:variant>
        <vt:i4>0</vt:i4>
      </vt:variant>
      <vt:variant>
        <vt:i4>5</vt:i4>
      </vt:variant>
      <vt:variant>
        <vt:lpwstr>https://www.lifeline.org.au/</vt:lpwstr>
      </vt:variant>
      <vt:variant>
        <vt:lpwstr/>
      </vt:variant>
      <vt:variant>
        <vt:i4>7733280</vt:i4>
      </vt:variant>
      <vt:variant>
        <vt:i4>186</vt:i4>
      </vt:variant>
      <vt:variant>
        <vt:i4>0</vt:i4>
      </vt:variant>
      <vt:variant>
        <vt:i4>5</vt:i4>
      </vt:variant>
      <vt:variant>
        <vt:lpwstr>https://askizzy.org.au/</vt:lpwstr>
      </vt:variant>
      <vt:variant>
        <vt:lpwstr/>
      </vt:variant>
      <vt:variant>
        <vt:i4>7340136</vt:i4>
      </vt:variant>
      <vt:variant>
        <vt:i4>183</vt:i4>
      </vt:variant>
      <vt:variant>
        <vt:i4>0</vt:i4>
      </vt:variant>
      <vt:variant>
        <vt:i4>5</vt:i4>
      </vt:variant>
      <vt:variant>
        <vt:lpwstr>https://yourroom.health.nsw.gov.au/Pages/home.aspx</vt:lpwstr>
      </vt:variant>
      <vt:variant>
        <vt:lpwstr/>
      </vt:variant>
      <vt:variant>
        <vt:i4>8192123</vt:i4>
      </vt:variant>
      <vt:variant>
        <vt:i4>180</vt:i4>
      </vt:variant>
      <vt:variant>
        <vt:i4>0</vt:i4>
      </vt:variant>
      <vt:variant>
        <vt:i4>5</vt:i4>
      </vt:variant>
      <vt:variant>
        <vt:lpwstr>https://servicedirectory.cesphn.org.au/</vt:lpwstr>
      </vt:variant>
      <vt:variant>
        <vt:lpwstr/>
      </vt:variant>
      <vt:variant>
        <vt:i4>6488124</vt:i4>
      </vt:variant>
      <vt:variant>
        <vt:i4>177</vt:i4>
      </vt:variant>
      <vt:variant>
        <vt:i4>0</vt:i4>
      </vt:variant>
      <vt:variant>
        <vt:i4>5</vt:i4>
      </vt:variant>
      <vt:variant>
        <vt:lpwstr>https://mhdirectory.cesphn.org.au/services/</vt:lpwstr>
      </vt:variant>
      <vt:variant>
        <vt:lpwstr/>
      </vt:variant>
      <vt:variant>
        <vt:i4>196701</vt:i4>
      </vt:variant>
      <vt:variant>
        <vt:i4>174</vt:i4>
      </vt:variant>
      <vt:variant>
        <vt:i4>0</vt:i4>
      </vt:variant>
      <vt:variant>
        <vt:i4>5</vt:i4>
      </vt:variant>
      <vt:variant>
        <vt:lpwstr>https://www.medicarementalhealth.gov.au/</vt:lpwstr>
      </vt:variant>
      <vt:variant>
        <vt:lpwstr/>
      </vt:variant>
      <vt:variant>
        <vt:i4>852057</vt:i4>
      </vt:variant>
      <vt:variant>
        <vt:i4>171</vt:i4>
      </vt:variant>
      <vt:variant>
        <vt:i4>0</vt:i4>
      </vt:variant>
      <vt:variant>
        <vt:i4>5</vt:i4>
      </vt:variant>
      <vt:variant>
        <vt:lpwstr>https://communityhealthpathways.org/</vt:lpwstr>
      </vt:variant>
      <vt:variant>
        <vt:lpwstr/>
      </vt:variant>
      <vt:variant>
        <vt:i4>4718678</vt:i4>
      </vt:variant>
      <vt:variant>
        <vt:i4>168</vt:i4>
      </vt:variant>
      <vt:variant>
        <vt:i4>0</vt:i4>
      </vt:variant>
      <vt:variant>
        <vt:i4>5</vt:i4>
      </vt:variant>
      <vt:variant>
        <vt:lpwstr>https://www.gpsupport.org.au/</vt:lpwstr>
      </vt:variant>
      <vt:variant>
        <vt:lpwstr/>
      </vt:variant>
      <vt:variant>
        <vt:i4>196700</vt:i4>
      </vt:variant>
      <vt:variant>
        <vt:i4>165</vt:i4>
      </vt:variant>
      <vt:variant>
        <vt:i4>0</vt:i4>
      </vt:variant>
      <vt:variant>
        <vt:i4>5</vt:i4>
      </vt:variant>
      <vt:variant>
        <vt:lpwstr>https://sesydney.communityhealthpathways.org/</vt:lpwstr>
      </vt:variant>
      <vt:variant>
        <vt:lpwstr/>
      </vt:variant>
      <vt:variant>
        <vt:i4>6684719</vt:i4>
      </vt:variant>
      <vt:variant>
        <vt:i4>162</vt:i4>
      </vt:variant>
      <vt:variant>
        <vt:i4>0</vt:i4>
      </vt:variant>
      <vt:variant>
        <vt:i4>5</vt:i4>
      </vt:variant>
      <vt:variant>
        <vt:lpwstr>https://sydney.communityhealthpathways.org/</vt:lpwstr>
      </vt:variant>
      <vt:variant>
        <vt:lpwstr/>
      </vt:variant>
      <vt:variant>
        <vt:i4>7536701</vt:i4>
      </vt:variant>
      <vt:variant>
        <vt:i4>159</vt:i4>
      </vt:variant>
      <vt:variant>
        <vt:i4>0</vt:i4>
      </vt:variant>
      <vt:variant>
        <vt:i4>5</vt:i4>
      </vt:variant>
      <vt:variant>
        <vt:lpwstr>https://communityhealthpathways.org/</vt:lpwstr>
      </vt:variant>
      <vt:variant>
        <vt:lpwstr>AustraliaHealthPathways</vt:lpwstr>
      </vt:variant>
      <vt:variant>
        <vt:i4>3080214</vt:i4>
      </vt:variant>
      <vt:variant>
        <vt:i4>156</vt:i4>
      </vt:variant>
      <vt:variant>
        <vt:i4>0</vt:i4>
      </vt:variant>
      <vt:variant>
        <vt:i4>5</vt:i4>
      </vt:variant>
      <vt:variant>
        <vt:lpwstr>https://www.researchgate.net/publication/260125071_Interdisciplinary_Care_to_Enhance_Mental_Health_and_Social_and_Emotional_Wellbeing</vt:lpwstr>
      </vt:variant>
      <vt:variant>
        <vt:lpwstr/>
      </vt:variant>
      <vt:variant>
        <vt:i4>7864371</vt:i4>
      </vt:variant>
      <vt:variant>
        <vt:i4>153</vt:i4>
      </vt:variant>
      <vt:variant>
        <vt:i4>0</vt:i4>
      </vt:variant>
      <vt:variant>
        <vt:i4>5</vt:i4>
      </vt:variant>
      <vt:variant>
        <vt:lpwstr>https://www.uwa.edu.au/-/media/Faculties/HMS/Docs/Psychiatry-and-Clinical-Neurosciences-clinical-guidelines/Screening-Forms.pdf</vt:lpwstr>
      </vt:variant>
      <vt:variant>
        <vt:lpwstr/>
      </vt:variant>
      <vt:variant>
        <vt:i4>3866739</vt:i4>
      </vt:variant>
      <vt:variant>
        <vt:i4>150</vt:i4>
      </vt:variant>
      <vt:variant>
        <vt:i4>0</vt:i4>
      </vt:variant>
      <vt:variant>
        <vt:i4>5</vt:i4>
      </vt:variant>
      <vt:variant>
        <vt:lpwstr>https://bsphn.org.au/documents/quality-improvement/qitoolkit_toolkit_mental-illness-and-physical-health-2021-1.pdf</vt:lpwstr>
      </vt:variant>
      <vt:variant>
        <vt:lpwstr/>
      </vt:variant>
      <vt:variant>
        <vt:i4>3932241</vt:i4>
      </vt:variant>
      <vt:variant>
        <vt:i4>147</vt:i4>
      </vt:variant>
      <vt:variant>
        <vt:i4>0</vt:i4>
      </vt:variant>
      <vt:variant>
        <vt:i4>5</vt:i4>
      </vt:variant>
      <vt:variant>
        <vt:lpwstr>mailto:regionalplan@cesphn.com.au</vt:lpwstr>
      </vt:variant>
      <vt:variant>
        <vt:lpwstr/>
      </vt:variant>
      <vt:variant>
        <vt:i4>1900595</vt:i4>
      </vt:variant>
      <vt:variant>
        <vt:i4>140</vt:i4>
      </vt:variant>
      <vt:variant>
        <vt:i4>0</vt:i4>
      </vt:variant>
      <vt:variant>
        <vt:i4>5</vt:i4>
      </vt:variant>
      <vt:variant>
        <vt:lpwstr/>
      </vt:variant>
      <vt:variant>
        <vt:lpwstr>_Toc236229526</vt:lpwstr>
      </vt:variant>
      <vt:variant>
        <vt:i4>1900595</vt:i4>
      </vt:variant>
      <vt:variant>
        <vt:i4>134</vt:i4>
      </vt:variant>
      <vt:variant>
        <vt:i4>0</vt:i4>
      </vt:variant>
      <vt:variant>
        <vt:i4>5</vt:i4>
      </vt:variant>
      <vt:variant>
        <vt:lpwstr/>
      </vt:variant>
      <vt:variant>
        <vt:lpwstr>_Toc236229525</vt:lpwstr>
      </vt:variant>
      <vt:variant>
        <vt:i4>1900595</vt:i4>
      </vt:variant>
      <vt:variant>
        <vt:i4>128</vt:i4>
      </vt:variant>
      <vt:variant>
        <vt:i4>0</vt:i4>
      </vt:variant>
      <vt:variant>
        <vt:i4>5</vt:i4>
      </vt:variant>
      <vt:variant>
        <vt:lpwstr/>
      </vt:variant>
      <vt:variant>
        <vt:lpwstr>_Toc236229524</vt:lpwstr>
      </vt:variant>
      <vt:variant>
        <vt:i4>1900595</vt:i4>
      </vt:variant>
      <vt:variant>
        <vt:i4>122</vt:i4>
      </vt:variant>
      <vt:variant>
        <vt:i4>0</vt:i4>
      </vt:variant>
      <vt:variant>
        <vt:i4>5</vt:i4>
      </vt:variant>
      <vt:variant>
        <vt:lpwstr/>
      </vt:variant>
      <vt:variant>
        <vt:lpwstr>_Toc236229523</vt:lpwstr>
      </vt:variant>
      <vt:variant>
        <vt:i4>1900595</vt:i4>
      </vt:variant>
      <vt:variant>
        <vt:i4>116</vt:i4>
      </vt:variant>
      <vt:variant>
        <vt:i4>0</vt:i4>
      </vt:variant>
      <vt:variant>
        <vt:i4>5</vt:i4>
      </vt:variant>
      <vt:variant>
        <vt:lpwstr/>
      </vt:variant>
      <vt:variant>
        <vt:lpwstr>_Toc236229522</vt:lpwstr>
      </vt:variant>
      <vt:variant>
        <vt:i4>1900595</vt:i4>
      </vt:variant>
      <vt:variant>
        <vt:i4>110</vt:i4>
      </vt:variant>
      <vt:variant>
        <vt:i4>0</vt:i4>
      </vt:variant>
      <vt:variant>
        <vt:i4>5</vt:i4>
      </vt:variant>
      <vt:variant>
        <vt:lpwstr/>
      </vt:variant>
      <vt:variant>
        <vt:lpwstr>_Toc236229521</vt:lpwstr>
      </vt:variant>
      <vt:variant>
        <vt:i4>1900595</vt:i4>
      </vt:variant>
      <vt:variant>
        <vt:i4>104</vt:i4>
      </vt:variant>
      <vt:variant>
        <vt:i4>0</vt:i4>
      </vt:variant>
      <vt:variant>
        <vt:i4>5</vt:i4>
      </vt:variant>
      <vt:variant>
        <vt:lpwstr/>
      </vt:variant>
      <vt:variant>
        <vt:lpwstr>_Toc236229520</vt:lpwstr>
      </vt:variant>
      <vt:variant>
        <vt:i4>1966131</vt:i4>
      </vt:variant>
      <vt:variant>
        <vt:i4>98</vt:i4>
      </vt:variant>
      <vt:variant>
        <vt:i4>0</vt:i4>
      </vt:variant>
      <vt:variant>
        <vt:i4>5</vt:i4>
      </vt:variant>
      <vt:variant>
        <vt:lpwstr/>
      </vt:variant>
      <vt:variant>
        <vt:lpwstr>_Toc236229519</vt:lpwstr>
      </vt:variant>
      <vt:variant>
        <vt:i4>1966131</vt:i4>
      </vt:variant>
      <vt:variant>
        <vt:i4>92</vt:i4>
      </vt:variant>
      <vt:variant>
        <vt:i4>0</vt:i4>
      </vt:variant>
      <vt:variant>
        <vt:i4>5</vt:i4>
      </vt:variant>
      <vt:variant>
        <vt:lpwstr/>
      </vt:variant>
      <vt:variant>
        <vt:lpwstr>_Toc236229518</vt:lpwstr>
      </vt:variant>
      <vt:variant>
        <vt:i4>1966131</vt:i4>
      </vt:variant>
      <vt:variant>
        <vt:i4>86</vt:i4>
      </vt:variant>
      <vt:variant>
        <vt:i4>0</vt:i4>
      </vt:variant>
      <vt:variant>
        <vt:i4>5</vt:i4>
      </vt:variant>
      <vt:variant>
        <vt:lpwstr/>
      </vt:variant>
      <vt:variant>
        <vt:lpwstr>_Toc236229517</vt:lpwstr>
      </vt:variant>
      <vt:variant>
        <vt:i4>1966131</vt:i4>
      </vt:variant>
      <vt:variant>
        <vt:i4>80</vt:i4>
      </vt:variant>
      <vt:variant>
        <vt:i4>0</vt:i4>
      </vt:variant>
      <vt:variant>
        <vt:i4>5</vt:i4>
      </vt:variant>
      <vt:variant>
        <vt:lpwstr/>
      </vt:variant>
      <vt:variant>
        <vt:lpwstr>_Toc236229516</vt:lpwstr>
      </vt:variant>
      <vt:variant>
        <vt:i4>1966131</vt:i4>
      </vt:variant>
      <vt:variant>
        <vt:i4>74</vt:i4>
      </vt:variant>
      <vt:variant>
        <vt:i4>0</vt:i4>
      </vt:variant>
      <vt:variant>
        <vt:i4>5</vt:i4>
      </vt:variant>
      <vt:variant>
        <vt:lpwstr/>
      </vt:variant>
      <vt:variant>
        <vt:lpwstr>_Toc236229515</vt:lpwstr>
      </vt:variant>
      <vt:variant>
        <vt:i4>1966131</vt:i4>
      </vt:variant>
      <vt:variant>
        <vt:i4>68</vt:i4>
      </vt:variant>
      <vt:variant>
        <vt:i4>0</vt:i4>
      </vt:variant>
      <vt:variant>
        <vt:i4>5</vt:i4>
      </vt:variant>
      <vt:variant>
        <vt:lpwstr/>
      </vt:variant>
      <vt:variant>
        <vt:lpwstr>_Toc236229514</vt:lpwstr>
      </vt:variant>
      <vt:variant>
        <vt:i4>1966131</vt:i4>
      </vt:variant>
      <vt:variant>
        <vt:i4>62</vt:i4>
      </vt:variant>
      <vt:variant>
        <vt:i4>0</vt:i4>
      </vt:variant>
      <vt:variant>
        <vt:i4>5</vt:i4>
      </vt:variant>
      <vt:variant>
        <vt:lpwstr/>
      </vt:variant>
      <vt:variant>
        <vt:lpwstr>_Toc236229513</vt:lpwstr>
      </vt:variant>
      <vt:variant>
        <vt:i4>1966131</vt:i4>
      </vt:variant>
      <vt:variant>
        <vt:i4>56</vt:i4>
      </vt:variant>
      <vt:variant>
        <vt:i4>0</vt:i4>
      </vt:variant>
      <vt:variant>
        <vt:i4>5</vt:i4>
      </vt:variant>
      <vt:variant>
        <vt:lpwstr/>
      </vt:variant>
      <vt:variant>
        <vt:lpwstr>_Toc236229512</vt:lpwstr>
      </vt:variant>
      <vt:variant>
        <vt:i4>1966131</vt:i4>
      </vt:variant>
      <vt:variant>
        <vt:i4>50</vt:i4>
      </vt:variant>
      <vt:variant>
        <vt:i4>0</vt:i4>
      </vt:variant>
      <vt:variant>
        <vt:i4>5</vt:i4>
      </vt:variant>
      <vt:variant>
        <vt:lpwstr/>
      </vt:variant>
      <vt:variant>
        <vt:lpwstr>_Toc236229511</vt:lpwstr>
      </vt:variant>
      <vt:variant>
        <vt:i4>1966131</vt:i4>
      </vt:variant>
      <vt:variant>
        <vt:i4>44</vt:i4>
      </vt:variant>
      <vt:variant>
        <vt:i4>0</vt:i4>
      </vt:variant>
      <vt:variant>
        <vt:i4>5</vt:i4>
      </vt:variant>
      <vt:variant>
        <vt:lpwstr/>
      </vt:variant>
      <vt:variant>
        <vt:lpwstr>_Toc236229510</vt:lpwstr>
      </vt:variant>
      <vt:variant>
        <vt:i4>2031667</vt:i4>
      </vt:variant>
      <vt:variant>
        <vt:i4>38</vt:i4>
      </vt:variant>
      <vt:variant>
        <vt:i4>0</vt:i4>
      </vt:variant>
      <vt:variant>
        <vt:i4>5</vt:i4>
      </vt:variant>
      <vt:variant>
        <vt:lpwstr/>
      </vt:variant>
      <vt:variant>
        <vt:lpwstr>_Toc236229509</vt:lpwstr>
      </vt:variant>
      <vt:variant>
        <vt:i4>2031667</vt:i4>
      </vt:variant>
      <vt:variant>
        <vt:i4>32</vt:i4>
      </vt:variant>
      <vt:variant>
        <vt:i4>0</vt:i4>
      </vt:variant>
      <vt:variant>
        <vt:i4>5</vt:i4>
      </vt:variant>
      <vt:variant>
        <vt:lpwstr/>
      </vt:variant>
      <vt:variant>
        <vt:lpwstr>_Toc236229508</vt:lpwstr>
      </vt:variant>
      <vt:variant>
        <vt:i4>2031667</vt:i4>
      </vt:variant>
      <vt:variant>
        <vt:i4>26</vt:i4>
      </vt:variant>
      <vt:variant>
        <vt:i4>0</vt:i4>
      </vt:variant>
      <vt:variant>
        <vt:i4>5</vt:i4>
      </vt:variant>
      <vt:variant>
        <vt:lpwstr/>
      </vt:variant>
      <vt:variant>
        <vt:lpwstr>_Toc236229507</vt:lpwstr>
      </vt:variant>
      <vt:variant>
        <vt:i4>2031667</vt:i4>
      </vt:variant>
      <vt:variant>
        <vt:i4>20</vt:i4>
      </vt:variant>
      <vt:variant>
        <vt:i4>0</vt:i4>
      </vt:variant>
      <vt:variant>
        <vt:i4>5</vt:i4>
      </vt:variant>
      <vt:variant>
        <vt:lpwstr/>
      </vt:variant>
      <vt:variant>
        <vt:lpwstr>_Toc236229506</vt:lpwstr>
      </vt:variant>
      <vt:variant>
        <vt:i4>2031667</vt:i4>
      </vt:variant>
      <vt:variant>
        <vt:i4>14</vt:i4>
      </vt:variant>
      <vt:variant>
        <vt:i4>0</vt:i4>
      </vt:variant>
      <vt:variant>
        <vt:i4>5</vt:i4>
      </vt:variant>
      <vt:variant>
        <vt:lpwstr/>
      </vt:variant>
      <vt:variant>
        <vt:lpwstr>_Toc236229505</vt:lpwstr>
      </vt:variant>
      <vt:variant>
        <vt:i4>2031667</vt:i4>
      </vt:variant>
      <vt:variant>
        <vt:i4>8</vt:i4>
      </vt:variant>
      <vt:variant>
        <vt:i4>0</vt:i4>
      </vt:variant>
      <vt:variant>
        <vt:i4>5</vt:i4>
      </vt:variant>
      <vt:variant>
        <vt:lpwstr/>
      </vt:variant>
      <vt:variant>
        <vt:lpwstr>_Toc236229504</vt:lpwstr>
      </vt:variant>
      <vt:variant>
        <vt:i4>2031667</vt:i4>
      </vt:variant>
      <vt:variant>
        <vt:i4>2</vt:i4>
      </vt:variant>
      <vt:variant>
        <vt:i4>0</vt:i4>
      </vt:variant>
      <vt:variant>
        <vt:i4>5</vt:i4>
      </vt:variant>
      <vt:variant>
        <vt:lpwstr/>
      </vt:variant>
      <vt:variant>
        <vt:lpwstr>_Toc236229503</vt:lpwstr>
      </vt:variant>
      <vt:variant>
        <vt:i4>4390977</vt:i4>
      </vt:variant>
      <vt:variant>
        <vt:i4>57</vt:i4>
      </vt:variant>
      <vt:variant>
        <vt:i4>0</vt:i4>
      </vt:variant>
      <vt:variant>
        <vt:i4>5</vt:i4>
      </vt:variant>
      <vt:variant>
        <vt:lpwstr>https://www.cancer.nsw.gov.au/prevention-and-screening/screening-and-early-detection/bowel-cancer-screening/am-i-eligible-for-bowel-cancer-screening</vt:lpwstr>
      </vt:variant>
      <vt:variant>
        <vt:lpwstr/>
      </vt:variant>
      <vt:variant>
        <vt:i4>3866670</vt:i4>
      </vt:variant>
      <vt:variant>
        <vt:i4>54</vt:i4>
      </vt:variant>
      <vt:variant>
        <vt:i4>0</vt:i4>
      </vt:variant>
      <vt:variant>
        <vt:i4>5</vt:i4>
      </vt:variant>
      <vt:variant>
        <vt:lpwstr>https://www.cancer.nsw.gov.au/prevention-and-screening/screening-and-early-detection/cervical-screening</vt:lpwstr>
      </vt:variant>
      <vt:variant>
        <vt:lpwstr/>
      </vt:variant>
      <vt:variant>
        <vt:i4>1048641</vt:i4>
      </vt:variant>
      <vt:variant>
        <vt:i4>51</vt:i4>
      </vt:variant>
      <vt:variant>
        <vt:i4>0</vt:i4>
      </vt:variant>
      <vt:variant>
        <vt:i4>5</vt:i4>
      </vt:variant>
      <vt:variant>
        <vt:lpwstr>https://www.cancer.org.au/cancer-information/causes-and-prevention/early-detection-and-screening</vt:lpwstr>
      </vt:variant>
      <vt:variant>
        <vt:lpwstr/>
      </vt:variant>
      <vt:variant>
        <vt:i4>1310807</vt:i4>
      </vt:variant>
      <vt:variant>
        <vt:i4>48</vt:i4>
      </vt:variant>
      <vt:variant>
        <vt:i4>0</vt:i4>
      </vt:variant>
      <vt:variant>
        <vt:i4>5</vt:i4>
      </vt:variant>
      <vt:variant>
        <vt:lpwstr>https://www.health.gov.au/sites/default/files/2025-06/commonwealth-psychosocial-support-program-guidance.pdf</vt:lpwstr>
      </vt:variant>
      <vt:variant>
        <vt:lpwstr/>
      </vt:variant>
      <vt:variant>
        <vt:i4>6160392</vt:i4>
      </vt:variant>
      <vt:variant>
        <vt:i4>45</vt:i4>
      </vt:variant>
      <vt:variant>
        <vt:i4>0</vt:i4>
      </vt:variant>
      <vt:variant>
        <vt:i4>5</vt:i4>
      </vt:variant>
      <vt:variant>
        <vt:lpwstr>https://www.cancer.nsw.gov.au/prevention-and-screening/screening-and-early-detection/cervical-screening/about-the-cervical-screening-test/eight-tips-to-make-cervical-screening-more-comfort</vt:lpwstr>
      </vt:variant>
      <vt:variant>
        <vt:lpwstr/>
      </vt:variant>
      <vt:variant>
        <vt:i4>7602238</vt:i4>
      </vt:variant>
      <vt:variant>
        <vt:i4>42</vt:i4>
      </vt:variant>
      <vt:variant>
        <vt:i4>0</vt:i4>
      </vt:variant>
      <vt:variant>
        <vt:i4>5</vt:i4>
      </vt:variant>
      <vt:variant>
        <vt:lpwstr>https://www.cancer.nsw.gov.au/what-we-do/working-with-primary-care/primary-care-cancer-control-quality-improvement-to/cancer-screening-qi-modules/breast-screening-qi-module</vt:lpwstr>
      </vt:variant>
      <vt:variant>
        <vt:lpwstr>QuickGuide</vt:lpwstr>
      </vt:variant>
      <vt:variant>
        <vt:i4>2359421</vt:i4>
      </vt:variant>
      <vt:variant>
        <vt:i4>39</vt:i4>
      </vt:variant>
      <vt:variant>
        <vt:i4>0</vt:i4>
      </vt:variant>
      <vt:variant>
        <vt:i4>5</vt:i4>
      </vt:variant>
      <vt:variant>
        <vt:lpwstr>https://www.cambridge.org/core/journals/epidemiology-and-psychiatric-sciences/article/rates-of-colorectal-cancer-diagnosis-and-mortality-in-people-with-severe-mental-illness-results-from-australias-national-bowel-cancer-screening-programme/5B0F107CC266E75C17B9377520ED5814</vt:lpwstr>
      </vt:variant>
      <vt:variant>
        <vt:lpwstr/>
      </vt:variant>
      <vt:variant>
        <vt:i4>3801206</vt:i4>
      </vt:variant>
      <vt:variant>
        <vt:i4>36</vt:i4>
      </vt:variant>
      <vt:variant>
        <vt:i4>0</vt:i4>
      </vt:variant>
      <vt:variant>
        <vt:i4>5</vt:i4>
      </vt:variant>
      <vt:variant>
        <vt:lpwstr>https://equallywell.org.au/wp-content/uploads/2025/06/Unequally-unwell-Summary-Report-Unequally-Unwell-May-2024-1-2.pdf</vt:lpwstr>
      </vt:variant>
      <vt:variant>
        <vt:lpwstr/>
      </vt:variant>
      <vt:variant>
        <vt:i4>2687029</vt:i4>
      </vt:variant>
      <vt:variant>
        <vt:i4>33</vt:i4>
      </vt:variant>
      <vt:variant>
        <vt:i4>0</vt:i4>
      </vt:variant>
      <vt:variant>
        <vt:i4>5</vt:i4>
      </vt:variant>
      <vt:variant>
        <vt:lpwstr>https://www.thelancet.com/journals/lanpsy/article/PIIS2215-0366(19)30414-6/fulltext</vt:lpwstr>
      </vt:variant>
      <vt:variant>
        <vt:lpwstr/>
      </vt:variant>
      <vt:variant>
        <vt:i4>1572888</vt:i4>
      </vt:variant>
      <vt:variant>
        <vt:i4>30</vt:i4>
      </vt:variant>
      <vt:variant>
        <vt:i4>0</vt:i4>
      </vt:variant>
      <vt:variant>
        <vt:i4>5</vt:i4>
      </vt:variant>
      <vt:variant>
        <vt:lpwstr>https://theconversation.com/stroke-cancer-and-other-chronic-diseases-more-likely-for-those-with-poor-mental-health-100955</vt:lpwstr>
      </vt:variant>
      <vt:variant>
        <vt:lpwstr/>
      </vt:variant>
      <vt:variant>
        <vt:i4>7733366</vt:i4>
      </vt:variant>
      <vt:variant>
        <vt:i4>27</vt:i4>
      </vt:variant>
      <vt:variant>
        <vt:i4>0</vt:i4>
      </vt:variant>
      <vt:variant>
        <vt:i4>5</vt:i4>
      </vt:variant>
      <vt:variant>
        <vt:lpwstr>https://equallywell.org.au/wp-content/uploads/2025/06/Equally-Well-National-Consensus-Booklet-47537.pdf</vt:lpwstr>
      </vt:variant>
      <vt:variant>
        <vt:lpwstr/>
      </vt:variant>
      <vt:variant>
        <vt:i4>5898243</vt:i4>
      </vt:variant>
      <vt:variant>
        <vt:i4>24</vt:i4>
      </vt:variant>
      <vt:variant>
        <vt:i4>0</vt:i4>
      </vt:variant>
      <vt:variant>
        <vt:i4>5</vt:i4>
      </vt:variant>
      <vt:variant>
        <vt:lpwstr>https://www.racgp.org.au/afp/2015/november/chronic-schizophrenia-and-the-role-of-the-general-practitioner/</vt:lpwstr>
      </vt:variant>
      <vt:variant>
        <vt:lpwstr>27</vt:lpwstr>
      </vt:variant>
      <vt:variant>
        <vt:i4>3407914</vt:i4>
      </vt:variant>
      <vt:variant>
        <vt:i4>21</vt:i4>
      </vt:variant>
      <vt:variant>
        <vt:i4>0</vt:i4>
      </vt:variant>
      <vt:variant>
        <vt:i4>5</vt:i4>
      </vt:variant>
      <vt:variant>
        <vt:lpwstr>https://www.nice.org.uk/guidance/qs80/chapter/Quality-statement-6-Assessing-physical-health</vt:lpwstr>
      </vt:variant>
      <vt:variant>
        <vt:lpwstr/>
      </vt:variant>
      <vt:variant>
        <vt:i4>7733366</vt:i4>
      </vt:variant>
      <vt:variant>
        <vt:i4>18</vt:i4>
      </vt:variant>
      <vt:variant>
        <vt:i4>0</vt:i4>
      </vt:variant>
      <vt:variant>
        <vt:i4>5</vt:i4>
      </vt:variant>
      <vt:variant>
        <vt:lpwstr>https://equallywell.org.au/wp-content/uploads/2025/06/Equally-Well-National-Consensus-Booklet-47537.pdf</vt:lpwstr>
      </vt:variant>
      <vt:variant>
        <vt:lpwstr/>
      </vt:variant>
      <vt:variant>
        <vt:i4>1900609</vt:i4>
      </vt:variant>
      <vt:variant>
        <vt:i4>15</vt:i4>
      </vt:variant>
      <vt:variant>
        <vt:i4>0</vt:i4>
      </vt:variant>
      <vt:variant>
        <vt:i4>5</vt:i4>
      </vt:variant>
      <vt:variant>
        <vt:lpwstr>https://www.who.int/publications/i/item/9789241506236</vt:lpwstr>
      </vt:variant>
      <vt:variant>
        <vt:lpwstr/>
      </vt:variant>
      <vt:variant>
        <vt:i4>1310729</vt:i4>
      </vt:variant>
      <vt:variant>
        <vt:i4>12</vt:i4>
      </vt:variant>
      <vt:variant>
        <vt:i4>0</vt:i4>
      </vt:variant>
      <vt:variant>
        <vt:i4>5</vt:i4>
      </vt:variant>
      <vt:variant>
        <vt:lpwstr>https://www.racgp.org.au/getmedia/122d4119-a779-41c0-bc67-a8914be52561/Health-of-the-Nation-2023.pdf</vt:lpwstr>
      </vt:variant>
      <vt:variant>
        <vt:lpwstr/>
      </vt:variant>
      <vt:variant>
        <vt:i4>7733366</vt:i4>
      </vt:variant>
      <vt:variant>
        <vt:i4>9</vt:i4>
      </vt:variant>
      <vt:variant>
        <vt:i4>0</vt:i4>
      </vt:variant>
      <vt:variant>
        <vt:i4>5</vt:i4>
      </vt:variant>
      <vt:variant>
        <vt:lpwstr>https://equallywell.org.au/wp-content/uploads/2025/06/Equally-Well-National-Consensus-Booklet-47537.pdf</vt:lpwstr>
      </vt:variant>
      <vt:variant>
        <vt:lpwstr/>
      </vt:variant>
      <vt:variant>
        <vt:i4>6946937</vt:i4>
      </vt:variant>
      <vt:variant>
        <vt:i4>6</vt:i4>
      </vt:variant>
      <vt:variant>
        <vt:i4>0</vt:i4>
      </vt:variant>
      <vt:variant>
        <vt:i4>5</vt:i4>
      </vt:variant>
      <vt:variant>
        <vt:lpwstr>https://www.aihw.gov.au/mental-health/topic-areas/health-wellbeing/physical-health</vt:lpwstr>
      </vt:variant>
      <vt:variant>
        <vt:lpwstr/>
      </vt:variant>
      <vt:variant>
        <vt:i4>4456528</vt:i4>
      </vt:variant>
      <vt:variant>
        <vt:i4>3</vt:i4>
      </vt:variant>
      <vt:variant>
        <vt:i4>0</vt:i4>
      </vt:variant>
      <vt:variant>
        <vt:i4>5</vt:i4>
      </vt:variant>
      <vt:variant>
        <vt:lpwstr>https://www.who.int/publications/i/item/WHO-MSD-MER-17.7</vt:lpwstr>
      </vt:variant>
      <vt:variant>
        <vt:lpwstr/>
      </vt:variant>
      <vt:variant>
        <vt:i4>7733366</vt:i4>
      </vt:variant>
      <vt:variant>
        <vt:i4>0</vt:i4>
      </vt:variant>
      <vt:variant>
        <vt:i4>0</vt:i4>
      </vt:variant>
      <vt:variant>
        <vt:i4>5</vt:i4>
      </vt:variant>
      <vt:variant>
        <vt:lpwstr>https://equallywell.org.au/wp-content/uploads/2025/06/Equally-Well-National-Consensus-Booklet-47537.pdf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Cat McPherson</dc:creator>
  <cp:keywords/>
  <dc:description/>
  <cp:lastModifiedBy>Alex Woodiwiss</cp:lastModifiedBy>
  <cp:revision>2</cp:revision>
  <dcterms:created xsi:type="dcterms:W3CDTF">2026-08-05T23:44:00Z</dcterms:created>
  <dcterms:modified xsi:type="dcterms:W3CDTF">2026-08-05T23:44:00Z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0x01010037E0EA391BF4244E97C0E4857DEDA4C0</vt:lpwstr>
  </property>
  <property fmtid="{D5CDD505-2E9C-101B-9397-08002B2CF9AE}" pid="3" name="Order">
    <vt:r8>220300</vt:r8>
  </property>
  <property fmtid="{D5CDD505-2E9C-101B-9397-08002B2CF9AE}" pid="4" name="xd_Signature">
    <vt:bool>false</vt:bool>
  </property>
  <property fmtid="{D5CDD505-2E9C-101B-9397-08002B2CF9AE}" pid="5" name="xd_ProgID">
    <vt:lpwstr/>
  </property>
  <property fmtid="{D5CDD505-2E9C-101B-9397-08002B2CF9AE}" pid="6" name="_ExtendedDescription">
    <vt:lpwstr/>
  </property>
  <property fmtid="{D5CDD505-2E9C-101B-9397-08002B2CF9AE}" pid="7" name="TriggerFlowInfo">
    <vt:lpwstr/>
  </property>
  <property fmtid="{D5CDD505-2E9C-101B-9397-08002B2CF9AE}" pid="8" name="ComplianceAssetId">
    <vt:lpwstr/>
  </property>
  <property fmtid="{D5CDD505-2E9C-101B-9397-08002B2CF9AE}" pid="9" name="TemplateUrl">
    <vt:lpwstr/>
  </property>
  <property fmtid="{D5CDD505-2E9C-101B-9397-08002B2CF9AE}" pid="10" name="MediaServiceImageTags">
    <vt:lpwstr/>
  </property>
</Properties>
</file>